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61" r:id="rId12"/>
    <p:sldId id="257" r:id="rId13"/>
    <p:sldId id="25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0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7BA73-C639-4288-92A6-CC40FEC4380A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CA743-9B01-496C-BF9E-08C30C1AB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24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CA743-9B01-496C-BF9E-08C30C1AB2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4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778BAF-E43B-4D8F-820C-C7884944F5BC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46AC4C-45BD-4D41-9785-635C7801D3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040803"/>
            <a:ext cx="6777318" cy="1298987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25897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8BAF-E43B-4D8F-820C-C7884944F5BC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6AC4C-45BD-4D41-9785-635C7801D3D5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6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1" y="419549"/>
            <a:ext cx="1678193" cy="41750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9" y="637391"/>
            <a:ext cx="5507917" cy="37678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8BAF-E43B-4D8F-820C-C7884944F5BC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6AC4C-45BD-4D41-9785-635C7801D3D5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4594069" y="2045201"/>
            <a:ext cx="4110116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000879" y="1381459"/>
              <a:ext cx="11695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365760">
              <a:buFont typeface="Arial" panose="020B0604020202020204" pitchFamily="34" charset="0"/>
              <a:buChar char="•"/>
              <a:defRPr/>
            </a:lvl1pPr>
            <a:lvl2pPr marL="777240" indent="-365760">
              <a:buFont typeface="Arial" panose="020B0604020202020204" pitchFamily="34" charset="0"/>
              <a:buChar char="•"/>
              <a:defRPr/>
            </a:lvl2pPr>
            <a:lvl3pPr marL="1143000" indent="-365760">
              <a:buFont typeface="Arial" panose="020B0604020202020204" pitchFamily="34" charset="0"/>
              <a:buChar char="•"/>
              <a:defRPr/>
            </a:lvl3pPr>
            <a:lvl4pPr marL="1508760" indent="-320040">
              <a:buFont typeface="Arial" panose="020B0604020202020204" pitchFamily="34" charset="0"/>
              <a:buChar char="•"/>
              <a:defRPr/>
            </a:lvl4pPr>
            <a:lvl5pPr marL="1828800" indent="-32004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8BAF-E43B-4D8F-820C-C7884944F5BC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6AC4C-45BD-4D41-9785-635C7801D3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1" y="903643"/>
            <a:ext cx="7754713" cy="1433037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9" y="2825488"/>
            <a:ext cx="7734747" cy="112514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8BAF-E43B-4D8F-820C-C7884944F5BC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6AC4C-45BD-4D41-9785-635C7801D3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8BAF-E43B-4D8F-820C-C7884944F5BC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6AC4C-45BD-4D41-9785-635C7801D3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6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680210"/>
            <a:ext cx="3803904" cy="29077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680210"/>
            <a:ext cx="3803904" cy="29077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1680210"/>
            <a:ext cx="3442446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210696"/>
            <a:ext cx="3803904" cy="23797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1680210"/>
            <a:ext cx="3447288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08276"/>
            <a:ext cx="3799728" cy="23797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8BAF-E43B-4D8F-820C-C7884944F5BC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6AC4C-45BD-4D41-9785-635C7801D3D5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6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8BAF-E43B-4D8F-820C-C7884944F5BC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6AC4C-45BD-4D41-9785-635C7801D3D5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6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8BAF-E43B-4D8F-820C-C7884944F5BC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6AC4C-45BD-4D41-9785-635C7801D3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80" y="1258647"/>
            <a:ext cx="3422483" cy="141519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419549"/>
            <a:ext cx="4116667" cy="4175074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80" y="2702859"/>
            <a:ext cx="3411725" cy="188796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8BAF-E43B-4D8F-820C-C7884944F5BC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6AC4C-45BD-4D41-9785-635C7801D3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2" y="3501614"/>
            <a:ext cx="7767021" cy="483547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500224"/>
            <a:ext cx="4772156" cy="2698512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3993229"/>
            <a:ext cx="7756264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8BAF-E43B-4D8F-820C-C7884944F5BC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6AC4C-45BD-4D41-9785-635C7801D3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1" y="427617"/>
            <a:ext cx="7756263" cy="79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1686261"/>
            <a:ext cx="7745505" cy="290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462108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8778BAF-E43B-4D8F-820C-C7884944F5BC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2108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462108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D46AC4C-45BD-4D41-9785-635C7801D3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772400" cy="1102519"/>
          </a:xfrm>
        </p:spPr>
        <p:txBody>
          <a:bodyPr/>
          <a:lstStyle/>
          <a:p>
            <a:r>
              <a:rPr lang="en-US" smtClean="0"/>
              <a:t>Introduction </a:t>
            </a:r>
            <a:r>
              <a:rPr lang="en-US" dirty="0" smtClean="0"/>
              <a:t>to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171700"/>
            <a:ext cx="6400800" cy="1314450"/>
          </a:xfrm>
        </p:spPr>
        <p:txBody>
          <a:bodyPr/>
          <a:lstStyle/>
          <a:p>
            <a:r>
              <a:rPr lang="en-US" dirty="0" smtClean="0"/>
              <a:t>Barbara Oakley, PhD, 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1029384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Working memory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794838" y="3181349"/>
            <a:ext cx="2417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Long term </a:t>
            </a:r>
          </a:p>
          <a:p>
            <a:pPr algn="ctr"/>
            <a:r>
              <a:rPr lang="en-US" sz="3600" dirty="0" smtClean="0"/>
              <a:t>memory</a:t>
            </a:r>
            <a:endParaRPr lang="en-US" sz="3600" dirty="0"/>
          </a:p>
        </p:txBody>
      </p:sp>
      <p:sp>
        <p:nvSpPr>
          <p:cNvPr id="4" name="Down Arrow 3"/>
          <p:cNvSpPr/>
          <p:nvPr/>
        </p:nvSpPr>
        <p:spPr>
          <a:xfrm>
            <a:off x="3810000" y="1962150"/>
            <a:ext cx="609600" cy="12191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413226"/>
              </p:ext>
            </p:extLst>
          </p:nvPr>
        </p:nvGraphicFramePr>
        <p:xfrm>
          <a:off x="236375" y="285750"/>
          <a:ext cx="716279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0599"/>
                <a:gridCol w="990600"/>
                <a:gridCol w="1295400"/>
                <a:gridCol w="1066800"/>
                <a:gridCol w="838200"/>
                <a:gridCol w="1066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Monday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Tuesday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Wednesday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Thursday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Friday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Saturday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Sunday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464975" y="752535"/>
            <a:ext cx="485192" cy="220655"/>
          </a:xfrm>
          <a:custGeom>
            <a:avLst/>
            <a:gdLst>
              <a:gd name="connsiteX0" fmla="*/ 317241 w 485192"/>
              <a:gd name="connsiteY0" fmla="*/ 6051 h 220655"/>
              <a:gd name="connsiteX1" fmla="*/ 83975 w 485192"/>
              <a:gd name="connsiteY1" fmla="*/ 15381 h 220655"/>
              <a:gd name="connsiteX2" fmla="*/ 27992 w 485192"/>
              <a:gd name="connsiteY2" fmla="*/ 34043 h 220655"/>
              <a:gd name="connsiteX3" fmla="*/ 0 w 485192"/>
              <a:gd name="connsiteY3" fmla="*/ 52704 h 220655"/>
              <a:gd name="connsiteX4" fmla="*/ 9331 w 485192"/>
              <a:gd name="connsiteY4" fmla="*/ 164671 h 220655"/>
              <a:gd name="connsiteX5" fmla="*/ 37322 w 485192"/>
              <a:gd name="connsiteY5" fmla="*/ 183332 h 220655"/>
              <a:gd name="connsiteX6" fmla="*/ 102637 w 485192"/>
              <a:gd name="connsiteY6" fmla="*/ 220655 h 220655"/>
              <a:gd name="connsiteX7" fmla="*/ 223935 w 485192"/>
              <a:gd name="connsiteY7" fmla="*/ 201994 h 220655"/>
              <a:gd name="connsiteX8" fmla="*/ 251926 w 485192"/>
              <a:gd name="connsiteY8" fmla="*/ 183332 h 220655"/>
              <a:gd name="connsiteX9" fmla="*/ 345233 w 485192"/>
              <a:gd name="connsiteY9" fmla="*/ 155340 h 220655"/>
              <a:gd name="connsiteX10" fmla="*/ 373224 w 485192"/>
              <a:gd name="connsiteY10" fmla="*/ 136679 h 220655"/>
              <a:gd name="connsiteX11" fmla="*/ 447869 w 485192"/>
              <a:gd name="connsiteY11" fmla="*/ 127349 h 220655"/>
              <a:gd name="connsiteX12" fmla="*/ 475861 w 485192"/>
              <a:gd name="connsiteY12" fmla="*/ 118018 h 220655"/>
              <a:gd name="connsiteX13" fmla="*/ 485192 w 485192"/>
              <a:gd name="connsiteY13" fmla="*/ 90026 h 220655"/>
              <a:gd name="connsiteX14" fmla="*/ 457200 w 485192"/>
              <a:gd name="connsiteY14" fmla="*/ 6051 h 220655"/>
              <a:gd name="connsiteX15" fmla="*/ 317241 w 485192"/>
              <a:gd name="connsiteY15" fmla="*/ 6051 h 22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5192" h="220655">
                <a:moveTo>
                  <a:pt x="317241" y="6051"/>
                </a:moveTo>
                <a:cubicBezTo>
                  <a:pt x="255037" y="7606"/>
                  <a:pt x="161431" y="7885"/>
                  <a:pt x="83975" y="15381"/>
                </a:cubicBezTo>
                <a:cubicBezTo>
                  <a:pt x="64396" y="17276"/>
                  <a:pt x="44359" y="23132"/>
                  <a:pt x="27992" y="34043"/>
                </a:cubicBezTo>
                <a:lnTo>
                  <a:pt x="0" y="52704"/>
                </a:lnTo>
                <a:cubicBezTo>
                  <a:pt x="3110" y="90026"/>
                  <a:pt x="-958" y="128660"/>
                  <a:pt x="9331" y="164671"/>
                </a:cubicBezTo>
                <a:cubicBezTo>
                  <a:pt x="12412" y="175453"/>
                  <a:pt x="28197" y="176814"/>
                  <a:pt x="37322" y="183332"/>
                </a:cubicBezTo>
                <a:cubicBezTo>
                  <a:pt x="86749" y="218637"/>
                  <a:pt x="57213" y="205513"/>
                  <a:pt x="102637" y="220655"/>
                </a:cubicBezTo>
                <a:cubicBezTo>
                  <a:pt x="143070" y="214435"/>
                  <a:pt x="184248" y="211916"/>
                  <a:pt x="223935" y="201994"/>
                </a:cubicBezTo>
                <a:cubicBezTo>
                  <a:pt x="234814" y="199274"/>
                  <a:pt x="241679" y="187886"/>
                  <a:pt x="251926" y="183332"/>
                </a:cubicBezTo>
                <a:cubicBezTo>
                  <a:pt x="281128" y="170353"/>
                  <a:pt x="314218" y="163094"/>
                  <a:pt x="345233" y="155340"/>
                </a:cubicBezTo>
                <a:cubicBezTo>
                  <a:pt x="354563" y="149120"/>
                  <a:pt x="362405" y="139629"/>
                  <a:pt x="373224" y="136679"/>
                </a:cubicBezTo>
                <a:cubicBezTo>
                  <a:pt x="397416" y="130081"/>
                  <a:pt x="423198" y="131835"/>
                  <a:pt x="447869" y="127349"/>
                </a:cubicBezTo>
                <a:cubicBezTo>
                  <a:pt x="457546" y="125590"/>
                  <a:pt x="466530" y="121128"/>
                  <a:pt x="475861" y="118018"/>
                </a:cubicBezTo>
                <a:cubicBezTo>
                  <a:pt x="478971" y="108687"/>
                  <a:pt x="485192" y="99861"/>
                  <a:pt x="485192" y="90026"/>
                </a:cubicBezTo>
                <a:cubicBezTo>
                  <a:pt x="485192" y="81556"/>
                  <a:pt x="479731" y="15064"/>
                  <a:pt x="457200" y="6051"/>
                </a:cubicBezTo>
                <a:cubicBezTo>
                  <a:pt x="425193" y="-6752"/>
                  <a:pt x="379445" y="4496"/>
                  <a:pt x="317241" y="605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455575" y="741904"/>
            <a:ext cx="485192" cy="220655"/>
          </a:xfrm>
          <a:custGeom>
            <a:avLst/>
            <a:gdLst>
              <a:gd name="connsiteX0" fmla="*/ 317241 w 485192"/>
              <a:gd name="connsiteY0" fmla="*/ 6051 h 220655"/>
              <a:gd name="connsiteX1" fmla="*/ 83975 w 485192"/>
              <a:gd name="connsiteY1" fmla="*/ 15381 h 220655"/>
              <a:gd name="connsiteX2" fmla="*/ 27992 w 485192"/>
              <a:gd name="connsiteY2" fmla="*/ 34043 h 220655"/>
              <a:gd name="connsiteX3" fmla="*/ 0 w 485192"/>
              <a:gd name="connsiteY3" fmla="*/ 52704 h 220655"/>
              <a:gd name="connsiteX4" fmla="*/ 9331 w 485192"/>
              <a:gd name="connsiteY4" fmla="*/ 164671 h 220655"/>
              <a:gd name="connsiteX5" fmla="*/ 37322 w 485192"/>
              <a:gd name="connsiteY5" fmla="*/ 183332 h 220655"/>
              <a:gd name="connsiteX6" fmla="*/ 102637 w 485192"/>
              <a:gd name="connsiteY6" fmla="*/ 220655 h 220655"/>
              <a:gd name="connsiteX7" fmla="*/ 223935 w 485192"/>
              <a:gd name="connsiteY7" fmla="*/ 201994 h 220655"/>
              <a:gd name="connsiteX8" fmla="*/ 251926 w 485192"/>
              <a:gd name="connsiteY8" fmla="*/ 183332 h 220655"/>
              <a:gd name="connsiteX9" fmla="*/ 345233 w 485192"/>
              <a:gd name="connsiteY9" fmla="*/ 155340 h 220655"/>
              <a:gd name="connsiteX10" fmla="*/ 373224 w 485192"/>
              <a:gd name="connsiteY10" fmla="*/ 136679 h 220655"/>
              <a:gd name="connsiteX11" fmla="*/ 447869 w 485192"/>
              <a:gd name="connsiteY11" fmla="*/ 127349 h 220655"/>
              <a:gd name="connsiteX12" fmla="*/ 475861 w 485192"/>
              <a:gd name="connsiteY12" fmla="*/ 118018 h 220655"/>
              <a:gd name="connsiteX13" fmla="*/ 485192 w 485192"/>
              <a:gd name="connsiteY13" fmla="*/ 90026 h 220655"/>
              <a:gd name="connsiteX14" fmla="*/ 457200 w 485192"/>
              <a:gd name="connsiteY14" fmla="*/ 6051 h 220655"/>
              <a:gd name="connsiteX15" fmla="*/ 317241 w 485192"/>
              <a:gd name="connsiteY15" fmla="*/ 6051 h 22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5192" h="220655">
                <a:moveTo>
                  <a:pt x="317241" y="6051"/>
                </a:moveTo>
                <a:cubicBezTo>
                  <a:pt x="255037" y="7606"/>
                  <a:pt x="161431" y="7885"/>
                  <a:pt x="83975" y="15381"/>
                </a:cubicBezTo>
                <a:cubicBezTo>
                  <a:pt x="64396" y="17276"/>
                  <a:pt x="44359" y="23132"/>
                  <a:pt x="27992" y="34043"/>
                </a:cubicBezTo>
                <a:lnTo>
                  <a:pt x="0" y="52704"/>
                </a:lnTo>
                <a:cubicBezTo>
                  <a:pt x="3110" y="90026"/>
                  <a:pt x="-958" y="128660"/>
                  <a:pt x="9331" y="164671"/>
                </a:cubicBezTo>
                <a:cubicBezTo>
                  <a:pt x="12412" y="175453"/>
                  <a:pt x="28197" y="176814"/>
                  <a:pt x="37322" y="183332"/>
                </a:cubicBezTo>
                <a:cubicBezTo>
                  <a:pt x="86749" y="218637"/>
                  <a:pt x="57213" y="205513"/>
                  <a:pt x="102637" y="220655"/>
                </a:cubicBezTo>
                <a:cubicBezTo>
                  <a:pt x="143070" y="214435"/>
                  <a:pt x="184248" y="211916"/>
                  <a:pt x="223935" y="201994"/>
                </a:cubicBezTo>
                <a:cubicBezTo>
                  <a:pt x="234814" y="199274"/>
                  <a:pt x="241679" y="187886"/>
                  <a:pt x="251926" y="183332"/>
                </a:cubicBezTo>
                <a:cubicBezTo>
                  <a:pt x="281128" y="170353"/>
                  <a:pt x="314218" y="163094"/>
                  <a:pt x="345233" y="155340"/>
                </a:cubicBezTo>
                <a:cubicBezTo>
                  <a:pt x="354563" y="149120"/>
                  <a:pt x="362405" y="139629"/>
                  <a:pt x="373224" y="136679"/>
                </a:cubicBezTo>
                <a:cubicBezTo>
                  <a:pt x="397416" y="130081"/>
                  <a:pt x="423198" y="131835"/>
                  <a:pt x="447869" y="127349"/>
                </a:cubicBezTo>
                <a:cubicBezTo>
                  <a:pt x="457546" y="125590"/>
                  <a:pt x="466530" y="121128"/>
                  <a:pt x="475861" y="118018"/>
                </a:cubicBezTo>
                <a:cubicBezTo>
                  <a:pt x="478971" y="108687"/>
                  <a:pt x="485192" y="99861"/>
                  <a:pt x="485192" y="90026"/>
                </a:cubicBezTo>
                <a:cubicBezTo>
                  <a:pt x="485192" y="81556"/>
                  <a:pt x="479731" y="15064"/>
                  <a:pt x="457200" y="6051"/>
                </a:cubicBezTo>
                <a:cubicBezTo>
                  <a:pt x="425193" y="-6752"/>
                  <a:pt x="379445" y="4496"/>
                  <a:pt x="317241" y="6051"/>
                </a:cubicBezTo>
                <a:close/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598575" y="729972"/>
            <a:ext cx="485192" cy="220655"/>
          </a:xfrm>
          <a:custGeom>
            <a:avLst/>
            <a:gdLst>
              <a:gd name="connsiteX0" fmla="*/ 317241 w 485192"/>
              <a:gd name="connsiteY0" fmla="*/ 6051 h 220655"/>
              <a:gd name="connsiteX1" fmla="*/ 83975 w 485192"/>
              <a:gd name="connsiteY1" fmla="*/ 15381 h 220655"/>
              <a:gd name="connsiteX2" fmla="*/ 27992 w 485192"/>
              <a:gd name="connsiteY2" fmla="*/ 34043 h 220655"/>
              <a:gd name="connsiteX3" fmla="*/ 0 w 485192"/>
              <a:gd name="connsiteY3" fmla="*/ 52704 h 220655"/>
              <a:gd name="connsiteX4" fmla="*/ 9331 w 485192"/>
              <a:gd name="connsiteY4" fmla="*/ 164671 h 220655"/>
              <a:gd name="connsiteX5" fmla="*/ 37322 w 485192"/>
              <a:gd name="connsiteY5" fmla="*/ 183332 h 220655"/>
              <a:gd name="connsiteX6" fmla="*/ 102637 w 485192"/>
              <a:gd name="connsiteY6" fmla="*/ 220655 h 220655"/>
              <a:gd name="connsiteX7" fmla="*/ 223935 w 485192"/>
              <a:gd name="connsiteY7" fmla="*/ 201994 h 220655"/>
              <a:gd name="connsiteX8" fmla="*/ 251926 w 485192"/>
              <a:gd name="connsiteY8" fmla="*/ 183332 h 220655"/>
              <a:gd name="connsiteX9" fmla="*/ 345233 w 485192"/>
              <a:gd name="connsiteY9" fmla="*/ 155340 h 220655"/>
              <a:gd name="connsiteX10" fmla="*/ 373224 w 485192"/>
              <a:gd name="connsiteY10" fmla="*/ 136679 h 220655"/>
              <a:gd name="connsiteX11" fmla="*/ 447869 w 485192"/>
              <a:gd name="connsiteY11" fmla="*/ 127349 h 220655"/>
              <a:gd name="connsiteX12" fmla="*/ 475861 w 485192"/>
              <a:gd name="connsiteY12" fmla="*/ 118018 h 220655"/>
              <a:gd name="connsiteX13" fmla="*/ 485192 w 485192"/>
              <a:gd name="connsiteY13" fmla="*/ 90026 h 220655"/>
              <a:gd name="connsiteX14" fmla="*/ 457200 w 485192"/>
              <a:gd name="connsiteY14" fmla="*/ 6051 h 220655"/>
              <a:gd name="connsiteX15" fmla="*/ 317241 w 485192"/>
              <a:gd name="connsiteY15" fmla="*/ 6051 h 22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5192" h="220655">
                <a:moveTo>
                  <a:pt x="317241" y="6051"/>
                </a:moveTo>
                <a:cubicBezTo>
                  <a:pt x="255037" y="7606"/>
                  <a:pt x="161431" y="7885"/>
                  <a:pt x="83975" y="15381"/>
                </a:cubicBezTo>
                <a:cubicBezTo>
                  <a:pt x="64396" y="17276"/>
                  <a:pt x="44359" y="23132"/>
                  <a:pt x="27992" y="34043"/>
                </a:cubicBezTo>
                <a:lnTo>
                  <a:pt x="0" y="52704"/>
                </a:lnTo>
                <a:cubicBezTo>
                  <a:pt x="3110" y="90026"/>
                  <a:pt x="-958" y="128660"/>
                  <a:pt x="9331" y="164671"/>
                </a:cubicBezTo>
                <a:cubicBezTo>
                  <a:pt x="12412" y="175453"/>
                  <a:pt x="28197" y="176814"/>
                  <a:pt x="37322" y="183332"/>
                </a:cubicBezTo>
                <a:cubicBezTo>
                  <a:pt x="86749" y="218637"/>
                  <a:pt x="57213" y="205513"/>
                  <a:pt x="102637" y="220655"/>
                </a:cubicBezTo>
                <a:cubicBezTo>
                  <a:pt x="143070" y="214435"/>
                  <a:pt x="184248" y="211916"/>
                  <a:pt x="223935" y="201994"/>
                </a:cubicBezTo>
                <a:cubicBezTo>
                  <a:pt x="234814" y="199274"/>
                  <a:pt x="241679" y="187886"/>
                  <a:pt x="251926" y="183332"/>
                </a:cubicBezTo>
                <a:cubicBezTo>
                  <a:pt x="281128" y="170353"/>
                  <a:pt x="314218" y="163094"/>
                  <a:pt x="345233" y="155340"/>
                </a:cubicBezTo>
                <a:cubicBezTo>
                  <a:pt x="354563" y="149120"/>
                  <a:pt x="362405" y="139629"/>
                  <a:pt x="373224" y="136679"/>
                </a:cubicBezTo>
                <a:cubicBezTo>
                  <a:pt x="397416" y="130081"/>
                  <a:pt x="423198" y="131835"/>
                  <a:pt x="447869" y="127349"/>
                </a:cubicBezTo>
                <a:cubicBezTo>
                  <a:pt x="457546" y="125590"/>
                  <a:pt x="466530" y="121128"/>
                  <a:pt x="475861" y="118018"/>
                </a:cubicBezTo>
                <a:cubicBezTo>
                  <a:pt x="478971" y="108687"/>
                  <a:pt x="485192" y="99861"/>
                  <a:pt x="485192" y="90026"/>
                </a:cubicBezTo>
                <a:cubicBezTo>
                  <a:pt x="485192" y="81556"/>
                  <a:pt x="479731" y="15064"/>
                  <a:pt x="457200" y="6051"/>
                </a:cubicBezTo>
                <a:cubicBezTo>
                  <a:pt x="425193" y="-6752"/>
                  <a:pt x="379445" y="4496"/>
                  <a:pt x="317241" y="6051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725173" y="729972"/>
            <a:ext cx="485192" cy="220655"/>
          </a:xfrm>
          <a:custGeom>
            <a:avLst/>
            <a:gdLst>
              <a:gd name="connsiteX0" fmla="*/ 317241 w 485192"/>
              <a:gd name="connsiteY0" fmla="*/ 6051 h 220655"/>
              <a:gd name="connsiteX1" fmla="*/ 83975 w 485192"/>
              <a:gd name="connsiteY1" fmla="*/ 15381 h 220655"/>
              <a:gd name="connsiteX2" fmla="*/ 27992 w 485192"/>
              <a:gd name="connsiteY2" fmla="*/ 34043 h 220655"/>
              <a:gd name="connsiteX3" fmla="*/ 0 w 485192"/>
              <a:gd name="connsiteY3" fmla="*/ 52704 h 220655"/>
              <a:gd name="connsiteX4" fmla="*/ 9331 w 485192"/>
              <a:gd name="connsiteY4" fmla="*/ 164671 h 220655"/>
              <a:gd name="connsiteX5" fmla="*/ 37322 w 485192"/>
              <a:gd name="connsiteY5" fmla="*/ 183332 h 220655"/>
              <a:gd name="connsiteX6" fmla="*/ 102637 w 485192"/>
              <a:gd name="connsiteY6" fmla="*/ 220655 h 220655"/>
              <a:gd name="connsiteX7" fmla="*/ 223935 w 485192"/>
              <a:gd name="connsiteY7" fmla="*/ 201994 h 220655"/>
              <a:gd name="connsiteX8" fmla="*/ 251926 w 485192"/>
              <a:gd name="connsiteY8" fmla="*/ 183332 h 220655"/>
              <a:gd name="connsiteX9" fmla="*/ 345233 w 485192"/>
              <a:gd name="connsiteY9" fmla="*/ 155340 h 220655"/>
              <a:gd name="connsiteX10" fmla="*/ 373224 w 485192"/>
              <a:gd name="connsiteY10" fmla="*/ 136679 h 220655"/>
              <a:gd name="connsiteX11" fmla="*/ 447869 w 485192"/>
              <a:gd name="connsiteY11" fmla="*/ 127349 h 220655"/>
              <a:gd name="connsiteX12" fmla="*/ 475861 w 485192"/>
              <a:gd name="connsiteY12" fmla="*/ 118018 h 220655"/>
              <a:gd name="connsiteX13" fmla="*/ 485192 w 485192"/>
              <a:gd name="connsiteY13" fmla="*/ 90026 h 220655"/>
              <a:gd name="connsiteX14" fmla="*/ 457200 w 485192"/>
              <a:gd name="connsiteY14" fmla="*/ 6051 h 220655"/>
              <a:gd name="connsiteX15" fmla="*/ 317241 w 485192"/>
              <a:gd name="connsiteY15" fmla="*/ 6051 h 22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5192" h="220655">
                <a:moveTo>
                  <a:pt x="317241" y="6051"/>
                </a:moveTo>
                <a:cubicBezTo>
                  <a:pt x="255037" y="7606"/>
                  <a:pt x="161431" y="7885"/>
                  <a:pt x="83975" y="15381"/>
                </a:cubicBezTo>
                <a:cubicBezTo>
                  <a:pt x="64396" y="17276"/>
                  <a:pt x="44359" y="23132"/>
                  <a:pt x="27992" y="34043"/>
                </a:cubicBezTo>
                <a:lnTo>
                  <a:pt x="0" y="52704"/>
                </a:lnTo>
                <a:cubicBezTo>
                  <a:pt x="3110" y="90026"/>
                  <a:pt x="-958" y="128660"/>
                  <a:pt x="9331" y="164671"/>
                </a:cubicBezTo>
                <a:cubicBezTo>
                  <a:pt x="12412" y="175453"/>
                  <a:pt x="28197" y="176814"/>
                  <a:pt x="37322" y="183332"/>
                </a:cubicBezTo>
                <a:cubicBezTo>
                  <a:pt x="86749" y="218637"/>
                  <a:pt x="57213" y="205513"/>
                  <a:pt x="102637" y="220655"/>
                </a:cubicBezTo>
                <a:cubicBezTo>
                  <a:pt x="143070" y="214435"/>
                  <a:pt x="184248" y="211916"/>
                  <a:pt x="223935" y="201994"/>
                </a:cubicBezTo>
                <a:cubicBezTo>
                  <a:pt x="234814" y="199274"/>
                  <a:pt x="241679" y="187886"/>
                  <a:pt x="251926" y="183332"/>
                </a:cubicBezTo>
                <a:cubicBezTo>
                  <a:pt x="281128" y="170353"/>
                  <a:pt x="314218" y="163094"/>
                  <a:pt x="345233" y="155340"/>
                </a:cubicBezTo>
                <a:cubicBezTo>
                  <a:pt x="354563" y="149120"/>
                  <a:pt x="362405" y="139629"/>
                  <a:pt x="373224" y="136679"/>
                </a:cubicBezTo>
                <a:cubicBezTo>
                  <a:pt x="397416" y="130081"/>
                  <a:pt x="423198" y="131835"/>
                  <a:pt x="447869" y="127349"/>
                </a:cubicBezTo>
                <a:cubicBezTo>
                  <a:pt x="457546" y="125590"/>
                  <a:pt x="466530" y="121128"/>
                  <a:pt x="475861" y="118018"/>
                </a:cubicBezTo>
                <a:cubicBezTo>
                  <a:pt x="478971" y="108687"/>
                  <a:pt x="485192" y="99861"/>
                  <a:pt x="485192" y="90026"/>
                </a:cubicBezTo>
                <a:cubicBezTo>
                  <a:pt x="485192" y="81556"/>
                  <a:pt x="479731" y="15064"/>
                  <a:pt x="457200" y="6051"/>
                </a:cubicBezTo>
                <a:cubicBezTo>
                  <a:pt x="425193" y="-6752"/>
                  <a:pt x="379445" y="4496"/>
                  <a:pt x="317241" y="6051"/>
                </a:cubicBezTo>
                <a:close/>
              </a:path>
            </a:pathLst>
          </a:custGeo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713375" y="729971"/>
            <a:ext cx="485192" cy="220655"/>
          </a:xfrm>
          <a:custGeom>
            <a:avLst/>
            <a:gdLst>
              <a:gd name="connsiteX0" fmla="*/ 317241 w 485192"/>
              <a:gd name="connsiteY0" fmla="*/ 6051 h 220655"/>
              <a:gd name="connsiteX1" fmla="*/ 83975 w 485192"/>
              <a:gd name="connsiteY1" fmla="*/ 15381 h 220655"/>
              <a:gd name="connsiteX2" fmla="*/ 27992 w 485192"/>
              <a:gd name="connsiteY2" fmla="*/ 34043 h 220655"/>
              <a:gd name="connsiteX3" fmla="*/ 0 w 485192"/>
              <a:gd name="connsiteY3" fmla="*/ 52704 h 220655"/>
              <a:gd name="connsiteX4" fmla="*/ 9331 w 485192"/>
              <a:gd name="connsiteY4" fmla="*/ 164671 h 220655"/>
              <a:gd name="connsiteX5" fmla="*/ 37322 w 485192"/>
              <a:gd name="connsiteY5" fmla="*/ 183332 h 220655"/>
              <a:gd name="connsiteX6" fmla="*/ 102637 w 485192"/>
              <a:gd name="connsiteY6" fmla="*/ 220655 h 220655"/>
              <a:gd name="connsiteX7" fmla="*/ 223935 w 485192"/>
              <a:gd name="connsiteY7" fmla="*/ 201994 h 220655"/>
              <a:gd name="connsiteX8" fmla="*/ 251926 w 485192"/>
              <a:gd name="connsiteY8" fmla="*/ 183332 h 220655"/>
              <a:gd name="connsiteX9" fmla="*/ 345233 w 485192"/>
              <a:gd name="connsiteY9" fmla="*/ 155340 h 220655"/>
              <a:gd name="connsiteX10" fmla="*/ 373224 w 485192"/>
              <a:gd name="connsiteY10" fmla="*/ 136679 h 220655"/>
              <a:gd name="connsiteX11" fmla="*/ 447869 w 485192"/>
              <a:gd name="connsiteY11" fmla="*/ 127349 h 220655"/>
              <a:gd name="connsiteX12" fmla="*/ 475861 w 485192"/>
              <a:gd name="connsiteY12" fmla="*/ 118018 h 220655"/>
              <a:gd name="connsiteX13" fmla="*/ 485192 w 485192"/>
              <a:gd name="connsiteY13" fmla="*/ 90026 h 220655"/>
              <a:gd name="connsiteX14" fmla="*/ 457200 w 485192"/>
              <a:gd name="connsiteY14" fmla="*/ 6051 h 220655"/>
              <a:gd name="connsiteX15" fmla="*/ 317241 w 485192"/>
              <a:gd name="connsiteY15" fmla="*/ 6051 h 22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5192" h="220655">
                <a:moveTo>
                  <a:pt x="317241" y="6051"/>
                </a:moveTo>
                <a:cubicBezTo>
                  <a:pt x="255037" y="7606"/>
                  <a:pt x="161431" y="7885"/>
                  <a:pt x="83975" y="15381"/>
                </a:cubicBezTo>
                <a:cubicBezTo>
                  <a:pt x="64396" y="17276"/>
                  <a:pt x="44359" y="23132"/>
                  <a:pt x="27992" y="34043"/>
                </a:cubicBezTo>
                <a:lnTo>
                  <a:pt x="0" y="52704"/>
                </a:lnTo>
                <a:cubicBezTo>
                  <a:pt x="3110" y="90026"/>
                  <a:pt x="-958" y="128660"/>
                  <a:pt x="9331" y="164671"/>
                </a:cubicBezTo>
                <a:cubicBezTo>
                  <a:pt x="12412" y="175453"/>
                  <a:pt x="28197" y="176814"/>
                  <a:pt x="37322" y="183332"/>
                </a:cubicBezTo>
                <a:cubicBezTo>
                  <a:pt x="86749" y="218637"/>
                  <a:pt x="57213" y="205513"/>
                  <a:pt x="102637" y="220655"/>
                </a:cubicBezTo>
                <a:cubicBezTo>
                  <a:pt x="143070" y="214435"/>
                  <a:pt x="184248" y="211916"/>
                  <a:pt x="223935" y="201994"/>
                </a:cubicBezTo>
                <a:cubicBezTo>
                  <a:pt x="234814" y="199274"/>
                  <a:pt x="241679" y="187886"/>
                  <a:pt x="251926" y="183332"/>
                </a:cubicBezTo>
                <a:cubicBezTo>
                  <a:pt x="281128" y="170353"/>
                  <a:pt x="314218" y="163094"/>
                  <a:pt x="345233" y="155340"/>
                </a:cubicBezTo>
                <a:cubicBezTo>
                  <a:pt x="354563" y="149120"/>
                  <a:pt x="362405" y="139629"/>
                  <a:pt x="373224" y="136679"/>
                </a:cubicBezTo>
                <a:cubicBezTo>
                  <a:pt x="397416" y="130081"/>
                  <a:pt x="423198" y="131835"/>
                  <a:pt x="447869" y="127349"/>
                </a:cubicBezTo>
                <a:cubicBezTo>
                  <a:pt x="457546" y="125590"/>
                  <a:pt x="466530" y="121128"/>
                  <a:pt x="475861" y="118018"/>
                </a:cubicBezTo>
                <a:cubicBezTo>
                  <a:pt x="478971" y="108687"/>
                  <a:pt x="485192" y="99861"/>
                  <a:pt x="485192" y="90026"/>
                </a:cubicBezTo>
                <a:cubicBezTo>
                  <a:pt x="485192" y="81556"/>
                  <a:pt x="479731" y="15064"/>
                  <a:pt x="457200" y="6051"/>
                </a:cubicBezTo>
                <a:cubicBezTo>
                  <a:pt x="425193" y="-6752"/>
                  <a:pt x="379445" y="4496"/>
                  <a:pt x="317241" y="6051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bg1"/>
                </a:solidFill>
              </a:ln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522816"/>
              </p:ext>
            </p:extLst>
          </p:nvPr>
        </p:nvGraphicFramePr>
        <p:xfrm>
          <a:off x="236375" y="1352550"/>
          <a:ext cx="716279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0599"/>
                <a:gridCol w="990600"/>
                <a:gridCol w="1295400"/>
                <a:gridCol w="1066800"/>
                <a:gridCol w="838200"/>
                <a:gridCol w="1066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Monday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Tuesday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Wednesday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Thursday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Friday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Saturday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Sunday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Freeform 16"/>
          <p:cNvSpPr/>
          <p:nvPr/>
        </p:nvSpPr>
        <p:spPr>
          <a:xfrm>
            <a:off x="473531" y="1796772"/>
            <a:ext cx="485192" cy="220655"/>
          </a:xfrm>
          <a:custGeom>
            <a:avLst/>
            <a:gdLst>
              <a:gd name="connsiteX0" fmla="*/ 317241 w 485192"/>
              <a:gd name="connsiteY0" fmla="*/ 6051 h 220655"/>
              <a:gd name="connsiteX1" fmla="*/ 83975 w 485192"/>
              <a:gd name="connsiteY1" fmla="*/ 15381 h 220655"/>
              <a:gd name="connsiteX2" fmla="*/ 27992 w 485192"/>
              <a:gd name="connsiteY2" fmla="*/ 34043 h 220655"/>
              <a:gd name="connsiteX3" fmla="*/ 0 w 485192"/>
              <a:gd name="connsiteY3" fmla="*/ 52704 h 220655"/>
              <a:gd name="connsiteX4" fmla="*/ 9331 w 485192"/>
              <a:gd name="connsiteY4" fmla="*/ 164671 h 220655"/>
              <a:gd name="connsiteX5" fmla="*/ 37322 w 485192"/>
              <a:gd name="connsiteY5" fmla="*/ 183332 h 220655"/>
              <a:gd name="connsiteX6" fmla="*/ 102637 w 485192"/>
              <a:gd name="connsiteY6" fmla="*/ 220655 h 220655"/>
              <a:gd name="connsiteX7" fmla="*/ 223935 w 485192"/>
              <a:gd name="connsiteY7" fmla="*/ 201994 h 220655"/>
              <a:gd name="connsiteX8" fmla="*/ 251926 w 485192"/>
              <a:gd name="connsiteY8" fmla="*/ 183332 h 220655"/>
              <a:gd name="connsiteX9" fmla="*/ 345233 w 485192"/>
              <a:gd name="connsiteY9" fmla="*/ 155340 h 220655"/>
              <a:gd name="connsiteX10" fmla="*/ 373224 w 485192"/>
              <a:gd name="connsiteY10" fmla="*/ 136679 h 220655"/>
              <a:gd name="connsiteX11" fmla="*/ 447869 w 485192"/>
              <a:gd name="connsiteY11" fmla="*/ 127349 h 220655"/>
              <a:gd name="connsiteX12" fmla="*/ 475861 w 485192"/>
              <a:gd name="connsiteY12" fmla="*/ 118018 h 220655"/>
              <a:gd name="connsiteX13" fmla="*/ 485192 w 485192"/>
              <a:gd name="connsiteY13" fmla="*/ 90026 h 220655"/>
              <a:gd name="connsiteX14" fmla="*/ 457200 w 485192"/>
              <a:gd name="connsiteY14" fmla="*/ 6051 h 220655"/>
              <a:gd name="connsiteX15" fmla="*/ 317241 w 485192"/>
              <a:gd name="connsiteY15" fmla="*/ 6051 h 22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5192" h="220655">
                <a:moveTo>
                  <a:pt x="317241" y="6051"/>
                </a:moveTo>
                <a:cubicBezTo>
                  <a:pt x="255037" y="7606"/>
                  <a:pt x="161431" y="7885"/>
                  <a:pt x="83975" y="15381"/>
                </a:cubicBezTo>
                <a:cubicBezTo>
                  <a:pt x="64396" y="17276"/>
                  <a:pt x="44359" y="23132"/>
                  <a:pt x="27992" y="34043"/>
                </a:cubicBezTo>
                <a:lnTo>
                  <a:pt x="0" y="52704"/>
                </a:lnTo>
                <a:cubicBezTo>
                  <a:pt x="3110" y="90026"/>
                  <a:pt x="-958" y="128660"/>
                  <a:pt x="9331" y="164671"/>
                </a:cubicBezTo>
                <a:cubicBezTo>
                  <a:pt x="12412" y="175453"/>
                  <a:pt x="28197" y="176814"/>
                  <a:pt x="37322" y="183332"/>
                </a:cubicBezTo>
                <a:cubicBezTo>
                  <a:pt x="86749" y="218637"/>
                  <a:pt x="57213" y="205513"/>
                  <a:pt x="102637" y="220655"/>
                </a:cubicBezTo>
                <a:cubicBezTo>
                  <a:pt x="143070" y="214435"/>
                  <a:pt x="184248" y="211916"/>
                  <a:pt x="223935" y="201994"/>
                </a:cubicBezTo>
                <a:cubicBezTo>
                  <a:pt x="234814" y="199274"/>
                  <a:pt x="241679" y="187886"/>
                  <a:pt x="251926" y="183332"/>
                </a:cubicBezTo>
                <a:cubicBezTo>
                  <a:pt x="281128" y="170353"/>
                  <a:pt x="314218" y="163094"/>
                  <a:pt x="345233" y="155340"/>
                </a:cubicBezTo>
                <a:cubicBezTo>
                  <a:pt x="354563" y="149120"/>
                  <a:pt x="362405" y="139629"/>
                  <a:pt x="373224" y="136679"/>
                </a:cubicBezTo>
                <a:cubicBezTo>
                  <a:pt x="397416" y="130081"/>
                  <a:pt x="423198" y="131835"/>
                  <a:pt x="447869" y="127349"/>
                </a:cubicBezTo>
                <a:cubicBezTo>
                  <a:pt x="457546" y="125590"/>
                  <a:pt x="466530" y="121128"/>
                  <a:pt x="475861" y="118018"/>
                </a:cubicBezTo>
                <a:cubicBezTo>
                  <a:pt x="478971" y="108687"/>
                  <a:pt x="485192" y="99861"/>
                  <a:pt x="485192" y="90026"/>
                </a:cubicBezTo>
                <a:cubicBezTo>
                  <a:pt x="485192" y="81556"/>
                  <a:pt x="479731" y="15064"/>
                  <a:pt x="457200" y="6051"/>
                </a:cubicBezTo>
                <a:cubicBezTo>
                  <a:pt x="425193" y="-6752"/>
                  <a:pt x="379445" y="4496"/>
                  <a:pt x="317241" y="605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71194" y="1796772"/>
            <a:ext cx="485192" cy="220655"/>
          </a:xfrm>
          <a:custGeom>
            <a:avLst/>
            <a:gdLst>
              <a:gd name="connsiteX0" fmla="*/ 317241 w 485192"/>
              <a:gd name="connsiteY0" fmla="*/ 6051 h 220655"/>
              <a:gd name="connsiteX1" fmla="*/ 83975 w 485192"/>
              <a:gd name="connsiteY1" fmla="*/ 15381 h 220655"/>
              <a:gd name="connsiteX2" fmla="*/ 27992 w 485192"/>
              <a:gd name="connsiteY2" fmla="*/ 34043 h 220655"/>
              <a:gd name="connsiteX3" fmla="*/ 0 w 485192"/>
              <a:gd name="connsiteY3" fmla="*/ 52704 h 220655"/>
              <a:gd name="connsiteX4" fmla="*/ 9331 w 485192"/>
              <a:gd name="connsiteY4" fmla="*/ 164671 h 220655"/>
              <a:gd name="connsiteX5" fmla="*/ 37322 w 485192"/>
              <a:gd name="connsiteY5" fmla="*/ 183332 h 220655"/>
              <a:gd name="connsiteX6" fmla="*/ 102637 w 485192"/>
              <a:gd name="connsiteY6" fmla="*/ 220655 h 220655"/>
              <a:gd name="connsiteX7" fmla="*/ 223935 w 485192"/>
              <a:gd name="connsiteY7" fmla="*/ 201994 h 220655"/>
              <a:gd name="connsiteX8" fmla="*/ 251926 w 485192"/>
              <a:gd name="connsiteY8" fmla="*/ 183332 h 220655"/>
              <a:gd name="connsiteX9" fmla="*/ 345233 w 485192"/>
              <a:gd name="connsiteY9" fmla="*/ 155340 h 220655"/>
              <a:gd name="connsiteX10" fmla="*/ 373224 w 485192"/>
              <a:gd name="connsiteY10" fmla="*/ 136679 h 220655"/>
              <a:gd name="connsiteX11" fmla="*/ 447869 w 485192"/>
              <a:gd name="connsiteY11" fmla="*/ 127349 h 220655"/>
              <a:gd name="connsiteX12" fmla="*/ 475861 w 485192"/>
              <a:gd name="connsiteY12" fmla="*/ 118018 h 220655"/>
              <a:gd name="connsiteX13" fmla="*/ 485192 w 485192"/>
              <a:gd name="connsiteY13" fmla="*/ 90026 h 220655"/>
              <a:gd name="connsiteX14" fmla="*/ 457200 w 485192"/>
              <a:gd name="connsiteY14" fmla="*/ 6051 h 220655"/>
              <a:gd name="connsiteX15" fmla="*/ 317241 w 485192"/>
              <a:gd name="connsiteY15" fmla="*/ 6051 h 22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5192" h="220655">
                <a:moveTo>
                  <a:pt x="317241" y="6051"/>
                </a:moveTo>
                <a:cubicBezTo>
                  <a:pt x="255037" y="7606"/>
                  <a:pt x="161431" y="7885"/>
                  <a:pt x="83975" y="15381"/>
                </a:cubicBezTo>
                <a:cubicBezTo>
                  <a:pt x="64396" y="17276"/>
                  <a:pt x="44359" y="23132"/>
                  <a:pt x="27992" y="34043"/>
                </a:cubicBezTo>
                <a:lnTo>
                  <a:pt x="0" y="52704"/>
                </a:lnTo>
                <a:cubicBezTo>
                  <a:pt x="3110" y="90026"/>
                  <a:pt x="-958" y="128660"/>
                  <a:pt x="9331" y="164671"/>
                </a:cubicBezTo>
                <a:cubicBezTo>
                  <a:pt x="12412" y="175453"/>
                  <a:pt x="28197" y="176814"/>
                  <a:pt x="37322" y="183332"/>
                </a:cubicBezTo>
                <a:cubicBezTo>
                  <a:pt x="86749" y="218637"/>
                  <a:pt x="57213" y="205513"/>
                  <a:pt x="102637" y="220655"/>
                </a:cubicBezTo>
                <a:cubicBezTo>
                  <a:pt x="143070" y="214435"/>
                  <a:pt x="184248" y="211916"/>
                  <a:pt x="223935" y="201994"/>
                </a:cubicBezTo>
                <a:cubicBezTo>
                  <a:pt x="234814" y="199274"/>
                  <a:pt x="241679" y="187886"/>
                  <a:pt x="251926" y="183332"/>
                </a:cubicBezTo>
                <a:cubicBezTo>
                  <a:pt x="281128" y="170353"/>
                  <a:pt x="314218" y="163094"/>
                  <a:pt x="345233" y="155340"/>
                </a:cubicBezTo>
                <a:cubicBezTo>
                  <a:pt x="354563" y="149120"/>
                  <a:pt x="362405" y="139629"/>
                  <a:pt x="373224" y="136679"/>
                </a:cubicBezTo>
                <a:cubicBezTo>
                  <a:pt x="397416" y="130081"/>
                  <a:pt x="423198" y="131835"/>
                  <a:pt x="447869" y="127349"/>
                </a:cubicBezTo>
                <a:cubicBezTo>
                  <a:pt x="457546" y="125590"/>
                  <a:pt x="466530" y="121128"/>
                  <a:pt x="475861" y="118018"/>
                </a:cubicBezTo>
                <a:cubicBezTo>
                  <a:pt x="478971" y="108687"/>
                  <a:pt x="485192" y="99861"/>
                  <a:pt x="485192" y="90026"/>
                </a:cubicBezTo>
                <a:cubicBezTo>
                  <a:pt x="485192" y="81556"/>
                  <a:pt x="479731" y="15064"/>
                  <a:pt x="457200" y="6051"/>
                </a:cubicBezTo>
                <a:cubicBezTo>
                  <a:pt x="425193" y="-6752"/>
                  <a:pt x="379445" y="4496"/>
                  <a:pt x="317241" y="6051"/>
                </a:cubicBezTo>
                <a:close/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473531" y="1796772"/>
            <a:ext cx="485192" cy="220655"/>
          </a:xfrm>
          <a:custGeom>
            <a:avLst/>
            <a:gdLst>
              <a:gd name="connsiteX0" fmla="*/ 317241 w 485192"/>
              <a:gd name="connsiteY0" fmla="*/ 6051 h 220655"/>
              <a:gd name="connsiteX1" fmla="*/ 83975 w 485192"/>
              <a:gd name="connsiteY1" fmla="*/ 15381 h 220655"/>
              <a:gd name="connsiteX2" fmla="*/ 27992 w 485192"/>
              <a:gd name="connsiteY2" fmla="*/ 34043 h 220655"/>
              <a:gd name="connsiteX3" fmla="*/ 0 w 485192"/>
              <a:gd name="connsiteY3" fmla="*/ 52704 h 220655"/>
              <a:gd name="connsiteX4" fmla="*/ 9331 w 485192"/>
              <a:gd name="connsiteY4" fmla="*/ 164671 h 220655"/>
              <a:gd name="connsiteX5" fmla="*/ 37322 w 485192"/>
              <a:gd name="connsiteY5" fmla="*/ 183332 h 220655"/>
              <a:gd name="connsiteX6" fmla="*/ 102637 w 485192"/>
              <a:gd name="connsiteY6" fmla="*/ 220655 h 220655"/>
              <a:gd name="connsiteX7" fmla="*/ 223935 w 485192"/>
              <a:gd name="connsiteY7" fmla="*/ 201994 h 220655"/>
              <a:gd name="connsiteX8" fmla="*/ 251926 w 485192"/>
              <a:gd name="connsiteY8" fmla="*/ 183332 h 220655"/>
              <a:gd name="connsiteX9" fmla="*/ 345233 w 485192"/>
              <a:gd name="connsiteY9" fmla="*/ 155340 h 220655"/>
              <a:gd name="connsiteX10" fmla="*/ 373224 w 485192"/>
              <a:gd name="connsiteY10" fmla="*/ 136679 h 220655"/>
              <a:gd name="connsiteX11" fmla="*/ 447869 w 485192"/>
              <a:gd name="connsiteY11" fmla="*/ 127349 h 220655"/>
              <a:gd name="connsiteX12" fmla="*/ 475861 w 485192"/>
              <a:gd name="connsiteY12" fmla="*/ 118018 h 220655"/>
              <a:gd name="connsiteX13" fmla="*/ 485192 w 485192"/>
              <a:gd name="connsiteY13" fmla="*/ 90026 h 220655"/>
              <a:gd name="connsiteX14" fmla="*/ 457200 w 485192"/>
              <a:gd name="connsiteY14" fmla="*/ 6051 h 220655"/>
              <a:gd name="connsiteX15" fmla="*/ 317241 w 485192"/>
              <a:gd name="connsiteY15" fmla="*/ 6051 h 22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5192" h="220655">
                <a:moveTo>
                  <a:pt x="317241" y="6051"/>
                </a:moveTo>
                <a:cubicBezTo>
                  <a:pt x="255037" y="7606"/>
                  <a:pt x="161431" y="7885"/>
                  <a:pt x="83975" y="15381"/>
                </a:cubicBezTo>
                <a:cubicBezTo>
                  <a:pt x="64396" y="17276"/>
                  <a:pt x="44359" y="23132"/>
                  <a:pt x="27992" y="34043"/>
                </a:cubicBezTo>
                <a:lnTo>
                  <a:pt x="0" y="52704"/>
                </a:lnTo>
                <a:cubicBezTo>
                  <a:pt x="3110" y="90026"/>
                  <a:pt x="-958" y="128660"/>
                  <a:pt x="9331" y="164671"/>
                </a:cubicBezTo>
                <a:cubicBezTo>
                  <a:pt x="12412" y="175453"/>
                  <a:pt x="28197" y="176814"/>
                  <a:pt x="37322" y="183332"/>
                </a:cubicBezTo>
                <a:cubicBezTo>
                  <a:pt x="86749" y="218637"/>
                  <a:pt x="57213" y="205513"/>
                  <a:pt x="102637" y="220655"/>
                </a:cubicBezTo>
                <a:cubicBezTo>
                  <a:pt x="143070" y="214435"/>
                  <a:pt x="184248" y="211916"/>
                  <a:pt x="223935" y="201994"/>
                </a:cubicBezTo>
                <a:cubicBezTo>
                  <a:pt x="234814" y="199274"/>
                  <a:pt x="241679" y="187886"/>
                  <a:pt x="251926" y="183332"/>
                </a:cubicBezTo>
                <a:cubicBezTo>
                  <a:pt x="281128" y="170353"/>
                  <a:pt x="314218" y="163094"/>
                  <a:pt x="345233" y="155340"/>
                </a:cubicBezTo>
                <a:cubicBezTo>
                  <a:pt x="354563" y="149120"/>
                  <a:pt x="362405" y="139629"/>
                  <a:pt x="373224" y="136679"/>
                </a:cubicBezTo>
                <a:cubicBezTo>
                  <a:pt x="397416" y="130081"/>
                  <a:pt x="423198" y="131835"/>
                  <a:pt x="447869" y="127349"/>
                </a:cubicBezTo>
                <a:cubicBezTo>
                  <a:pt x="457546" y="125590"/>
                  <a:pt x="466530" y="121128"/>
                  <a:pt x="475861" y="118018"/>
                </a:cubicBezTo>
                <a:cubicBezTo>
                  <a:pt x="478971" y="108687"/>
                  <a:pt x="485192" y="99861"/>
                  <a:pt x="485192" y="90026"/>
                </a:cubicBezTo>
                <a:cubicBezTo>
                  <a:pt x="485192" y="81556"/>
                  <a:pt x="479731" y="15064"/>
                  <a:pt x="457200" y="6051"/>
                </a:cubicBezTo>
                <a:cubicBezTo>
                  <a:pt x="425193" y="-6752"/>
                  <a:pt x="379445" y="4496"/>
                  <a:pt x="317241" y="6051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473531" y="1800510"/>
            <a:ext cx="485192" cy="220655"/>
          </a:xfrm>
          <a:custGeom>
            <a:avLst/>
            <a:gdLst>
              <a:gd name="connsiteX0" fmla="*/ 317241 w 485192"/>
              <a:gd name="connsiteY0" fmla="*/ 6051 h 220655"/>
              <a:gd name="connsiteX1" fmla="*/ 83975 w 485192"/>
              <a:gd name="connsiteY1" fmla="*/ 15381 h 220655"/>
              <a:gd name="connsiteX2" fmla="*/ 27992 w 485192"/>
              <a:gd name="connsiteY2" fmla="*/ 34043 h 220655"/>
              <a:gd name="connsiteX3" fmla="*/ 0 w 485192"/>
              <a:gd name="connsiteY3" fmla="*/ 52704 h 220655"/>
              <a:gd name="connsiteX4" fmla="*/ 9331 w 485192"/>
              <a:gd name="connsiteY4" fmla="*/ 164671 h 220655"/>
              <a:gd name="connsiteX5" fmla="*/ 37322 w 485192"/>
              <a:gd name="connsiteY5" fmla="*/ 183332 h 220655"/>
              <a:gd name="connsiteX6" fmla="*/ 102637 w 485192"/>
              <a:gd name="connsiteY6" fmla="*/ 220655 h 220655"/>
              <a:gd name="connsiteX7" fmla="*/ 223935 w 485192"/>
              <a:gd name="connsiteY7" fmla="*/ 201994 h 220655"/>
              <a:gd name="connsiteX8" fmla="*/ 251926 w 485192"/>
              <a:gd name="connsiteY8" fmla="*/ 183332 h 220655"/>
              <a:gd name="connsiteX9" fmla="*/ 345233 w 485192"/>
              <a:gd name="connsiteY9" fmla="*/ 155340 h 220655"/>
              <a:gd name="connsiteX10" fmla="*/ 373224 w 485192"/>
              <a:gd name="connsiteY10" fmla="*/ 136679 h 220655"/>
              <a:gd name="connsiteX11" fmla="*/ 447869 w 485192"/>
              <a:gd name="connsiteY11" fmla="*/ 127349 h 220655"/>
              <a:gd name="connsiteX12" fmla="*/ 475861 w 485192"/>
              <a:gd name="connsiteY12" fmla="*/ 118018 h 220655"/>
              <a:gd name="connsiteX13" fmla="*/ 485192 w 485192"/>
              <a:gd name="connsiteY13" fmla="*/ 90026 h 220655"/>
              <a:gd name="connsiteX14" fmla="*/ 457200 w 485192"/>
              <a:gd name="connsiteY14" fmla="*/ 6051 h 220655"/>
              <a:gd name="connsiteX15" fmla="*/ 317241 w 485192"/>
              <a:gd name="connsiteY15" fmla="*/ 6051 h 22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5192" h="220655">
                <a:moveTo>
                  <a:pt x="317241" y="6051"/>
                </a:moveTo>
                <a:cubicBezTo>
                  <a:pt x="255037" y="7606"/>
                  <a:pt x="161431" y="7885"/>
                  <a:pt x="83975" y="15381"/>
                </a:cubicBezTo>
                <a:cubicBezTo>
                  <a:pt x="64396" y="17276"/>
                  <a:pt x="44359" y="23132"/>
                  <a:pt x="27992" y="34043"/>
                </a:cubicBezTo>
                <a:lnTo>
                  <a:pt x="0" y="52704"/>
                </a:lnTo>
                <a:cubicBezTo>
                  <a:pt x="3110" y="90026"/>
                  <a:pt x="-958" y="128660"/>
                  <a:pt x="9331" y="164671"/>
                </a:cubicBezTo>
                <a:cubicBezTo>
                  <a:pt x="12412" y="175453"/>
                  <a:pt x="28197" y="176814"/>
                  <a:pt x="37322" y="183332"/>
                </a:cubicBezTo>
                <a:cubicBezTo>
                  <a:pt x="86749" y="218637"/>
                  <a:pt x="57213" y="205513"/>
                  <a:pt x="102637" y="220655"/>
                </a:cubicBezTo>
                <a:cubicBezTo>
                  <a:pt x="143070" y="214435"/>
                  <a:pt x="184248" y="211916"/>
                  <a:pt x="223935" y="201994"/>
                </a:cubicBezTo>
                <a:cubicBezTo>
                  <a:pt x="234814" y="199274"/>
                  <a:pt x="241679" y="187886"/>
                  <a:pt x="251926" y="183332"/>
                </a:cubicBezTo>
                <a:cubicBezTo>
                  <a:pt x="281128" y="170353"/>
                  <a:pt x="314218" y="163094"/>
                  <a:pt x="345233" y="155340"/>
                </a:cubicBezTo>
                <a:cubicBezTo>
                  <a:pt x="354563" y="149120"/>
                  <a:pt x="362405" y="139629"/>
                  <a:pt x="373224" y="136679"/>
                </a:cubicBezTo>
                <a:cubicBezTo>
                  <a:pt x="397416" y="130081"/>
                  <a:pt x="423198" y="131835"/>
                  <a:pt x="447869" y="127349"/>
                </a:cubicBezTo>
                <a:cubicBezTo>
                  <a:pt x="457546" y="125590"/>
                  <a:pt x="466530" y="121128"/>
                  <a:pt x="475861" y="118018"/>
                </a:cubicBezTo>
                <a:cubicBezTo>
                  <a:pt x="478971" y="108687"/>
                  <a:pt x="485192" y="99861"/>
                  <a:pt x="485192" y="90026"/>
                </a:cubicBezTo>
                <a:cubicBezTo>
                  <a:pt x="485192" y="81556"/>
                  <a:pt x="479731" y="15064"/>
                  <a:pt x="457200" y="6051"/>
                </a:cubicBezTo>
                <a:cubicBezTo>
                  <a:pt x="425193" y="-6752"/>
                  <a:pt x="379445" y="4496"/>
                  <a:pt x="317241" y="6051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83" y="2546480"/>
            <a:ext cx="5646567" cy="1888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7571" y="1129857"/>
            <a:ext cx="861756" cy="77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2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4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2" grpId="0" animBg="1"/>
      <p:bldP spid="2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42950"/>
            <a:ext cx="7745505" cy="4267200"/>
          </a:xfrm>
        </p:spPr>
        <p:txBody>
          <a:bodyPr>
            <a:noAutofit/>
          </a:bodyPr>
          <a:lstStyle/>
          <a:p>
            <a:pPr marL="233363" indent="-233363"/>
            <a:r>
              <a:rPr lang="en-US" sz="1200" dirty="0" err="1"/>
              <a:t>Baddeley</a:t>
            </a:r>
            <a:r>
              <a:rPr lang="en-US" sz="1200" dirty="0"/>
              <a:t>, A., Eysenck, M. W., &amp; Anderson, M. C. (2009). </a:t>
            </a:r>
            <a:r>
              <a:rPr lang="en-US" sz="1200" i="1" dirty="0"/>
              <a:t>Memory</a:t>
            </a:r>
            <a:r>
              <a:rPr lang="en-US" sz="1200" dirty="0"/>
              <a:t>. NY: Psychology Press.</a:t>
            </a:r>
          </a:p>
          <a:p>
            <a:pPr marL="233363" indent="-233363"/>
            <a:r>
              <a:rPr lang="en-US" sz="1200" dirty="0"/>
              <a:t>Carpenter, S. K., </a:t>
            </a:r>
            <a:r>
              <a:rPr lang="en-US" sz="1200" dirty="0" err="1"/>
              <a:t>Cepeda</a:t>
            </a:r>
            <a:r>
              <a:rPr lang="en-US" sz="1200" dirty="0"/>
              <a:t>, N. J., Rohrer, D., Kang, S. H. K., &amp; </a:t>
            </a:r>
            <a:r>
              <a:rPr lang="en-US" sz="1200" dirty="0" err="1"/>
              <a:t>Pashler</a:t>
            </a:r>
            <a:r>
              <a:rPr lang="en-US" sz="1200" dirty="0"/>
              <a:t>, H. (2012). Using spacing to enhance diverse forms of learning: Review of recent research and implications for instruction. </a:t>
            </a:r>
            <a:r>
              <a:rPr lang="en-US" sz="1200" i="1" dirty="0"/>
              <a:t>Educational Psychology Review, 24</a:t>
            </a:r>
            <a:r>
              <a:rPr lang="en-US" sz="1200" dirty="0"/>
              <a:t>(3), 369-378. </a:t>
            </a:r>
            <a:r>
              <a:rPr lang="en-US" sz="1200" dirty="0" err="1"/>
              <a:t>doi</a:t>
            </a:r>
            <a:r>
              <a:rPr lang="en-US" sz="1200" dirty="0"/>
              <a:t>: 10.1007/s10648-012-9205-z</a:t>
            </a:r>
          </a:p>
          <a:p>
            <a:pPr marL="233363" indent="-233363"/>
            <a:r>
              <a:rPr lang="en-US" sz="1200" dirty="0"/>
              <a:t>Cowan, N. (2001). The magical number 4 in short-term memory: A reconsideration of mental storage capacity. </a:t>
            </a:r>
            <a:r>
              <a:rPr lang="en-US" sz="1200" i="1" dirty="0"/>
              <a:t>Behavioral and Brain Sciences, 24</a:t>
            </a:r>
            <a:r>
              <a:rPr lang="en-US" sz="1200" dirty="0"/>
              <a:t>(1), 87-114. </a:t>
            </a:r>
          </a:p>
          <a:p>
            <a:pPr marL="233363" indent="-233363"/>
            <a:r>
              <a:rPr lang="en-US" sz="1200" dirty="0" err="1"/>
              <a:t>Dudai</a:t>
            </a:r>
            <a:r>
              <a:rPr lang="en-US" sz="1200" dirty="0"/>
              <a:t>, Y. (2004). The neurobiology of consolidations, or, how stable is the engram? </a:t>
            </a:r>
            <a:r>
              <a:rPr lang="en-US" sz="1200" i="1" dirty="0"/>
              <a:t>Annual Review of Psychology, 55</a:t>
            </a:r>
            <a:r>
              <a:rPr lang="en-US" sz="1200" dirty="0"/>
              <a:t>, 51-86. </a:t>
            </a:r>
          </a:p>
          <a:p>
            <a:pPr marL="233363" indent="-233363"/>
            <a:r>
              <a:rPr lang="en-US" sz="1200" dirty="0" err="1"/>
              <a:t>Dunlosky</a:t>
            </a:r>
            <a:r>
              <a:rPr lang="en-US" sz="1200" dirty="0"/>
              <a:t>, J., Rawson, K. A., Marsh, E. J., Nathan, M. J., &amp; Willingham, D. T. (2013). Improving students’ learning with effective learning techniques: Promising directions from cognitive and educational psychology. </a:t>
            </a:r>
            <a:r>
              <a:rPr lang="en-US" sz="1200" i="1" dirty="0"/>
              <a:t>Psychological Science in the Public Interest, 14</a:t>
            </a:r>
            <a:r>
              <a:rPr lang="en-US" sz="1200" dirty="0"/>
              <a:t>(1), 4-58. </a:t>
            </a:r>
          </a:p>
          <a:p>
            <a:pPr marL="233363" indent="-233363"/>
            <a:r>
              <a:rPr lang="en-US" sz="1200" dirty="0" err="1"/>
              <a:t>Guida</a:t>
            </a:r>
            <a:r>
              <a:rPr lang="en-US" sz="1200" dirty="0"/>
              <a:t>, A., </a:t>
            </a:r>
            <a:r>
              <a:rPr lang="en-US" sz="1200" dirty="0" err="1"/>
              <a:t>Gobet</a:t>
            </a:r>
            <a:r>
              <a:rPr lang="en-US" sz="1200" dirty="0"/>
              <a:t>, F., Tardieu, H., &amp; Nicolas, S. (2012). How chunks, long-term working memory and templates offer a cognitive explanation for neuroimaging data on expertise acquisition: A two-stage framework. </a:t>
            </a:r>
            <a:r>
              <a:rPr lang="en-US" sz="1200" i="1" dirty="0"/>
              <a:t>Brain and Cognition, 79</a:t>
            </a:r>
            <a:r>
              <a:rPr lang="en-US" sz="1200" dirty="0"/>
              <a:t>(3), 221-244. </a:t>
            </a:r>
            <a:r>
              <a:rPr lang="en-US" sz="1200" dirty="0" err="1"/>
              <a:t>doi</a:t>
            </a:r>
            <a:r>
              <a:rPr lang="en-US" sz="1200" dirty="0"/>
              <a:t>: 10.1016/j.bandc.2012.01.010</a:t>
            </a:r>
          </a:p>
          <a:p>
            <a:pPr marL="233363" indent="-233363"/>
            <a:r>
              <a:rPr lang="en-US" sz="1200" dirty="0"/>
              <a:t>Rawson, K. A., &amp; </a:t>
            </a:r>
            <a:r>
              <a:rPr lang="en-US" sz="1200" dirty="0" err="1"/>
              <a:t>Dunlosky</a:t>
            </a:r>
            <a:r>
              <a:rPr lang="en-US" sz="1200" dirty="0"/>
              <a:t>, J. (2011). Optimizing schedules of retrieval practice for durable and efficient learning: How much is enough? </a:t>
            </a:r>
            <a:r>
              <a:rPr lang="en-US" sz="1200" i="1" dirty="0"/>
              <a:t>Journal of Experimental Psychology: General, 140</a:t>
            </a:r>
            <a:r>
              <a:rPr lang="en-US" sz="1200" dirty="0"/>
              <a:t>(3), 283. </a:t>
            </a:r>
          </a:p>
          <a:p>
            <a:pPr marL="233363" indent="-233363"/>
            <a:r>
              <a:rPr lang="en-US" sz="1200" dirty="0"/>
              <a:t>Rohrer, Doug, Robert F. </a:t>
            </a:r>
            <a:r>
              <a:rPr lang="en-US" sz="1200" dirty="0" err="1"/>
              <a:t>Dedrick</a:t>
            </a:r>
            <a:r>
              <a:rPr lang="en-US" sz="1200" dirty="0"/>
              <a:t>, and </a:t>
            </a:r>
            <a:r>
              <a:rPr lang="en-US" sz="1200" dirty="0" err="1"/>
              <a:t>Kaleena</a:t>
            </a:r>
            <a:r>
              <a:rPr lang="en-US" sz="1200" dirty="0"/>
              <a:t> Burgess. "The Benefit of Interleaved Mathematics Practice Is Not Limited to Superficially Similar Kinds of Problems." </a:t>
            </a:r>
            <a:r>
              <a:rPr lang="en-US" sz="1200" i="1" dirty="0" err="1"/>
              <a:t>Psychonomic</a:t>
            </a:r>
            <a:r>
              <a:rPr lang="en-US" sz="1200" i="1" dirty="0"/>
              <a:t> Bulletin &amp; Review </a:t>
            </a:r>
            <a:r>
              <a:rPr lang="en-US" sz="1200" dirty="0"/>
              <a:t>in press (2013</a:t>
            </a:r>
            <a:r>
              <a:rPr lang="en-US" sz="1200" dirty="0" smtClean="0"/>
              <a:t>).</a:t>
            </a:r>
          </a:p>
          <a:p>
            <a:pPr marL="233363" indent="-233363"/>
            <a:r>
              <a:rPr lang="en-US" sz="1200" dirty="0" smtClean="0"/>
              <a:t>Rohrer</a:t>
            </a:r>
            <a:r>
              <a:rPr lang="en-US" sz="1200" dirty="0"/>
              <a:t>, D., &amp; </a:t>
            </a:r>
            <a:r>
              <a:rPr lang="en-US" sz="1200" dirty="0" err="1"/>
              <a:t>Pashler</a:t>
            </a:r>
            <a:r>
              <a:rPr lang="en-US" sz="1200" dirty="0"/>
              <a:t>, H. (2010). Recent research on human learning challenges conventional instructional strategies. </a:t>
            </a:r>
            <a:r>
              <a:rPr lang="en-US" sz="1200" i="1" dirty="0"/>
              <a:t>Educational Researcher, 39</a:t>
            </a:r>
            <a:r>
              <a:rPr lang="en-US" sz="1200" dirty="0"/>
              <a:t>(5), 406-412.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3350"/>
            <a:ext cx="7756263" cy="790688"/>
          </a:xfrm>
        </p:spPr>
        <p:txBody>
          <a:bodyPr/>
          <a:lstStyle/>
          <a:p>
            <a:r>
              <a:rPr lang="en-US" sz="2800" b="1" dirty="0" smtClean="0"/>
              <a:t>Recommended Reading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8388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04950"/>
            <a:ext cx="7745505" cy="29083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Barbara Oakley, age 3, looking happy as the proverbial clam.</a:t>
            </a:r>
          </a:p>
          <a:p>
            <a:r>
              <a:rPr lang="en-US" dirty="0" smtClean="0"/>
              <a:t>Brain cross-section, ©Kevin Mendez, </a:t>
            </a:r>
            <a:r>
              <a:rPr lang="en-US" dirty="0" smtClean="0"/>
              <a:t>2014.</a:t>
            </a:r>
            <a:endParaRPr lang="en-US" dirty="0" smtClean="0"/>
          </a:p>
          <a:p>
            <a:r>
              <a:rPr lang="en-US" dirty="0" smtClean="0"/>
              <a:t>Metabolic vampires</a:t>
            </a:r>
            <a:r>
              <a:rPr lang="en-US" dirty="0"/>
              <a:t>, ©Kevin Mendez, </a:t>
            </a:r>
            <a:r>
              <a:rPr lang="en-US" dirty="0" smtClean="0"/>
              <a:t>2014.</a:t>
            </a:r>
            <a:endParaRPr lang="en-US" dirty="0" smtClean="0"/>
          </a:p>
          <a:p>
            <a:r>
              <a:rPr lang="en-US" dirty="0" smtClean="0"/>
              <a:t>Pinball metaphor</a:t>
            </a:r>
            <a:r>
              <a:rPr lang="en-US" dirty="0"/>
              <a:t>, ©Kevin Mendez, </a:t>
            </a:r>
            <a:r>
              <a:rPr lang="en-US" dirty="0" smtClean="0"/>
              <a:t>2014.</a:t>
            </a:r>
            <a:endParaRPr lang="en-US" dirty="0" smtClean="0"/>
          </a:p>
          <a:p>
            <a:r>
              <a:rPr lang="en-US" dirty="0" smtClean="0"/>
              <a:t>Brick walls, </a:t>
            </a:r>
            <a:r>
              <a:rPr lang="en-US" dirty="0"/>
              <a:t>©Kevin Mendez</a:t>
            </a:r>
            <a:r>
              <a:rPr lang="en-US"/>
              <a:t>, </a:t>
            </a:r>
            <a:r>
              <a:rPr lang="en-US" smtClean="0"/>
              <a:t>2014.</a:t>
            </a:r>
            <a:endParaRPr lang="en-US" dirty="0" smtClean="0"/>
          </a:p>
          <a:p>
            <a:r>
              <a:rPr lang="en-US" dirty="0" smtClean="0"/>
              <a:t>Clip art courtesy Microsoft Corporation.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credits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1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arbara Oakley\Pictures\Barb Pictures from childhood and youth\Barb Child in Chair cropp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96" y="1123950"/>
            <a:ext cx="1960218" cy="186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9000" y="1657350"/>
            <a:ext cx="2467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sz="2800" dirty="0"/>
              <a:t>Здравствуйте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1123950"/>
            <a:ext cx="2112300" cy="181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137" y="1123950"/>
            <a:ext cx="44678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Long term memory</a:t>
            </a:r>
          </a:p>
          <a:p>
            <a:endParaRPr lang="en-US" sz="3600" b="1" dirty="0"/>
          </a:p>
          <a:p>
            <a:r>
              <a:rPr lang="en-US" sz="3600" b="1" dirty="0" smtClean="0"/>
              <a:t>Working memory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3691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81" y="819150"/>
            <a:ext cx="2706624" cy="3023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55" y="1187958"/>
            <a:ext cx="1792076" cy="1048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447" y="1828265"/>
            <a:ext cx="1499492" cy="1438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1" t="12861" r="29928" b="56637"/>
          <a:stretch/>
        </p:blipFill>
        <p:spPr>
          <a:xfrm>
            <a:off x="6011776" y="2952750"/>
            <a:ext cx="1311442" cy="11733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4" t="12212" r="15310" b="55344"/>
          <a:stretch/>
        </p:blipFill>
        <p:spPr>
          <a:xfrm>
            <a:off x="5668878" y="1088112"/>
            <a:ext cx="2165685" cy="124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81150"/>
            <a:ext cx="1853031" cy="17372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61521" y="2387084"/>
            <a:ext cx="196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ucida Handwriting" panose="03010101010101010101" pitchFamily="66" charset="0"/>
              </a:rPr>
              <a:t>202-555-0178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1521" y="2938188"/>
            <a:ext cx="2230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Lucida Handwriting" panose="03010101010101010101" pitchFamily="66" charset="0"/>
              </a:rPr>
              <a:t>202-555-</a:t>
            </a:r>
            <a:r>
              <a:rPr lang="en-US" strike="sngStrike" dirty="0">
                <a:latin typeface="Lucida Handwriting" panose="03010101010101010101" pitchFamily="66" charset="0"/>
              </a:rPr>
              <a:t>0178</a:t>
            </a:r>
            <a:r>
              <a:rPr lang="en-US" dirty="0">
                <a:latin typeface="Lucida Handwriting" panose="03010101010101010101" pitchFamily="66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12650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666750"/>
            <a:ext cx="395953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76" y="1059942"/>
            <a:ext cx="2706624" cy="3023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79" y="1434592"/>
            <a:ext cx="1737217" cy="9752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2" t="13798" r="26045" b="55214"/>
          <a:stretch/>
        </p:blipFill>
        <p:spPr>
          <a:xfrm>
            <a:off x="2618085" y="1437663"/>
            <a:ext cx="1201205" cy="9835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83164">
            <a:off x="3863570" y="1539131"/>
            <a:ext cx="1576323" cy="548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0" y="1003711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Four slots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70" y="1800962"/>
            <a:ext cx="1853031" cy="17372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7599" y="3714226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Short term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9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76350"/>
            <a:ext cx="3898641" cy="245961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21364"/>
            <a:ext cx="22399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19400" y="4171950"/>
            <a:ext cx="3231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Long term memory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27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0697" y="361950"/>
            <a:ext cx="8763000" cy="4549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977"/>
            <a:ext cx="2907798" cy="46695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956" y="241990"/>
            <a:ext cx="2907798" cy="46695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899" y="241990"/>
            <a:ext cx="2907798" cy="466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4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Custom 1">
      <a:dk1>
        <a:sysClr val="windowText" lastClr="000000"/>
      </a:dk1>
      <a:lt1>
        <a:sysClr val="window" lastClr="FFFFFF"/>
      </a:lt1>
      <a:dk2>
        <a:srgbClr val="6D621A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ustom 1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1227</TotalTime>
  <Words>477</Words>
  <Application>Microsoft Office PowerPoint</Application>
  <PresentationFormat>On-screen Show (16:9)</PresentationFormat>
  <Paragraphs>46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Gadugi</vt:lpstr>
      <vt:lpstr>Lucida Handwriting</vt:lpstr>
      <vt:lpstr>Wingdings</vt:lpstr>
      <vt:lpstr>Hardcover</vt:lpstr>
      <vt:lpstr>Introduction to 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Recommended Reading</vt:lpstr>
      <vt:lpstr>Illustration credits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Memory</dc:title>
  <dc:creator>Barbara Oakley</dc:creator>
  <cp:lastModifiedBy>barbaraOak</cp:lastModifiedBy>
  <cp:revision>26</cp:revision>
  <dcterms:created xsi:type="dcterms:W3CDTF">2014-05-23T19:08:24Z</dcterms:created>
  <dcterms:modified xsi:type="dcterms:W3CDTF">2014-07-18T19:47:30Z</dcterms:modified>
</cp:coreProperties>
</file>