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0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458E-009A-418C-883D-683A3C3D4DC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importance of sleep in learning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76" y="1217889"/>
            <a:ext cx="4453743" cy="36322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76" y="1330389"/>
            <a:ext cx="4453743" cy="36322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76" y="1442889"/>
            <a:ext cx="4453743" cy="36322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330388"/>
            <a:ext cx="4453743" cy="36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r>
              <a:rPr lang="en-US" dirty="0" smtClean="0"/>
              <a:t>Problems with lack of sleep</a:t>
            </a:r>
            <a:endParaRPr lang="en-US" dirty="0"/>
          </a:p>
        </p:txBody>
      </p:sp>
      <p:pic>
        <p:nvPicPr>
          <p:cNvPr id="4" name="Picture 6" descr="C:\Users\Barbara Oakley\AppData\Local\Microsoft\Windows\Temporary Internet Files\Content.IE5\H2O3LW66\MC90033257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28750"/>
            <a:ext cx="1447800" cy="14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 descr="C:\Users\Barbara Oakley\AppData\Local\Microsoft\Windows\Temporary Internet Files\Content.IE5\MX2QXXS1\MC900185766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518047"/>
            <a:ext cx="2133600" cy="153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09550"/>
            <a:ext cx="5602710" cy="37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95350"/>
            <a:ext cx="6781800" cy="3162224"/>
          </a:xfrm>
        </p:spPr>
      </p:pic>
    </p:spTree>
    <p:extLst>
      <p:ext uri="{BB962C8B-B14F-4D97-AF65-F5344CB8AC3E}">
        <p14:creationId xmlns:p14="http://schemas.microsoft.com/office/powerpoint/2010/main" val="635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371600"/>
            <a:ext cx="2438400" cy="211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742950"/>
            <a:ext cx="2895599" cy="320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686300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3300" b="1" dirty="0">
                <a:latin typeface="Gadugi" panose="020B0502040204020203" pitchFamily="34" charset="0"/>
              </a:rPr>
              <a:t>Relevant Readings</a:t>
            </a:r>
          </a:p>
          <a:p>
            <a:r>
              <a:rPr lang="en-US" sz="3400" dirty="0" err="1">
                <a:latin typeface="Gadugi" panose="020B0502040204020203" pitchFamily="34" charset="0"/>
              </a:rPr>
              <a:t>Djonlagic</a:t>
            </a:r>
            <a:r>
              <a:rPr lang="en-US" sz="3400" dirty="0">
                <a:latin typeface="Gadugi" panose="020B0502040204020203" pitchFamily="34" charset="0"/>
              </a:rPr>
              <a:t>, I., A. Rosenfeld, D. </a:t>
            </a:r>
            <a:r>
              <a:rPr lang="en-US" sz="3400" dirty="0" err="1">
                <a:latin typeface="Gadugi" panose="020B0502040204020203" pitchFamily="34" charset="0"/>
              </a:rPr>
              <a:t>Shohamy</a:t>
            </a:r>
            <a:r>
              <a:rPr lang="en-US" sz="3400" dirty="0">
                <a:latin typeface="Gadugi" panose="020B0502040204020203" pitchFamily="34" charset="0"/>
              </a:rPr>
              <a:t>, C. Myers, M. Gluck, and R. </a:t>
            </a:r>
            <a:r>
              <a:rPr lang="en-US" sz="3400" dirty="0" err="1">
                <a:latin typeface="Gadugi" panose="020B0502040204020203" pitchFamily="34" charset="0"/>
              </a:rPr>
              <a:t>Stickgold</a:t>
            </a:r>
            <a:r>
              <a:rPr lang="en-US" sz="3400" dirty="0">
                <a:latin typeface="Gadugi" panose="020B0502040204020203" pitchFamily="34" charset="0"/>
              </a:rPr>
              <a:t>. "Sleep Enhances Category Learning." </a:t>
            </a:r>
            <a:r>
              <a:rPr lang="en-US" sz="3400" i="1" dirty="0">
                <a:latin typeface="Gadugi" panose="020B0502040204020203" pitchFamily="34" charset="0"/>
              </a:rPr>
              <a:t>Learning &amp; Memory </a:t>
            </a:r>
            <a:r>
              <a:rPr lang="en-US" sz="3400" dirty="0">
                <a:latin typeface="Gadugi" panose="020B0502040204020203" pitchFamily="34" charset="0"/>
              </a:rPr>
              <a:t>16, no. 12 (Dec 2009): 751-5</a:t>
            </a:r>
            <a:r>
              <a:rPr lang="en-US" sz="3400" dirty="0" smtClean="0">
                <a:latin typeface="Gadugi" panose="020B0502040204020203" pitchFamily="34" charset="0"/>
              </a:rPr>
              <a:t>.</a:t>
            </a:r>
          </a:p>
          <a:p>
            <a:r>
              <a:rPr lang="en-US" sz="3400" dirty="0" err="1"/>
              <a:t>Durrant</a:t>
            </a:r>
            <a:r>
              <a:rPr lang="en-US" sz="3400" dirty="0"/>
              <a:t>, S. J., S. A. </a:t>
            </a:r>
            <a:r>
              <a:rPr lang="en-US" sz="3400" dirty="0" err="1"/>
              <a:t>Cairney</a:t>
            </a:r>
            <a:r>
              <a:rPr lang="en-US" sz="3400" dirty="0"/>
              <a:t>, and P. A. Lewis. "Overnight Consolidation Aids the Transfer of Statistical Knowledge from the Medial Temporal Lobe to the Striatum." </a:t>
            </a:r>
            <a:r>
              <a:rPr lang="en-US" sz="3400" i="1" dirty="0"/>
              <a:t>Cerebral Cortex </a:t>
            </a:r>
            <a:r>
              <a:rPr lang="en-US" sz="3400" dirty="0"/>
              <a:t> (Aug 14 2012</a:t>
            </a:r>
            <a:r>
              <a:rPr lang="en-US" sz="3400" dirty="0" smtClean="0"/>
              <a:t>).</a:t>
            </a:r>
            <a:endParaRPr lang="en-US" sz="3400" dirty="0">
              <a:latin typeface="Gadugi" panose="020B0502040204020203" pitchFamily="34" charset="0"/>
            </a:endParaRPr>
          </a:p>
          <a:p>
            <a:r>
              <a:rPr lang="en-US" sz="3400" dirty="0" err="1">
                <a:latin typeface="Gadugi" panose="020B0502040204020203" pitchFamily="34" charset="0"/>
              </a:rPr>
              <a:t>Eichenbaum</a:t>
            </a:r>
            <a:r>
              <a:rPr lang="en-US" sz="3400" dirty="0">
                <a:latin typeface="Gadugi" panose="020B0502040204020203" pitchFamily="34" charset="0"/>
              </a:rPr>
              <a:t>, H. </a:t>
            </a:r>
            <a:r>
              <a:rPr lang="en-US" sz="3300" dirty="0">
                <a:latin typeface="Gadugi" panose="020B0502040204020203" pitchFamily="34" charset="0"/>
              </a:rPr>
              <a:t>"To Sleep, Perchance to Integrate." </a:t>
            </a:r>
            <a:r>
              <a:rPr lang="en-US" sz="3300" i="1" dirty="0">
                <a:latin typeface="Gadugi" panose="020B0502040204020203" pitchFamily="34" charset="0"/>
              </a:rPr>
              <a:t>PNAS</a:t>
            </a:r>
            <a:r>
              <a:rPr lang="en-US" sz="3300" dirty="0">
                <a:latin typeface="Gadugi" panose="020B0502040204020203" pitchFamily="34" charset="0"/>
              </a:rPr>
              <a:t>, 104, no. 18 (May 1 2007): 7317-8.</a:t>
            </a:r>
          </a:p>
          <a:p>
            <a:r>
              <a:rPr lang="en-US" sz="3300" dirty="0" err="1">
                <a:latin typeface="Gadugi" panose="020B0502040204020203" pitchFamily="34" charset="0"/>
              </a:rPr>
              <a:t>Ellenbogen</a:t>
            </a:r>
            <a:r>
              <a:rPr lang="en-US" sz="3300" dirty="0">
                <a:latin typeface="Gadugi" panose="020B0502040204020203" pitchFamily="34" charset="0"/>
              </a:rPr>
              <a:t>, J.M., P.T. Hu, J.D. Payne, D. </a:t>
            </a:r>
            <a:r>
              <a:rPr lang="en-US" sz="3300" dirty="0" err="1">
                <a:latin typeface="Gadugi" panose="020B0502040204020203" pitchFamily="34" charset="0"/>
              </a:rPr>
              <a:t>Titone</a:t>
            </a:r>
            <a:r>
              <a:rPr lang="en-US" sz="3300" dirty="0">
                <a:latin typeface="Gadugi" panose="020B0502040204020203" pitchFamily="34" charset="0"/>
              </a:rPr>
              <a:t>, and M.P. Walker. "Human Relational Memory Requires Time and Sleep." </a:t>
            </a:r>
            <a:r>
              <a:rPr lang="en-US" sz="3300" i="1" dirty="0" smtClean="0">
                <a:latin typeface="Gadugi" panose="020B0502040204020203" pitchFamily="34" charset="0"/>
              </a:rPr>
              <a:t>PNAS,</a:t>
            </a:r>
            <a:r>
              <a:rPr lang="en-US" sz="3300" dirty="0" smtClean="0">
                <a:latin typeface="Gadugi" panose="020B0502040204020203" pitchFamily="34" charset="0"/>
              </a:rPr>
              <a:t> </a:t>
            </a:r>
            <a:r>
              <a:rPr lang="en-US" sz="3300" dirty="0">
                <a:latin typeface="Gadugi" panose="020B0502040204020203" pitchFamily="34" charset="0"/>
              </a:rPr>
              <a:t>104, no. 18 (2007): 7723-28.</a:t>
            </a:r>
          </a:p>
          <a:p>
            <a:r>
              <a:rPr lang="en-US" sz="3300" dirty="0" err="1">
                <a:latin typeface="Gadugi" panose="020B0502040204020203" pitchFamily="34" charset="0"/>
              </a:rPr>
              <a:t>Erlacher</a:t>
            </a:r>
            <a:r>
              <a:rPr lang="en-US" sz="3300" dirty="0">
                <a:latin typeface="Gadugi" panose="020B0502040204020203" pitchFamily="34" charset="0"/>
              </a:rPr>
              <a:t>, Daniel, and Michael </a:t>
            </a:r>
            <a:r>
              <a:rPr lang="en-US" sz="3300" dirty="0" err="1">
                <a:latin typeface="Gadugi" panose="020B0502040204020203" pitchFamily="34" charset="0"/>
              </a:rPr>
              <a:t>Schredl</a:t>
            </a:r>
            <a:r>
              <a:rPr lang="en-US" sz="3300" dirty="0">
                <a:latin typeface="Gadugi" panose="020B0502040204020203" pitchFamily="34" charset="0"/>
              </a:rPr>
              <a:t>. "Practicing a Motor Task in a Lucid Dream Enhances Subsequent Performance: A Pilot Study." </a:t>
            </a:r>
            <a:r>
              <a:rPr lang="en-US" sz="3300" i="1" dirty="0">
                <a:latin typeface="Gadugi" panose="020B0502040204020203" pitchFamily="34" charset="0"/>
              </a:rPr>
              <a:t>The Sport </a:t>
            </a:r>
            <a:r>
              <a:rPr lang="en-US" sz="3300" i="1" dirty="0" smtClean="0">
                <a:latin typeface="Gadugi" panose="020B0502040204020203" pitchFamily="34" charset="0"/>
              </a:rPr>
              <a:t>Psychologist</a:t>
            </a:r>
            <a:r>
              <a:rPr lang="en-US" sz="3300" dirty="0" smtClean="0">
                <a:latin typeface="Gadugi" panose="020B0502040204020203" pitchFamily="34" charset="0"/>
              </a:rPr>
              <a:t>, </a:t>
            </a:r>
            <a:r>
              <a:rPr lang="en-US" sz="3300" dirty="0">
                <a:latin typeface="Gadugi" panose="020B0502040204020203" pitchFamily="34" charset="0"/>
              </a:rPr>
              <a:t>24, no. 2 (2010): 157-67</a:t>
            </a:r>
            <a:r>
              <a:rPr lang="en-US" sz="3300" dirty="0" smtClean="0">
                <a:latin typeface="Gadugi" panose="020B0502040204020203" pitchFamily="34" charset="0"/>
              </a:rPr>
              <a:t>.</a:t>
            </a:r>
          </a:p>
          <a:p>
            <a:r>
              <a:rPr lang="en-US" sz="3400" dirty="0">
                <a:latin typeface="Gadugi" panose="020B0502040204020203" pitchFamily="34" charset="0"/>
              </a:rPr>
              <a:t>Moss, R. </a:t>
            </a:r>
            <a:r>
              <a:rPr lang="en-US" sz="3400" i="1" dirty="0">
                <a:latin typeface="Gadugi" panose="020B0502040204020203" pitchFamily="34" charset="0"/>
              </a:rPr>
              <a:t>The Secret History of Dreaming.  </a:t>
            </a:r>
            <a:r>
              <a:rPr lang="en-US" sz="3400" dirty="0">
                <a:latin typeface="Gadugi" panose="020B0502040204020203" pitchFamily="34" charset="0"/>
              </a:rPr>
              <a:t>Novato, CA: New World Library, 2008.</a:t>
            </a:r>
          </a:p>
          <a:p>
            <a:r>
              <a:rPr lang="en-US" sz="3300" dirty="0" err="1">
                <a:latin typeface="Gadugi" panose="020B0502040204020203" pitchFamily="34" charset="0"/>
              </a:rPr>
              <a:t>Scullin</a:t>
            </a:r>
            <a:r>
              <a:rPr lang="en-US" sz="3300" dirty="0">
                <a:latin typeface="Gadugi" panose="020B0502040204020203" pitchFamily="34" charset="0"/>
              </a:rPr>
              <a:t>, M. K., and M. A. McDaniel. "Remembering to Execute a Goal: Sleep on It!" </a:t>
            </a:r>
            <a:r>
              <a:rPr lang="en-US" sz="3300" i="1" dirty="0">
                <a:latin typeface="Gadugi" panose="020B0502040204020203" pitchFamily="34" charset="0"/>
              </a:rPr>
              <a:t>Psychological Science </a:t>
            </a:r>
            <a:r>
              <a:rPr lang="en-US" sz="3300" dirty="0">
                <a:latin typeface="Gadugi" panose="020B0502040204020203" pitchFamily="34" charset="0"/>
              </a:rPr>
              <a:t>21, no. 7 (Jul 2010): 1028-35.</a:t>
            </a:r>
          </a:p>
          <a:p>
            <a:r>
              <a:rPr lang="en-US" sz="3300" dirty="0" err="1">
                <a:latin typeface="Gadugi" panose="020B0502040204020203" pitchFamily="34" charset="0"/>
              </a:rPr>
              <a:t>Stickgold</a:t>
            </a:r>
            <a:r>
              <a:rPr lang="en-US" sz="3300" dirty="0">
                <a:latin typeface="Gadugi" panose="020B0502040204020203" pitchFamily="34" charset="0"/>
              </a:rPr>
              <a:t>, Robert, and Jeffrey M </a:t>
            </a:r>
            <a:r>
              <a:rPr lang="en-US" sz="3300" dirty="0" err="1">
                <a:latin typeface="Gadugi" panose="020B0502040204020203" pitchFamily="34" charset="0"/>
              </a:rPr>
              <a:t>Ellenbogen</a:t>
            </a:r>
            <a:r>
              <a:rPr lang="en-US" sz="3300" dirty="0">
                <a:latin typeface="Gadugi" panose="020B0502040204020203" pitchFamily="34" charset="0"/>
              </a:rPr>
              <a:t>. "Quiet! Sleeping Brain at Work." </a:t>
            </a:r>
            <a:r>
              <a:rPr lang="en-US" sz="3300" i="1" dirty="0">
                <a:latin typeface="Gadugi" panose="020B0502040204020203" pitchFamily="34" charset="0"/>
              </a:rPr>
              <a:t>Scientific American Mind </a:t>
            </a:r>
            <a:r>
              <a:rPr lang="en-US" sz="3300" dirty="0">
                <a:latin typeface="Gadugi" panose="020B0502040204020203" pitchFamily="34" charset="0"/>
              </a:rPr>
              <a:t>19, no. 4 (2008): 22-29.</a:t>
            </a:r>
          </a:p>
          <a:p>
            <a:r>
              <a:rPr lang="en-US" sz="3300" dirty="0" err="1">
                <a:latin typeface="Gadugi" panose="020B0502040204020203" pitchFamily="34" charset="0"/>
              </a:rPr>
              <a:t>Wamsley</a:t>
            </a:r>
            <a:r>
              <a:rPr lang="en-US" sz="3300" dirty="0">
                <a:latin typeface="Gadugi" panose="020B0502040204020203" pitchFamily="34" charset="0"/>
              </a:rPr>
              <a:t>, Erin J., Matthew Tucker, Jessica D. Payne, Joseph A. Benavides, and Robert </a:t>
            </a:r>
            <a:r>
              <a:rPr lang="en-US" sz="3300" dirty="0" err="1">
                <a:latin typeface="Gadugi" panose="020B0502040204020203" pitchFamily="34" charset="0"/>
              </a:rPr>
              <a:t>Stickgold</a:t>
            </a:r>
            <a:r>
              <a:rPr lang="en-US" sz="3300" dirty="0">
                <a:latin typeface="Gadugi" panose="020B0502040204020203" pitchFamily="34" charset="0"/>
              </a:rPr>
              <a:t>. "Dreaming of a Learning Task Is Associated with Enhanced Sleep-Dependent Memory Consolidation." </a:t>
            </a:r>
            <a:r>
              <a:rPr lang="en-US" sz="3300" i="1" dirty="0">
                <a:latin typeface="Gadugi" panose="020B0502040204020203" pitchFamily="34" charset="0"/>
              </a:rPr>
              <a:t>Current </a:t>
            </a:r>
            <a:r>
              <a:rPr lang="en-US" sz="3300" i="1" dirty="0" smtClean="0">
                <a:latin typeface="Gadugi" panose="020B0502040204020203" pitchFamily="34" charset="0"/>
              </a:rPr>
              <a:t>Biology</a:t>
            </a:r>
            <a:r>
              <a:rPr lang="en-US" sz="3300" dirty="0" smtClean="0">
                <a:latin typeface="Gadugi" panose="020B0502040204020203" pitchFamily="34" charset="0"/>
              </a:rPr>
              <a:t>,</a:t>
            </a:r>
            <a:r>
              <a:rPr lang="en-US" sz="3300" i="1" dirty="0" smtClean="0">
                <a:latin typeface="Gadugi" panose="020B0502040204020203" pitchFamily="34" charset="0"/>
              </a:rPr>
              <a:t> </a:t>
            </a:r>
            <a:r>
              <a:rPr lang="en-US" sz="3300" dirty="0" smtClean="0">
                <a:latin typeface="Gadugi" panose="020B0502040204020203" pitchFamily="34" charset="0"/>
              </a:rPr>
              <a:t>20</a:t>
            </a:r>
            <a:r>
              <a:rPr lang="en-US" sz="3300" dirty="0">
                <a:latin typeface="Gadugi" panose="020B0502040204020203" pitchFamily="34" charset="0"/>
              </a:rPr>
              <a:t>, no. 9 (2010): 850-55.</a:t>
            </a:r>
          </a:p>
          <a:p>
            <a:r>
              <a:rPr lang="en-US" sz="3300" dirty="0" err="1">
                <a:latin typeface="Gadugi" panose="020B0502040204020203" pitchFamily="34" charset="0"/>
              </a:rPr>
              <a:t>Xie</a:t>
            </a:r>
            <a:r>
              <a:rPr lang="en-US" sz="3300" dirty="0">
                <a:latin typeface="Gadugi" panose="020B0502040204020203" pitchFamily="34" charset="0"/>
              </a:rPr>
              <a:t>, Lulu, </a:t>
            </a:r>
            <a:r>
              <a:rPr lang="en-US" sz="3300" dirty="0" err="1">
                <a:latin typeface="Gadugi" panose="020B0502040204020203" pitchFamily="34" charset="0"/>
              </a:rPr>
              <a:t>Hongyi</a:t>
            </a:r>
            <a:r>
              <a:rPr lang="en-US" sz="3300" dirty="0">
                <a:latin typeface="Gadugi" panose="020B0502040204020203" pitchFamily="34" charset="0"/>
              </a:rPr>
              <a:t> Kang, </a:t>
            </a:r>
            <a:r>
              <a:rPr lang="en-US" sz="3300" dirty="0" err="1">
                <a:latin typeface="Gadugi" panose="020B0502040204020203" pitchFamily="34" charset="0"/>
              </a:rPr>
              <a:t>Qiwu</a:t>
            </a:r>
            <a:r>
              <a:rPr lang="en-US" sz="3300" dirty="0">
                <a:latin typeface="Gadugi" panose="020B0502040204020203" pitchFamily="34" charset="0"/>
              </a:rPr>
              <a:t> Xu, Michael J Chen, </a:t>
            </a:r>
            <a:r>
              <a:rPr lang="en-US" sz="3300" dirty="0" err="1">
                <a:latin typeface="Gadugi" panose="020B0502040204020203" pitchFamily="34" charset="0"/>
              </a:rPr>
              <a:t>Yonghong</a:t>
            </a:r>
            <a:r>
              <a:rPr lang="en-US" sz="3300" dirty="0">
                <a:latin typeface="Gadugi" panose="020B0502040204020203" pitchFamily="34" charset="0"/>
              </a:rPr>
              <a:t> Liao, </a:t>
            </a:r>
            <a:r>
              <a:rPr lang="en-US" sz="3300" dirty="0" err="1">
                <a:latin typeface="Gadugi" panose="020B0502040204020203" pitchFamily="34" charset="0"/>
              </a:rPr>
              <a:t>Meenakshisundaram</a:t>
            </a:r>
            <a:r>
              <a:rPr lang="en-US" sz="3300" dirty="0">
                <a:latin typeface="Gadugi" panose="020B0502040204020203" pitchFamily="34" charset="0"/>
              </a:rPr>
              <a:t> </a:t>
            </a:r>
            <a:r>
              <a:rPr lang="en-US" sz="3300" dirty="0" err="1">
                <a:latin typeface="Gadugi" panose="020B0502040204020203" pitchFamily="34" charset="0"/>
              </a:rPr>
              <a:t>Thiyagarajan</a:t>
            </a:r>
            <a:r>
              <a:rPr lang="en-US" sz="3300" dirty="0">
                <a:latin typeface="Gadugi" panose="020B0502040204020203" pitchFamily="34" charset="0"/>
              </a:rPr>
              <a:t>, John O’Donnell, et al. "Sleep Drives Metabolite Clearance from the Adult Brain." </a:t>
            </a:r>
            <a:r>
              <a:rPr lang="en-US" sz="3300" i="1" dirty="0" smtClean="0">
                <a:latin typeface="Gadugi" panose="020B0502040204020203" pitchFamily="34" charset="0"/>
              </a:rPr>
              <a:t>Science</a:t>
            </a:r>
            <a:r>
              <a:rPr lang="en-US" sz="3300" dirty="0" smtClean="0">
                <a:latin typeface="Gadugi" panose="020B0502040204020203" pitchFamily="34" charset="0"/>
              </a:rPr>
              <a:t>, </a:t>
            </a:r>
            <a:r>
              <a:rPr lang="en-US" sz="3300" dirty="0">
                <a:latin typeface="Gadugi" panose="020B0502040204020203" pitchFamily="34" charset="0"/>
              </a:rPr>
              <a:t>342, no. 6156 (2013): 373-77</a:t>
            </a:r>
            <a:r>
              <a:rPr lang="en-US" sz="3300" dirty="0" smtClean="0">
                <a:latin typeface="Gadugi" panose="020B0502040204020203" pitchFamily="34" charset="0"/>
              </a:rPr>
              <a:t>.</a:t>
            </a:r>
          </a:p>
          <a:p>
            <a:endParaRPr lang="en-US" sz="3300" dirty="0">
              <a:latin typeface="Gadug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latin typeface="Gadugi" panose="020B0502040204020203" pitchFamily="34" charset="0"/>
              </a:rPr>
              <a:t>Image </a:t>
            </a:r>
            <a:r>
              <a:rPr lang="en-US" sz="3300" b="1" dirty="0" smtClean="0">
                <a:latin typeface="Gadugi" panose="020B0502040204020203" pitchFamily="34" charset="0"/>
              </a:rPr>
              <a:t>Credits</a:t>
            </a:r>
            <a:endParaRPr lang="en-US" sz="3300" dirty="0">
              <a:latin typeface="Gadugi" panose="020B0502040204020203" pitchFamily="34" charset="0"/>
            </a:endParaRPr>
          </a:p>
          <a:p>
            <a:r>
              <a:rPr lang="en-US" sz="3300" dirty="0">
                <a:latin typeface="Gadugi" panose="020B0502040204020203" pitchFamily="34" charset="0"/>
              </a:rPr>
              <a:t>Brain during sleep animation </a:t>
            </a:r>
            <a:r>
              <a:rPr lang="de-DE" sz="3300" dirty="0">
                <a:latin typeface="Gadugi" panose="020B0502040204020203" pitchFamily="34" charset="0"/>
              </a:rPr>
              <a:t>© 2014 Kevin </a:t>
            </a:r>
            <a:r>
              <a:rPr lang="de-DE" sz="3300" dirty="0" smtClean="0">
                <a:latin typeface="Gadugi" panose="020B0502040204020203" pitchFamily="34" charset="0"/>
              </a:rPr>
              <a:t>Mendez</a:t>
            </a:r>
          </a:p>
          <a:p>
            <a:r>
              <a:rPr lang="de-DE" sz="3300" dirty="0" smtClean="0">
                <a:latin typeface="Gadugi" panose="020B0502040204020203" pitchFamily="34" charset="0"/>
              </a:rPr>
              <a:t>Neural patterns with enlargement © </a:t>
            </a:r>
            <a:r>
              <a:rPr lang="de-DE" sz="3300" dirty="0" smtClean="0">
                <a:latin typeface="Gadugi" panose="020B0502040204020203" pitchFamily="34" charset="0"/>
              </a:rPr>
              <a:t>2014 </a:t>
            </a:r>
            <a:r>
              <a:rPr lang="de-DE" sz="3300" dirty="0" smtClean="0">
                <a:latin typeface="Gadugi" panose="020B0502040204020203" pitchFamily="34" charset="0"/>
              </a:rPr>
              <a:t>Kevin Mendez</a:t>
            </a:r>
          </a:p>
          <a:p>
            <a:r>
              <a:rPr lang="de-DE" sz="3300" dirty="0" smtClean="0">
                <a:latin typeface="Gadugi" panose="020B0502040204020203" pitchFamily="34" charset="0"/>
              </a:rPr>
              <a:t>Random neural patterns </a:t>
            </a:r>
            <a:r>
              <a:rPr lang="de-DE" sz="3300" smtClean="0">
                <a:latin typeface="Gadugi" panose="020B0502040204020203" pitchFamily="34" charset="0"/>
              </a:rPr>
              <a:t>© </a:t>
            </a:r>
            <a:r>
              <a:rPr lang="de-DE" sz="3300" smtClean="0">
                <a:latin typeface="Gadugi" panose="020B0502040204020203" pitchFamily="34" charset="0"/>
              </a:rPr>
              <a:t>2014 </a:t>
            </a:r>
            <a:r>
              <a:rPr lang="de-DE" sz="3300" dirty="0" smtClean="0">
                <a:latin typeface="Gadugi" panose="020B0502040204020203" pitchFamily="34" charset="0"/>
              </a:rPr>
              <a:t>Kevin Mendez</a:t>
            </a:r>
          </a:p>
          <a:p>
            <a:r>
              <a:rPr lang="de-DE" sz="3300" dirty="0" smtClean="0">
                <a:latin typeface="Gadugi" panose="020B0502040204020203" pitchFamily="34" charset="0"/>
              </a:rPr>
              <a:t>Clip art courtesy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15469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423</Words>
  <Application>Microsoft Office PowerPoint</Application>
  <PresentationFormat>On-screen Show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Gadugi</vt:lpstr>
      <vt:lpstr>Office Theme</vt:lpstr>
      <vt:lpstr>The importance of sleep in learning</vt:lpstr>
      <vt:lpstr>Problems with lack of sleep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16</cp:revision>
  <dcterms:created xsi:type="dcterms:W3CDTF">2014-05-18T21:55:46Z</dcterms:created>
  <dcterms:modified xsi:type="dcterms:W3CDTF">2014-07-18T19:58:05Z</dcterms:modified>
</cp:coreProperties>
</file>