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60" r:id="rId4"/>
    <p:sldId id="264" r:id="rId5"/>
    <p:sldId id="270" r:id="rId6"/>
    <p:sldId id="271" r:id="rId7"/>
    <p:sldId id="265" r:id="rId8"/>
    <p:sldId id="267" r:id="rId9"/>
    <p:sldId id="27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8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4ED18-A475-4BF3-A170-F8E72A9D46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7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cid:F894147F-F39E-430A-A0E5-5DD860E309C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dirty="0" smtClean="0"/>
              <a:t>What is a chunk?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95550"/>
            <a:ext cx="6400800" cy="1314450"/>
          </a:xfrm>
        </p:spPr>
        <p:txBody>
          <a:bodyPr/>
          <a:lstStyle/>
          <a:p>
            <a:r>
              <a:rPr lang="en-US" dirty="0" smtClean="0"/>
              <a:t>Barbara Oakley, PhD, 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868624"/>
            <a:ext cx="2921039" cy="2594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id:F894147F-F39E-430A-A0E5-5DD860E309C4"/>
          <p:cNvPicPr>
            <a:picLocks noChangeAspect="1"/>
          </p:cNvPicPr>
          <p:nvPr/>
        </p:nvPicPr>
        <p:blipFill rotWithShape="1">
          <a:blip r:embed="rId3" r:link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819150"/>
            <a:ext cx="2743200" cy="269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21794" y="1927891"/>
            <a:ext cx="736980" cy="577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65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Barbara Oakley\AppData\Local\Microsoft\Windows\Temporary Internet Files\Content.Outlook\SQVK4DFE\brain-solo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590550"/>
            <a:ext cx="3608366" cy="402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ord 2"/>
          <p:cNvSpPr/>
          <p:nvPr/>
        </p:nvSpPr>
        <p:spPr>
          <a:xfrm rot="5072376">
            <a:off x="1801981" y="1167977"/>
            <a:ext cx="2133600" cy="2108920"/>
          </a:xfrm>
          <a:prstGeom prst="chord">
            <a:avLst>
              <a:gd name="adj1" fmla="val 6914269"/>
              <a:gd name="adj2" fmla="val 15297946"/>
            </a:avLst>
          </a:prstGeom>
          <a:solidFill>
            <a:srgbClr val="873624">
              <a:alpha val="60000"/>
            </a:srgbClr>
          </a:solidFill>
          <a:ln w="19050" cap="flat" cmpd="sng" algn="ctr">
            <a:noFill/>
            <a:prstDash val="solid"/>
          </a:ln>
          <a:effectLst>
            <a:glow rad="63500">
              <a:srgbClr val="873624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</a:endParaRPr>
          </a:p>
        </p:txBody>
      </p:sp>
      <p:pic>
        <p:nvPicPr>
          <p:cNvPr id="4" name="Picture 3" descr="C:\Users\Barbara Oakley\AppData\Local\Microsoft\Windows\Temporary Internet Files\Content.Outlook\SQVK4DFE\brain-solo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825" y="655057"/>
            <a:ext cx="3608366" cy="402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ord 4"/>
          <p:cNvSpPr/>
          <p:nvPr/>
        </p:nvSpPr>
        <p:spPr>
          <a:xfrm rot="5072376">
            <a:off x="5793006" y="1232484"/>
            <a:ext cx="2133600" cy="2108920"/>
          </a:xfrm>
          <a:prstGeom prst="chord">
            <a:avLst>
              <a:gd name="adj1" fmla="val 6914269"/>
              <a:gd name="adj2" fmla="val 15297946"/>
            </a:avLst>
          </a:prstGeom>
          <a:solidFill>
            <a:srgbClr val="873624">
              <a:alpha val="60000"/>
            </a:srgbClr>
          </a:solidFill>
          <a:ln w="19050" cap="flat" cmpd="sng" algn="ctr">
            <a:noFill/>
            <a:prstDash val="solid"/>
          </a:ln>
          <a:effectLst>
            <a:glow rad="63500">
              <a:srgbClr val="873624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21820" y="1342991"/>
            <a:ext cx="1303805" cy="480960"/>
            <a:chOff x="6783208" y="766498"/>
            <a:chExt cx="1454216" cy="1233029"/>
          </a:xfrm>
          <a:scene3d>
            <a:camera prst="orthographicFront">
              <a:rot lat="0" lon="900002" rev="0"/>
            </a:camera>
            <a:lightRig rig="threePt" dir="t"/>
          </a:scene3d>
        </p:grpSpPr>
        <p:sp>
          <p:nvSpPr>
            <p:cNvPr id="7" name="Oval 6"/>
            <p:cNvSpPr/>
            <p:nvPr/>
          </p:nvSpPr>
          <p:spPr>
            <a:xfrm>
              <a:off x="7560197" y="766498"/>
              <a:ext cx="427881" cy="384629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016306" y="774624"/>
              <a:ext cx="427881" cy="384628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809543" y="1602452"/>
              <a:ext cx="427881" cy="384628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783208" y="1614899"/>
              <a:ext cx="427881" cy="384628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31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314908"/>
            <a:ext cx="3570732" cy="4322064"/>
          </a:xfrm>
          <a:prstGeom prst="rect">
            <a:avLst/>
          </a:prstGeom>
        </p:spPr>
      </p:pic>
      <p:pic>
        <p:nvPicPr>
          <p:cNvPr id="1026" name="Picture 2" descr="C:\Users\Barbara Oakley\Documents\MOOC\Camtasia\2-1 What is a chunk\Diffuse tentac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5750"/>
            <a:ext cx="3566160" cy="432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519063"/>
            <a:ext cx="21595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 smtClean="0"/>
              <a:t>__ __ __</a:t>
            </a:r>
          </a:p>
          <a:p>
            <a:pPr algn="ctr"/>
            <a:r>
              <a:rPr lang="en-US" sz="1100" i="1" dirty="0" smtClean="0"/>
              <a:t>(write the letters here that appear </a:t>
            </a:r>
          </a:p>
          <a:p>
            <a:pPr algn="ctr"/>
            <a:r>
              <a:rPr lang="en-US" sz="1100" i="1" dirty="0"/>
              <a:t>o</a:t>
            </a:r>
            <a:r>
              <a:rPr lang="en-US" sz="1100" i="1" dirty="0" smtClean="0"/>
              <a:t>n the screen….)</a:t>
            </a:r>
            <a:endParaRPr lang="en-US" sz="1100" i="1" dirty="0"/>
          </a:p>
        </p:txBody>
      </p:sp>
      <p:pic>
        <p:nvPicPr>
          <p:cNvPr id="2050" name="Picture 2" descr="C:\Users\Barbara Oakley\Documents\MOOC\Camtasia\2-1 What is a chunk\600px-Complete_neuron_cell_diagram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08862"/>
            <a:ext cx="5203897" cy="379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arbara Oakley\Documents\MOOC\Camtasia\2-1 What is a chunk\Neurons firing together WITH MA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67740"/>
            <a:ext cx="8150352" cy="417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5" descr="C:\Users\Barbara Oakley\AppData\Local\Microsoft\Windows\Temporary Internet Files\Content.IE5\UN8AGIC0\MP90044252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9222"/>
            <a:ext cx="1824004" cy="150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arbara Oakley\AppData\Local\Microsoft\Windows\Temporary Internet Files\Content.IE5\VY9P8YCJ\MP90043049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66750"/>
            <a:ext cx="36385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47" y="1047750"/>
            <a:ext cx="2497942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96" y="776478"/>
            <a:ext cx="3493008" cy="35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0"/>
            <a:ext cx="8839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Gadugi" panose="020B0502040204020203" pitchFamily="34" charset="0"/>
              </a:rPr>
              <a:t>Relevant </a:t>
            </a:r>
            <a:r>
              <a:rPr lang="en-US" sz="1400" b="1" dirty="0" smtClean="0">
                <a:latin typeface="Gadugi" panose="020B0502040204020203" pitchFamily="34" charset="0"/>
              </a:rPr>
              <a:t>Readings</a:t>
            </a:r>
            <a:endParaRPr lang="en-US" sz="1200" dirty="0" smtClean="0">
              <a:latin typeface="Gadug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Gadugi" panose="020B0502040204020203" pitchFamily="34" charset="0"/>
              </a:rPr>
              <a:t>Beilock</a:t>
            </a:r>
            <a:r>
              <a:rPr lang="en-US" sz="1400" dirty="0">
                <a:latin typeface="Gadugi" panose="020B0502040204020203" pitchFamily="34" charset="0"/>
              </a:rPr>
              <a:t>, S. (2010). </a:t>
            </a:r>
            <a:r>
              <a:rPr lang="en-US" sz="1400" i="1" dirty="0">
                <a:latin typeface="Gadugi" panose="020B0502040204020203" pitchFamily="34" charset="0"/>
              </a:rPr>
              <a:t>Choke</a:t>
            </a:r>
            <a:r>
              <a:rPr lang="en-US" sz="1400" dirty="0">
                <a:latin typeface="Gadugi" panose="020B0502040204020203" pitchFamily="34" charset="0"/>
              </a:rPr>
              <a:t>. NY: Free Press.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Gadugi" panose="020B0502040204020203" pitchFamily="34" charset="0"/>
              </a:rPr>
              <a:t>Ericsson, K. A. (2009). </a:t>
            </a:r>
            <a:r>
              <a:rPr lang="en-US" sz="1400" i="1" dirty="0">
                <a:latin typeface="Gadugi" panose="020B0502040204020203" pitchFamily="34" charset="0"/>
              </a:rPr>
              <a:t>Development of Professional Expertise</a:t>
            </a:r>
            <a:r>
              <a:rPr lang="en-US" sz="1400" dirty="0">
                <a:latin typeface="Gadugi" panose="020B0502040204020203" pitchFamily="34" charset="0"/>
              </a:rPr>
              <a:t>. NY: Cambridge University Press.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Gadugi" panose="020B0502040204020203" pitchFamily="34" charset="0"/>
              </a:rPr>
              <a:t>Gobet</a:t>
            </a:r>
            <a:r>
              <a:rPr lang="en-US" sz="1400" dirty="0">
                <a:latin typeface="Gadugi" panose="020B0502040204020203" pitchFamily="34" charset="0"/>
              </a:rPr>
              <a:t>, F., &amp; Clarkson, G. (2004). Chunks in expert memory: Evidence for the magical number four… or is it two? </a:t>
            </a:r>
            <a:r>
              <a:rPr lang="en-US" sz="1400" i="1" dirty="0">
                <a:latin typeface="Gadugi" panose="020B0502040204020203" pitchFamily="34" charset="0"/>
              </a:rPr>
              <a:t>Memory, 12</a:t>
            </a:r>
            <a:r>
              <a:rPr lang="en-US" sz="1400" dirty="0">
                <a:latin typeface="Gadugi" panose="020B0502040204020203" pitchFamily="34" charset="0"/>
              </a:rPr>
              <a:t>(6), 732-747.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Gadugi" panose="020B0502040204020203" pitchFamily="34" charset="0"/>
              </a:rPr>
              <a:t>Gobet</a:t>
            </a:r>
            <a:r>
              <a:rPr lang="en-US" sz="1400" dirty="0">
                <a:latin typeface="Gadugi" panose="020B0502040204020203" pitchFamily="34" charset="0"/>
              </a:rPr>
              <a:t>, F., Lane, P. C. R., Croker, S., Cheng, P. C. H., Jones, G., Oliver, I., &amp; Pine, J. M. (2001). Chunking mechanisms in human learning. </a:t>
            </a:r>
            <a:r>
              <a:rPr lang="en-US" sz="1400" i="1" dirty="0">
                <a:latin typeface="Gadugi" panose="020B0502040204020203" pitchFamily="34" charset="0"/>
              </a:rPr>
              <a:t>Trends in Cognitive Sciences, 5</a:t>
            </a:r>
            <a:r>
              <a:rPr lang="en-US" sz="1400" dirty="0">
                <a:latin typeface="Gadugi" panose="020B0502040204020203" pitchFamily="34" charset="0"/>
              </a:rPr>
              <a:t>(6), 236-243.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Gadugi" panose="020B0502040204020203" pitchFamily="34" charset="0"/>
              </a:rPr>
              <a:t>Guida</a:t>
            </a:r>
            <a:r>
              <a:rPr lang="en-US" sz="1400" dirty="0">
                <a:latin typeface="Gadugi" panose="020B0502040204020203" pitchFamily="34" charset="0"/>
              </a:rPr>
              <a:t>, A., </a:t>
            </a:r>
            <a:r>
              <a:rPr lang="en-US" sz="1400" dirty="0" err="1">
                <a:latin typeface="Gadugi" panose="020B0502040204020203" pitchFamily="34" charset="0"/>
              </a:rPr>
              <a:t>Gobet</a:t>
            </a:r>
            <a:r>
              <a:rPr lang="en-US" sz="1400" dirty="0">
                <a:latin typeface="Gadugi" panose="020B0502040204020203" pitchFamily="34" charset="0"/>
              </a:rPr>
              <a:t>, F., Tardieu, H., &amp; Nicolas, S. (2012). How chunks, long-term working memory and templates offer a cognitive explanation for neuroimaging data on expertise acquisition: A two-stage framework. </a:t>
            </a:r>
            <a:r>
              <a:rPr lang="en-US" sz="1400" i="1" dirty="0">
                <a:latin typeface="Gadugi" panose="020B0502040204020203" pitchFamily="34" charset="0"/>
              </a:rPr>
              <a:t>Brain and Cognition, 79</a:t>
            </a:r>
            <a:r>
              <a:rPr lang="en-US" sz="1400" dirty="0">
                <a:latin typeface="Gadugi" panose="020B0502040204020203" pitchFamily="34" charset="0"/>
              </a:rPr>
              <a:t>(3), 221-244. </a:t>
            </a:r>
            <a:r>
              <a:rPr lang="en-US" sz="1400" dirty="0" err="1">
                <a:latin typeface="Gadugi" panose="020B0502040204020203" pitchFamily="34" charset="0"/>
              </a:rPr>
              <a:t>doi</a:t>
            </a:r>
            <a:r>
              <a:rPr lang="en-US" sz="1400" dirty="0">
                <a:latin typeface="Gadugi" panose="020B0502040204020203" pitchFamily="34" charset="0"/>
              </a:rPr>
              <a:t>: 10.1016/j.bandc.2012.01.010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Gadugi" panose="020B0502040204020203" pitchFamily="34" charset="0"/>
              </a:rPr>
              <a:t>Nyhus</a:t>
            </a:r>
            <a:r>
              <a:rPr lang="en-US" sz="1400" dirty="0">
                <a:latin typeface="Gadugi" panose="020B0502040204020203" pitchFamily="34" charset="0"/>
              </a:rPr>
              <a:t>, E., &amp; Curran, T. (2010). Functional role of gamma and theta oscillations in episodic memory. </a:t>
            </a:r>
            <a:r>
              <a:rPr lang="en-US" sz="1400" i="1" dirty="0">
                <a:latin typeface="Gadugi" panose="020B0502040204020203" pitchFamily="34" charset="0"/>
              </a:rPr>
              <a:t>Neuroscience and </a:t>
            </a:r>
            <a:r>
              <a:rPr lang="en-US" sz="1400" i="1" dirty="0" err="1">
                <a:latin typeface="Gadugi" panose="020B0502040204020203" pitchFamily="34" charset="0"/>
              </a:rPr>
              <a:t>Biobehavioral</a:t>
            </a:r>
            <a:r>
              <a:rPr lang="en-US" sz="1400" i="1" dirty="0">
                <a:latin typeface="Gadugi" panose="020B0502040204020203" pitchFamily="34" charset="0"/>
              </a:rPr>
              <a:t> Reviews, 34</a:t>
            </a:r>
            <a:r>
              <a:rPr lang="en-US" sz="1400" dirty="0">
                <a:latin typeface="Gadugi" panose="020B0502040204020203" pitchFamily="34" charset="0"/>
              </a:rPr>
              <a:t>(7), 1023-1035. </a:t>
            </a:r>
            <a:r>
              <a:rPr lang="en-US" sz="1400" dirty="0" err="1">
                <a:latin typeface="Gadugi" panose="020B0502040204020203" pitchFamily="34" charset="0"/>
              </a:rPr>
              <a:t>doi</a:t>
            </a:r>
            <a:r>
              <a:rPr lang="en-US" sz="1400" dirty="0">
                <a:latin typeface="Gadugi" panose="020B0502040204020203" pitchFamily="34" charset="0"/>
              </a:rPr>
              <a:t>: </a:t>
            </a:r>
            <a:r>
              <a:rPr lang="en-US" sz="1400" dirty="0" smtClean="0">
                <a:latin typeface="Gadugi" panose="020B0502040204020203" pitchFamily="34" charset="0"/>
              </a:rPr>
              <a:t>10.1016/j.neubiorev.2009.12.014</a:t>
            </a:r>
            <a:endParaRPr lang="en-US" sz="1400" dirty="0">
              <a:latin typeface="Gadugi" panose="020B0502040204020203" pitchFamily="34" charset="0"/>
            </a:endParaRPr>
          </a:p>
          <a:p>
            <a:pPr algn="ctr"/>
            <a:r>
              <a:rPr lang="en-US" sz="1400" b="1" dirty="0">
                <a:latin typeface="Gadugi" panose="020B0502040204020203" pitchFamily="34" charset="0"/>
              </a:rPr>
              <a:t>Image Credits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adugi" panose="020B0502040204020203" pitchFamily="34" charset="0"/>
              </a:rPr>
              <a:t>Neurons image http</a:t>
            </a:r>
            <a:r>
              <a:rPr lang="en-US" sz="1400" dirty="0">
                <a:latin typeface="Gadugi" panose="020B0502040204020203" pitchFamily="34" charset="0"/>
              </a:rPr>
              <a:t>://</a:t>
            </a:r>
            <a:r>
              <a:rPr lang="en-US" sz="1400" dirty="0" smtClean="0">
                <a:latin typeface="Gadugi" panose="020B0502040204020203" pitchFamily="34" charset="0"/>
              </a:rPr>
              <a:t>en.wikipedia.org/wiki/Neuron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adugi" panose="020B0502040204020203" pitchFamily="34" charset="0"/>
              </a:rPr>
              <a:t>4 slots of working memory  and cerebral cortex © Kevin Mendez and Barbara Oakley, </a:t>
            </a:r>
            <a:r>
              <a:rPr lang="en-US" sz="1400" dirty="0" smtClean="0">
                <a:latin typeface="Gadugi" panose="020B0502040204020203" pitchFamily="34" charset="0"/>
              </a:rPr>
              <a:t>2014</a:t>
            </a:r>
            <a:endParaRPr lang="en-US" sz="1400" dirty="0" smtClean="0">
              <a:latin typeface="Gadug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adugi" panose="020B0502040204020203" pitchFamily="34" charset="0"/>
              </a:rPr>
              <a:t>Defense </a:t>
            </a:r>
            <a:r>
              <a:rPr lang="en-US" sz="1400" dirty="0">
                <a:latin typeface="Gadugi" panose="020B0502040204020203" pitchFamily="34" charset="0"/>
              </a:rPr>
              <a:t>Language Institute logo, http://</a:t>
            </a:r>
            <a:r>
              <a:rPr lang="en-US" sz="1400" dirty="0" smtClean="0">
                <a:latin typeface="Gadugi" panose="020B0502040204020203" pitchFamily="34" charset="0"/>
              </a:rPr>
              <a:t>en.wikipedia.org/wiki/Defense_Language_Institute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adugi" panose="020B0502040204020203" pitchFamily="34" charset="0"/>
              </a:rPr>
              <a:t>Octopus of attention and diffuse tentacles, images © Kevin Mendez, </a:t>
            </a:r>
            <a:r>
              <a:rPr lang="en-US" sz="1400" dirty="0" smtClean="0">
                <a:latin typeface="Gadugi" panose="020B0502040204020203" pitchFamily="34" charset="0"/>
              </a:rPr>
              <a:t>2014</a:t>
            </a:r>
            <a:endParaRPr lang="en-US" sz="1400" dirty="0" smtClean="0">
              <a:latin typeface="Gadug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adugi" panose="020B0502040204020203" pitchFamily="34" charset="0"/>
              </a:rPr>
              <a:t>Pinball images © Kevin Mendez and Barbara Oakley, </a:t>
            </a:r>
            <a:r>
              <a:rPr lang="en-US" sz="1400" dirty="0" smtClean="0">
                <a:latin typeface="Gadugi" panose="020B0502040204020203" pitchFamily="34" charset="0"/>
              </a:rPr>
              <a:t>2014</a:t>
            </a:r>
            <a:endParaRPr lang="en-US" sz="1400" dirty="0" smtClean="0">
              <a:latin typeface="Gadug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adugi" panose="020B0502040204020203" pitchFamily="34" charset="0"/>
              </a:rPr>
              <a:t>Puzzle images © Kevin Mendez and Philip Oakley, </a:t>
            </a:r>
            <a:r>
              <a:rPr lang="en-US" sz="1400" dirty="0" smtClean="0">
                <a:latin typeface="Gadugi" panose="020B0502040204020203" pitchFamily="34" charset="0"/>
              </a:rPr>
              <a:t>2014</a:t>
            </a:r>
            <a:endParaRPr lang="en-US" sz="1400" dirty="0" smtClean="0">
              <a:latin typeface="Gadug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adugi" panose="020B0502040204020203" pitchFamily="34" charset="0"/>
              </a:rPr>
              <a:t>Neurons firing together © Kevin Mendez, </a:t>
            </a:r>
            <a:r>
              <a:rPr lang="en-US" sz="1400" dirty="0" smtClean="0">
                <a:latin typeface="Gadugi" panose="020B0502040204020203" pitchFamily="34" charset="0"/>
              </a:rPr>
              <a:t>2014</a:t>
            </a:r>
            <a:endParaRPr lang="en-US" sz="1400" dirty="0" smtClean="0">
              <a:latin typeface="Gadug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Gadugi" panose="020B0502040204020203" pitchFamily="34" charset="0"/>
              </a:rPr>
              <a:t>Clip art courtesy Microsoft Corporation</a:t>
            </a:r>
          </a:p>
          <a:p>
            <a:pPr algn="ctr"/>
            <a:r>
              <a:rPr lang="en-US" sz="1400" b="1" dirty="0">
                <a:latin typeface="Gadugi" panose="020B0502040204020203" pitchFamily="34" charset="0"/>
              </a:rPr>
              <a:t>Music Credits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adugi" panose="020B0502040204020203" pitchFamily="34" charset="0"/>
              </a:rPr>
              <a:t>Ashley Hall free music http</a:t>
            </a:r>
            <a:r>
              <a:rPr lang="en-US" sz="1400" dirty="0">
                <a:latin typeface="Gadugi" panose="020B0502040204020203" pitchFamily="34" charset="0"/>
              </a:rPr>
              <a:t>://www.ashleyhallmusic.com/MP3/Lead_Kindly_Light.mp3</a:t>
            </a:r>
          </a:p>
        </p:txBody>
      </p:sp>
    </p:spTree>
    <p:extLst>
      <p:ext uri="{BB962C8B-B14F-4D97-AF65-F5344CB8AC3E}">
        <p14:creationId xmlns:p14="http://schemas.microsoft.com/office/powerpoint/2010/main" val="31180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4488</TotalTime>
  <Words>328</Words>
  <Application>Microsoft Office PowerPoint</Application>
  <PresentationFormat>On-screen Show (16:9)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Calibri</vt:lpstr>
      <vt:lpstr>Gadugi</vt:lpstr>
      <vt:lpstr>Times New Roman</vt:lpstr>
      <vt:lpstr>Office Theme</vt:lpstr>
      <vt:lpstr>What is a chunk?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30</cp:revision>
  <dcterms:created xsi:type="dcterms:W3CDTF">2014-06-06T22:47:41Z</dcterms:created>
  <dcterms:modified xsi:type="dcterms:W3CDTF">2014-07-18T20:01:35Z</dcterms:modified>
</cp:coreProperties>
</file>