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sldIdLst>
    <p:sldId id="256" r:id="rId3"/>
    <p:sldId id="260" r:id="rId4"/>
    <p:sldId id="263" r:id="rId5"/>
    <p:sldId id="264" r:id="rId6"/>
    <p:sldId id="262" r:id="rId7"/>
    <p:sldId id="265" r:id="rId8"/>
    <p:sldId id="266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41" d="100"/>
          <a:sy n="141" d="100"/>
        </p:scale>
        <p:origin x="2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6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5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5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3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8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form a chunk – 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590550"/>
            <a:ext cx="272125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Listen</a:t>
            </a:r>
          </a:p>
          <a:p>
            <a:r>
              <a:rPr lang="en-US" sz="4000" dirty="0" smtClean="0"/>
              <a:t>Watch</a:t>
            </a:r>
          </a:p>
          <a:p>
            <a:endParaRPr lang="en-US" sz="4000" dirty="0"/>
          </a:p>
          <a:p>
            <a:r>
              <a:rPr lang="en-US" sz="6600" i="1" dirty="0" smtClean="0"/>
              <a:t>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19150"/>
            <a:ext cx="3975817" cy="198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4" r="5832"/>
          <a:stretch/>
        </p:blipFill>
        <p:spPr>
          <a:xfrm>
            <a:off x="4800600" y="819150"/>
            <a:ext cx="3810000" cy="20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34" r="18233"/>
          <a:stretch/>
        </p:blipFill>
        <p:spPr>
          <a:xfrm>
            <a:off x="609600" y="788304"/>
            <a:ext cx="4419600" cy="36085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5000" y="895350"/>
            <a:ext cx="28194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/>
              <a:t>To see what I mean, try repeating the following tongue-twister in the Indian language of </a:t>
            </a:r>
            <a:r>
              <a:rPr lang="en-US" sz="2000" i="1" dirty="0" smtClean="0"/>
              <a:t>Kannada</a:t>
            </a:r>
          </a:p>
          <a:p>
            <a:pPr marL="0" indent="0" algn="ctr">
              <a:buNone/>
            </a:pPr>
            <a:endParaRPr lang="en-US" sz="2000" i="1" dirty="0" smtClean="0"/>
          </a:p>
          <a:p>
            <a:pPr marL="0" indent="0" algn="ctr">
              <a:buNone/>
            </a:pPr>
            <a:r>
              <a:rPr lang="en-US" sz="2000" dirty="0" smtClean="0"/>
              <a:t>Not </a:t>
            </a:r>
            <a:r>
              <a:rPr lang="en-US" sz="2000" dirty="0"/>
              <a:t>easy, is it? (Unless you are a native speaker of </a:t>
            </a:r>
            <a:r>
              <a:rPr lang="en-US" sz="2000" i="1" dirty="0"/>
              <a:t>Kannada</a:t>
            </a:r>
            <a:r>
              <a:rPr lang="en-US" sz="2000" dirty="0" smtClean="0"/>
              <a:t>!)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But the language was </a:t>
            </a:r>
          </a:p>
          <a:p>
            <a:pPr marL="0" indent="0" algn="ctr">
              <a:buNone/>
            </a:pPr>
            <a:r>
              <a:rPr lang="en-US" sz="2000" dirty="0"/>
              <a:t>learned bit by bit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2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0"/>
            <a:ext cx="801404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047750"/>
            <a:ext cx="6909936" cy="3262312"/>
          </a:xfrm>
        </p:spPr>
      </p:pic>
    </p:spTree>
    <p:extLst>
      <p:ext uri="{BB962C8B-B14F-4D97-AF65-F5344CB8AC3E}">
        <p14:creationId xmlns:p14="http://schemas.microsoft.com/office/powerpoint/2010/main" val="7966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33350"/>
            <a:ext cx="73914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latin typeface="Gadugi" panose="020B0502040204020203" pitchFamily="34" charset="0"/>
                <a:ea typeface="Kozuka Gothic Pro H" panose="020B0800000000000000" pitchFamily="34" charset="-128"/>
              </a:rPr>
              <a:t>Credits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Example of guitar playing ©Katherine Oakley, 2014. Excerpt from 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  <a:cs typeface="Times New Roman" panose="02020603050405020304" pitchFamily="18" charset="0"/>
              </a:rPr>
              <a:t>“Somebody Loves You Through It,” by Katherine Oakley, ©Katherine Oakley,  2014, https://www.facebook.com/KatherineOakleyMusic.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  <a:cs typeface="Times New Roman" panose="02020603050405020304" pitchFamily="18" charset="0"/>
              </a:rPr>
              <a:t>Example of soccer playing courtesy Kevin  Mendez, ©Kevin Mendez, 2014.</a:t>
            </a:r>
            <a:endParaRPr lang="en-US" dirty="0">
              <a:latin typeface="Gadugi" panose="020B0502040204020203" pitchFamily="34" charset="0"/>
              <a:ea typeface="Kozuka Gothic Pro H" panose="020B0800000000000000" pitchFamily="34" charset="-128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Example of a tongue-twister in Kannada courtesy Ms. Shilpa Konkani, ©Shilpa Konkani, 2014.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Example of an electromagnetics problem from </a:t>
            </a:r>
            <a:r>
              <a:rPr lang="en-US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Fundamentals of Applied Electromagnetics 6e, “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Exercise Solutions,” by </a:t>
            </a:r>
            <a:r>
              <a:rPr lang="en-US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Fawwaz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 T. </a:t>
            </a:r>
            <a:r>
              <a:rPr lang="en-US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Ulaby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, Eric </a:t>
            </a:r>
            <a:r>
              <a:rPr lang="en-US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Michielssen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, and Umberto </a:t>
            </a:r>
            <a:r>
              <a:rPr lang="en-US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Ravaioli</a:t>
            </a: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 http://em.eecs.umich.edu/pdf/ulaby_exercise_solutions.pdf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adugi" panose="020B0502040204020203" pitchFamily="34" charset="0"/>
                <a:ea typeface="Kozuka Gothic Pro H" panose="020B0800000000000000" pitchFamily="34" charset="-128"/>
              </a:rPr>
              <a:t>Map from Google Maps.</a:t>
            </a:r>
          </a:p>
        </p:txBody>
      </p:sp>
    </p:spTree>
    <p:extLst>
      <p:ext uri="{BB962C8B-B14F-4D97-AF65-F5344CB8AC3E}">
        <p14:creationId xmlns:p14="http://schemas.microsoft.com/office/powerpoint/2010/main" val="30128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885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3351"/>
            <a:ext cx="8382000" cy="48768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smtClean="0">
                <a:latin typeface="Gadugi" panose="020B0502040204020203" pitchFamily="34" charset="0"/>
                <a:ea typeface="Kozuka Gothic Pro H" panose="020B0800000000000000" pitchFamily="34" charset="-128"/>
              </a:rPr>
              <a:t>Relevant </a:t>
            </a:r>
            <a:r>
              <a:rPr lang="en-US" sz="1000" b="1" dirty="0">
                <a:latin typeface="Gadugi" panose="020B0502040204020203" pitchFamily="34" charset="0"/>
                <a:ea typeface="Kozuka Gothic Pro H" panose="020B0800000000000000" pitchFamily="34" charset="-128"/>
              </a:rPr>
              <a:t>Readings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Baddeley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Alan, Michael W. Eysenck, and Michael C. Anderson.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Memory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 NY: Psychology Press, 2009.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Bransford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John D, A. L. Brown, R. R. Cocking, M Suzanne Donovan, and JW Pellegrino. "How People Learn." Washington, DC: National Academy Press, 2000.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Brent, Rebecca, and Richard M. Felder. "Learning by Solving Solved Problems."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Chemical Engineering Education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46, no. 1 (2012): 29-30.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Cho,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Soohyun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Arron W. S. Metcalfe, Christina B. Young,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Srikanth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Ryali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David C. Geary, and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Vinod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Menon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"Hippocampal-Prefrontal Engagement and Dynamic Causal Interactions in the Maturation of Children's Fact Retrieval."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Journal of Cognitive Neuroscience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24, no. 9 (2012): 1849-66.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Cooper, Graham, and John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Sweller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"Effects of Schema Acquisition and Rule Automation on Mathematical Problem-Solving Transfer."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Journal of Educational Psychology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79, no. 4 (1987): 347.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Cree, George S, and Ken McRae. "Analyzing the Factors Underlying the Structure and Computation of the Meaning of Chipmunk, Cherry, Chisel, Cheese, and Cello (and Many Other Such Concrete Nouns)."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Journal of Experimental Psychology - General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132, no. 2 (2003): 163-200.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Gobet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F., and N.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Charness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eds.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Chess and Games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edited by K. Anders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Ercisson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Neil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Charness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Paul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Feltovich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 and Robert R. Hoffman, Cambridge Handbook on Expertise and Expert Performance: Cambridge University Press, 2006.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Gobet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F., and G. Clarkson. "Chunks in Expert Memory: Evidence for the Magical Number Four… or Is It Two?".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Memory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12, no. 6 (2004): 732-47.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Gobet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F., P.C.R. Lane, S. Croker, P.C.H. Cheng, G. Jones, I. Oliver, and J.M. Pine. "Chunking Mechanisms in Human Learning."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Trends in Cognitive Sciences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5, no. 6 (2001): 236-43.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Gobet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Fernand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"Chunking Models of Expertise: Implications for Education."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Applied Cognitive Psychology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19, no. 2 (2005): 183-204.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Guida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A., F.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Gobet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Brain and Cognition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79, no. 3 (Aug 2012): 221-44.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Mastascusa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Edward J., William J. Snyder, and Brian S. Hoyt.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Effective Instruction for Stem Disciplines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 San Francisco, CA: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Jossey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 Bass, 2011.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Nyhus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E., and T. Curran. "Functional Role of Gamma and Theta Oscillations in Episodic Memory."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Neuroscience and </a:t>
            </a:r>
            <a:r>
              <a:rPr lang="en-US" sz="1000" i="1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Biobehavioral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 Reviews 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34, no. 7 (Jun 2010): 1023-35.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Sweller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, John, Paul Ayres, and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Slava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 </a:t>
            </a:r>
            <a:r>
              <a:rPr lang="en-US" sz="1000" dirty="0" err="1">
                <a:latin typeface="Gadugi" panose="020B0502040204020203" pitchFamily="34" charset="0"/>
                <a:ea typeface="Kozuka Gothic Pro H" panose="020B0800000000000000" pitchFamily="34" charset="-128"/>
              </a:rPr>
              <a:t>Kalyuga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</a:t>
            </a:r>
            <a:r>
              <a:rPr lang="en-US" sz="1000" i="1" dirty="0">
                <a:latin typeface="Gadugi" panose="020B0502040204020203" pitchFamily="34" charset="0"/>
                <a:ea typeface="Kozuka Gothic Pro H" panose="020B0800000000000000" pitchFamily="34" charset="-128"/>
              </a:rPr>
              <a:t>Cognitive Load Theory</a:t>
            </a:r>
            <a:r>
              <a:rPr lang="en-US" sz="1000" dirty="0">
                <a:latin typeface="Gadugi" panose="020B0502040204020203" pitchFamily="34" charset="0"/>
                <a:ea typeface="Kozuka Gothic Pro H" panose="020B0800000000000000" pitchFamily="34" charset="-128"/>
              </a:rPr>
              <a:t>.  NY: Springer, 2011.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78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708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Kozuka Gothic Pro H</vt:lpstr>
      <vt:lpstr>Arial</vt:lpstr>
      <vt:lpstr>Calibri</vt:lpstr>
      <vt:lpstr>Calibri Light</vt:lpstr>
      <vt:lpstr>Gadugi</vt:lpstr>
      <vt:lpstr>Times New Roman</vt:lpstr>
      <vt:lpstr>Office Theme</vt:lpstr>
      <vt:lpstr>1_Office Theme</vt:lpstr>
      <vt:lpstr>How to form a chunk – 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28</cp:revision>
  <dcterms:created xsi:type="dcterms:W3CDTF">2014-06-08T00:11:40Z</dcterms:created>
  <dcterms:modified xsi:type="dcterms:W3CDTF">2014-07-11T14:14:06Z</dcterms:modified>
</cp:coreProperties>
</file>