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74" r:id="rId2"/>
  </p:sldMasterIdLst>
  <p:sldIdLst>
    <p:sldId id="256" r:id="rId3"/>
    <p:sldId id="259" r:id="rId4"/>
    <p:sldId id="262" r:id="rId5"/>
    <p:sldId id="263" r:id="rId6"/>
    <p:sldId id="264" r:id="rId7"/>
    <p:sldId id="258" r:id="rId8"/>
    <p:sldId id="265" r:id="rId9"/>
    <p:sldId id="266" r:id="rId10"/>
    <p:sldId id="267" r:id="rId11"/>
    <p:sldId id="268" r:id="rId12"/>
    <p:sldId id="260" r:id="rId13"/>
    <p:sldId id="269" r:id="rId14"/>
    <p:sldId id="257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6" autoAdjust="0"/>
    <p:restoredTop sz="94660"/>
  </p:normalViewPr>
  <p:slideViewPr>
    <p:cSldViewPr>
      <p:cViewPr varScale="1">
        <p:scale>
          <a:sx n="141" d="100"/>
          <a:sy n="141" d="100"/>
        </p:scale>
        <p:origin x="28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4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2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96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04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46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5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35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35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3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63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08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7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1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2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0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4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4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5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3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2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E99E-B93D-4339-BEE6-FAF572269054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9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E99E-B93D-4339-BEE6-FAF572269054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1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pply_and_demand#mediaviewer/File:Supply-and-demand.svg" TargetMode="External"/><Relationship Id="rId2" Type="http://schemas.openxmlformats.org/officeDocument/2006/relationships/hyperlink" Target="http://commons.wikimedia.org/wiki/File:%C5%A0enjug-kata-Tampere-2006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Painting#mediaviewer/File:Mona_Lisa,_by_Leonardo_da_Vinci,_from_C2RMF_retouched.jpg" TargetMode="External"/><Relationship Id="rId5" Type="http://schemas.openxmlformats.org/officeDocument/2006/relationships/hyperlink" Target="http://en.wikipedia.org/wiki/Continental_drift#mediaviewer/File:Snider-Pellegrini_Wegener_fossil_map.svg" TargetMode="External"/><Relationship Id="rId4" Type="http://schemas.openxmlformats.org/officeDocument/2006/relationships/hyperlink" Target="http://en.wikipedia.org/wiki/Gondwanalan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tiff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form a chunk – 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Barbara Oakley,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“picture walk”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1278783"/>
            <a:ext cx="6598819" cy="34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209550"/>
            <a:ext cx="5258196" cy="2169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2495550"/>
            <a:ext cx="5258196" cy="24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66750"/>
            <a:ext cx="7886700" cy="326350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Focused attention</a:t>
            </a:r>
          </a:p>
          <a:p>
            <a:r>
              <a:rPr lang="en-US" sz="3200" dirty="0" smtClean="0"/>
              <a:t>Understanding</a:t>
            </a:r>
          </a:p>
          <a:p>
            <a:r>
              <a:rPr lang="en-US" sz="3200" dirty="0" smtClean="0"/>
              <a:t>Practice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46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85750"/>
            <a:ext cx="8763000" cy="4270773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1" dirty="0" smtClean="0"/>
              <a:t>Credits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smtClean="0"/>
              <a:t>Artistic </a:t>
            </a:r>
            <a:r>
              <a:rPr lang="en-US" sz="800" dirty="0"/>
              <a:t>Rendering of the Library of Alexandria, based on some archaeological evidence</a:t>
            </a:r>
            <a:r>
              <a:rPr lang="en-US" sz="800" dirty="0" smtClean="0"/>
              <a:t>. O</a:t>
            </a:r>
            <a:r>
              <a:rPr lang="en-US" sz="800" dirty="0"/>
              <a:t>. Von </a:t>
            </a:r>
            <a:r>
              <a:rPr lang="en-US" sz="800" dirty="0" err="1"/>
              <a:t>Corven</a:t>
            </a:r>
            <a:r>
              <a:rPr lang="en-US" sz="800" dirty="0"/>
              <a:t> - </a:t>
            </a:r>
            <a:r>
              <a:rPr lang="en-US" sz="800" dirty="0" err="1"/>
              <a:t>Tolzmann</a:t>
            </a:r>
            <a:r>
              <a:rPr lang="en-US" sz="800" dirty="0"/>
              <a:t>, Don Heinrich, Alfred </a:t>
            </a:r>
            <a:r>
              <a:rPr lang="en-US" sz="800" dirty="0" err="1"/>
              <a:t>Hessel</a:t>
            </a:r>
            <a:r>
              <a:rPr lang="en-US" sz="800" dirty="0"/>
              <a:t> and Reuben </a:t>
            </a:r>
            <a:r>
              <a:rPr lang="en-US" sz="800" dirty="0" err="1"/>
              <a:t>Peiss</a:t>
            </a:r>
            <a:r>
              <a:rPr lang="en-US" sz="800" dirty="0"/>
              <a:t>. The Memory of Mankind. New Castle, DE: Oak Knoll Press, </a:t>
            </a:r>
            <a:r>
              <a:rPr lang="en-US" sz="800" dirty="0" smtClean="0"/>
              <a:t>2001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800" dirty="0"/>
              <a:t>La karatéka croate </a:t>
            </a:r>
            <a:r>
              <a:rPr lang="fr-FR" sz="800" dirty="0" err="1"/>
              <a:t>Mirna</a:t>
            </a:r>
            <a:r>
              <a:rPr lang="fr-FR" sz="800" dirty="0"/>
              <a:t> </a:t>
            </a:r>
            <a:r>
              <a:rPr lang="fr-FR" sz="800" dirty="0" err="1"/>
              <a:t>Šenjug</a:t>
            </a:r>
            <a:r>
              <a:rPr lang="fr-FR" sz="800" dirty="0"/>
              <a:t> exécutant un kata aux championnats du monde de karaté seniors 2006</a:t>
            </a:r>
            <a:r>
              <a:rPr lang="fr-FR" sz="800" dirty="0" smtClean="0"/>
              <a:t>, photo </a:t>
            </a:r>
            <a:r>
              <a:rPr lang="fr-FR" sz="800" dirty="0" err="1" smtClean="0"/>
              <a:t>authored</a:t>
            </a:r>
            <a:r>
              <a:rPr lang="fr-FR" sz="800" dirty="0" smtClean="0"/>
              <a:t> by </a:t>
            </a:r>
            <a:r>
              <a:rPr lang="fr-FR" sz="800" dirty="0" err="1" smtClean="0"/>
              <a:t>Indrek</a:t>
            </a:r>
            <a:r>
              <a:rPr lang="fr-FR" sz="800" dirty="0" smtClean="0"/>
              <a:t> </a:t>
            </a:r>
            <a:r>
              <a:rPr lang="fr-FR" sz="800" dirty="0" err="1" smtClean="0"/>
              <a:t>Galetin</a:t>
            </a:r>
            <a:r>
              <a:rPr lang="fr-FR" sz="800" dirty="0" smtClean="0"/>
              <a:t>,  </a:t>
            </a:r>
            <a:r>
              <a:rPr lang="fr-FR" sz="800" dirty="0">
                <a:hlinkClick r:id="rId2"/>
              </a:rPr>
              <a:t>http://commons.wikimedia.org/wiki/File:%</a:t>
            </a:r>
            <a:r>
              <a:rPr lang="fr-FR" sz="800" dirty="0" smtClean="0">
                <a:hlinkClick r:id="rId2"/>
              </a:rPr>
              <a:t>C5%A0enjug-kata-Tampere-2006.jpg</a:t>
            </a:r>
            <a:endParaRPr lang="fr-FR" sz="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800" dirty="0" err="1" smtClean="0"/>
              <a:t>Periodic</a:t>
            </a:r>
            <a:r>
              <a:rPr lang="fr-FR" sz="800" dirty="0" smtClean="0"/>
              <a:t> table by </a:t>
            </a:r>
            <a:r>
              <a:rPr lang="fr-FR" sz="800" dirty="0" err="1" smtClean="0"/>
              <a:t>DePiep</a:t>
            </a:r>
            <a:r>
              <a:rPr lang="fr-FR" sz="800" dirty="0" smtClean="0"/>
              <a:t>.  The </a:t>
            </a:r>
            <a:r>
              <a:rPr lang="fr-FR" sz="800" dirty="0" err="1" smtClean="0"/>
              <a:t>colors</a:t>
            </a:r>
            <a:r>
              <a:rPr lang="fr-FR" sz="800" dirty="0" smtClean="0"/>
              <a:t> </a:t>
            </a:r>
            <a:r>
              <a:rPr lang="fr-FR" sz="800" dirty="0" err="1" smtClean="0"/>
              <a:t>represent</a:t>
            </a:r>
            <a:r>
              <a:rPr lang="fr-FR" sz="800" dirty="0" smtClean="0"/>
              <a:t> </a:t>
            </a:r>
            <a:r>
              <a:rPr lang="fr-FR" sz="800" dirty="0" err="1" smtClean="0"/>
              <a:t>different</a:t>
            </a:r>
            <a:r>
              <a:rPr lang="fr-FR" sz="800" dirty="0" smtClean="0"/>
              <a:t> </a:t>
            </a:r>
            <a:r>
              <a:rPr lang="fr-FR" sz="800" dirty="0" err="1" smtClean="0"/>
              <a:t>categories</a:t>
            </a:r>
            <a:r>
              <a:rPr lang="fr-FR" sz="800" dirty="0" smtClean="0"/>
              <a:t> of </a:t>
            </a:r>
            <a:r>
              <a:rPr lang="fr-FR" sz="800" dirty="0" err="1" smtClean="0"/>
              <a:t>elements</a:t>
            </a:r>
            <a:r>
              <a:rPr lang="fr-FR" sz="800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800" dirty="0" err="1" smtClean="0"/>
              <a:t>Supply</a:t>
            </a:r>
            <a:r>
              <a:rPr lang="fr-FR" sz="800" dirty="0" smtClean="0"/>
              <a:t> and </a:t>
            </a:r>
            <a:r>
              <a:rPr lang="fr-FR" sz="800" dirty="0" err="1" smtClean="0"/>
              <a:t>demand</a:t>
            </a:r>
            <a:r>
              <a:rPr lang="fr-FR" sz="800" dirty="0" smtClean="0"/>
              <a:t>, </a:t>
            </a:r>
            <a:r>
              <a:rPr lang="en-US" sz="800" dirty="0" err="1"/>
              <a:t>Paweł</a:t>
            </a:r>
            <a:r>
              <a:rPr lang="en-US" sz="800" dirty="0"/>
              <a:t> </a:t>
            </a:r>
            <a:r>
              <a:rPr lang="en-US" sz="800" dirty="0" err="1"/>
              <a:t>Zdziarski</a:t>
            </a:r>
            <a:r>
              <a:rPr lang="en-US" sz="800" dirty="0"/>
              <a:t> (</a:t>
            </a:r>
            <a:r>
              <a:rPr lang="en-US" sz="800" dirty="0" err="1"/>
              <a:t>faxe</a:t>
            </a:r>
            <a:r>
              <a:rPr lang="en-US" sz="800" dirty="0"/>
              <a:t>), </a:t>
            </a:r>
            <a:r>
              <a:rPr lang="en-US" sz="800" dirty="0" err="1"/>
              <a:t>Astarot</a:t>
            </a:r>
            <a:r>
              <a:rPr lang="fr-FR" sz="800" dirty="0" smtClean="0"/>
              <a:t> </a:t>
            </a:r>
            <a:r>
              <a:rPr lang="fr-FR" sz="800" dirty="0">
                <a:hlinkClick r:id="rId3"/>
              </a:rPr>
              <a:t>http://</a:t>
            </a:r>
            <a:r>
              <a:rPr lang="fr-FR" sz="800" dirty="0" smtClean="0">
                <a:hlinkClick r:id="rId3"/>
              </a:rPr>
              <a:t>en.wikipedia.org/wiki/Supply_and_demand#mediaviewer/File:Supply-and-demand.svg</a:t>
            </a:r>
            <a:endParaRPr lang="fr-FR" sz="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"Freytag's </a:t>
            </a:r>
            <a:r>
              <a:rPr lang="en-US" sz="800" dirty="0" smtClean="0"/>
              <a:t>pyramid," </a:t>
            </a:r>
            <a:r>
              <a:rPr lang="en-US" sz="800" dirty="0"/>
              <a:t>symbolizing his theory of dramatic structure, http://</a:t>
            </a:r>
            <a:r>
              <a:rPr lang="en-US" sz="800" dirty="0" smtClean="0"/>
              <a:t>en.wikipedia.org/wiki/Dramatic_structure#mediaviewer/File:Freytags_pyramid.svg</a:t>
            </a:r>
            <a:endParaRPr lang="fr-FR" sz="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Fossil patterns across continents (</a:t>
            </a:r>
            <a:r>
              <a:rPr lang="en-US" sz="800" dirty="0" smtClean="0">
                <a:hlinkClick r:id="rId4" tooltip="Gondwanaland"/>
              </a:rPr>
              <a:t>Gondwanaland</a:t>
            </a:r>
            <a:r>
              <a:rPr lang="en-US" sz="800" dirty="0" smtClean="0"/>
              <a:t>) by Osvaldocangaspadilla</a:t>
            </a:r>
            <a:r>
              <a:rPr lang="en-US" sz="800" dirty="0">
                <a:hlinkClick r:id="rId5"/>
              </a:rPr>
              <a:t>http://</a:t>
            </a:r>
            <a:r>
              <a:rPr lang="en-US" sz="800" dirty="0" smtClean="0">
                <a:hlinkClick r:id="rId5"/>
              </a:rPr>
              <a:t>en.wikipedia.org/wiki/Continental_drift#mediaviewer/File:Snider-Pellegrini_Wegener_fossil_map.svg</a:t>
            </a:r>
            <a:endParaRPr lang="en-US" sz="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smtClean="0"/>
              <a:t>Soprano aria from </a:t>
            </a:r>
            <a:r>
              <a:rPr lang="en-US" sz="800" dirty="0" err="1" smtClean="0"/>
              <a:t>flyingpenguinsound</a:t>
            </a:r>
            <a:r>
              <a:rPr lang="en-US" sz="800" dirty="0" smtClean="0"/>
              <a:t>, via pond5.com.</a:t>
            </a:r>
            <a:endParaRPr lang="en-US" sz="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Mona Lisa, by Leonardo da Vinci, from C2RMF </a:t>
            </a:r>
            <a:r>
              <a:rPr lang="en-US" sz="800" dirty="0" err="1"/>
              <a:t>retouche</a:t>
            </a:r>
            <a:r>
              <a:rPr lang="en-US" sz="800" dirty="0" smtClean="0"/>
              <a:t>, </a:t>
            </a:r>
            <a:r>
              <a:rPr lang="en-US" sz="800" dirty="0">
                <a:hlinkClick r:id="rId6"/>
              </a:rPr>
              <a:t>http://en.wikipedia.org/wiki/Painting#mediaviewer/File:Mona_Lisa,_by_Leonardo_da_Vinci,_</a:t>
            </a:r>
            <a:r>
              <a:rPr lang="en-US" sz="800" dirty="0" smtClean="0">
                <a:hlinkClick r:id="rId6"/>
              </a:rPr>
              <a:t>from_C2RMF_retouched.jpg</a:t>
            </a:r>
            <a:endParaRPr lang="en-US" sz="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smtClean="0"/>
              <a:t>The “picture walk” is through Louis </a:t>
            </a:r>
            <a:r>
              <a:rPr lang="en-US" sz="800" smtClean="0"/>
              <a:t>Bloomfield’s </a:t>
            </a:r>
            <a:r>
              <a:rPr lang="en-US" sz="800" smtClean="0"/>
              <a:t>great textbook </a:t>
            </a:r>
            <a:r>
              <a:rPr lang="en-US" sz="800" i="1" dirty="0" smtClean="0"/>
              <a:t>How Things Work</a:t>
            </a:r>
            <a:r>
              <a:rPr lang="en-US" sz="800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smtClean="0"/>
              <a:t>Puzzle of man in the car, ©Kevin Mendez and Philip Oakley, </a:t>
            </a:r>
            <a:r>
              <a:rPr lang="en-US" sz="800" dirty="0" smtClean="0"/>
              <a:t>2014.</a:t>
            </a:r>
            <a:endParaRPr lang="en-US" sz="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smtClean="0"/>
              <a:t>Octopus and tentacle pictures in focused and diffuse modes ©Kevin Mendez, </a:t>
            </a:r>
            <a:r>
              <a:rPr lang="en-US" sz="800" dirty="0" smtClean="0"/>
              <a:t>2014.</a:t>
            </a:r>
            <a:endParaRPr lang="en-US" sz="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smtClean="0"/>
              <a:t>Neurons firing together, ©Kevin Mendez, </a:t>
            </a:r>
            <a:r>
              <a:rPr lang="en-US" sz="800" dirty="0" smtClean="0"/>
              <a:t>2014.</a:t>
            </a:r>
            <a:endParaRPr lang="en-US" sz="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smtClean="0"/>
              <a:t>Top down versus bottom up ©Barbara Oakley, </a:t>
            </a:r>
            <a:r>
              <a:rPr lang="en-US" sz="800" dirty="0" smtClean="0"/>
              <a:t>2014.</a:t>
            </a:r>
            <a:endParaRPr lang="en-US" sz="8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1" dirty="0" smtClean="0"/>
              <a:t>Relevant Readings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Brent, Rebecca, and Richard M. Felder. "Learning by Solving Solved Problems." </a:t>
            </a:r>
            <a:r>
              <a:rPr lang="en-US" sz="800" i="1" dirty="0"/>
              <a:t>Chemical Engineering Education </a:t>
            </a:r>
            <a:r>
              <a:rPr lang="en-US" sz="800" dirty="0"/>
              <a:t>46, no. 1 (2012): 29-30.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Cho, </a:t>
            </a:r>
            <a:r>
              <a:rPr lang="en-US" sz="800" dirty="0" err="1"/>
              <a:t>Soohyun</a:t>
            </a:r>
            <a:r>
              <a:rPr lang="en-US" sz="800" dirty="0"/>
              <a:t>, Arron W. S. Metcalfe, Christina B. Young, </a:t>
            </a:r>
            <a:r>
              <a:rPr lang="en-US" sz="800" dirty="0" err="1"/>
              <a:t>Srikanth</a:t>
            </a:r>
            <a:r>
              <a:rPr lang="en-US" sz="800" dirty="0"/>
              <a:t> </a:t>
            </a:r>
            <a:r>
              <a:rPr lang="en-US" sz="800" dirty="0" err="1"/>
              <a:t>Ryali</a:t>
            </a:r>
            <a:r>
              <a:rPr lang="en-US" sz="800" dirty="0"/>
              <a:t>, David C. Geary, and </a:t>
            </a:r>
            <a:r>
              <a:rPr lang="en-US" sz="800" dirty="0" err="1"/>
              <a:t>Vinod</a:t>
            </a:r>
            <a:r>
              <a:rPr lang="en-US" sz="800" dirty="0"/>
              <a:t> </a:t>
            </a:r>
            <a:r>
              <a:rPr lang="en-US" sz="800" dirty="0" err="1"/>
              <a:t>Menon</a:t>
            </a:r>
            <a:r>
              <a:rPr lang="en-US" sz="800" dirty="0"/>
              <a:t>. "Hippocampal-Prefrontal Engagement and Dynamic Causal Interactions in the Maturation of Children's Fact Retrieval." </a:t>
            </a:r>
            <a:r>
              <a:rPr lang="en-US" sz="800" i="1" dirty="0"/>
              <a:t>Journal of Cognitive Neuroscience </a:t>
            </a:r>
            <a:r>
              <a:rPr lang="en-US" sz="800" dirty="0"/>
              <a:t>24, no. 9 (2012): 1849-66.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Cooper, Graham, and John </a:t>
            </a:r>
            <a:r>
              <a:rPr lang="en-US" sz="800" dirty="0" err="1"/>
              <a:t>Sweller</a:t>
            </a:r>
            <a:r>
              <a:rPr lang="en-US" sz="800" dirty="0"/>
              <a:t>. "Effects of Schema Acquisition and Rule Automation on Mathematical Problem-Solving Transfer." </a:t>
            </a:r>
            <a:r>
              <a:rPr lang="en-US" sz="800" i="1" dirty="0"/>
              <a:t>Journal of Educational Psychology </a:t>
            </a:r>
            <a:r>
              <a:rPr lang="en-US" sz="800" dirty="0"/>
              <a:t>79, no. 4 (1987): 347.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Cree, George S, and Ken McRae. "Analyzing the Factors Underlying the Structure and Computation of the Meaning of Chipmunk, Cherry, Chisel, Cheese, and Cello (and Many Other Such Concrete Nouns)." </a:t>
            </a:r>
            <a:r>
              <a:rPr lang="en-US" sz="800" i="1" dirty="0"/>
              <a:t>Journal of Experimental Psychology - General </a:t>
            </a:r>
            <a:r>
              <a:rPr lang="en-US" sz="800" dirty="0"/>
              <a:t>132, no. 2 (2003): 163-200.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Gobet</a:t>
            </a:r>
            <a:r>
              <a:rPr lang="en-US" sz="800" dirty="0"/>
              <a:t>, F., and N. </a:t>
            </a:r>
            <a:r>
              <a:rPr lang="en-US" sz="800" dirty="0" err="1"/>
              <a:t>Charness</a:t>
            </a:r>
            <a:r>
              <a:rPr lang="en-US" sz="800" dirty="0"/>
              <a:t>, eds. </a:t>
            </a:r>
            <a:r>
              <a:rPr lang="en-US" sz="800" i="1" dirty="0"/>
              <a:t>Chess and Games</a:t>
            </a:r>
            <a:r>
              <a:rPr lang="en-US" sz="800" dirty="0"/>
              <a:t>. edited by K. Anders </a:t>
            </a:r>
            <a:r>
              <a:rPr lang="en-US" sz="800" dirty="0" err="1"/>
              <a:t>Ercisson</a:t>
            </a:r>
            <a:r>
              <a:rPr lang="en-US" sz="800" dirty="0"/>
              <a:t>, Neil </a:t>
            </a:r>
            <a:r>
              <a:rPr lang="en-US" sz="800" dirty="0" err="1"/>
              <a:t>Charness</a:t>
            </a:r>
            <a:r>
              <a:rPr lang="en-US" sz="800" dirty="0"/>
              <a:t>, Paul </a:t>
            </a:r>
            <a:r>
              <a:rPr lang="en-US" sz="800" dirty="0" err="1"/>
              <a:t>Feltovich</a:t>
            </a:r>
            <a:r>
              <a:rPr lang="en-US" sz="800" dirty="0"/>
              <a:t> and Robert R. Hoffman, Cambridge Handbook on Expertise and Expert Performance: Cambridge University Press, 2006.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Gobet</a:t>
            </a:r>
            <a:r>
              <a:rPr lang="en-US" sz="800" dirty="0"/>
              <a:t>, F., and G. Clarkson. "Chunks in Expert Memory: Evidence for the Magical Number Four… or Is It Two?". </a:t>
            </a:r>
            <a:r>
              <a:rPr lang="en-US" sz="800" i="1" dirty="0"/>
              <a:t>Memory </a:t>
            </a:r>
            <a:r>
              <a:rPr lang="en-US" sz="800" dirty="0"/>
              <a:t>12, no. 6 (2004): 732-47.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Gobet</a:t>
            </a:r>
            <a:r>
              <a:rPr lang="en-US" sz="800" dirty="0"/>
              <a:t>, F., P.C.R. Lane, S. Croker, P.C.H. Cheng, G. Jones, I. Oliver, and J.M. Pine. "Chunking Mechanisms in Human Learning." </a:t>
            </a:r>
            <a:r>
              <a:rPr lang="en-US" sz="800" i="1" dirty="0"/>
              <a:t>Trends in Cognitive Sciences </a:t>
            </a:r>
            <a:r>
              <a:rPr lang="en-US" sz="800" dirty="0"/>
              <a:t>5, no. 6 (2001): 236-43.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Gobet</a:t>
            </a:r>
            <a:r>
              <a:rPr lang="en-US" sz="800" dirty="0"/>
              <a:t>, </a:t>
            </a:r>
            <a:r>
              <a:rPr lang="en-US" sz="800" dirty="0" err="1"/>
              <a:t>Fernand</a:t>
            </a:r>
            <a:r>
              <a:rPr lang="en-US" sz="800" dirty="0"/>
              <a:t>. "Chunking Models of Expertise: Implications for Education." </a:t>
            </a:r>
            <a:r>
              <a:rPr lang="en-US" sz="800" i="1" dirty="0"/>
              <a:t>Applied Cognitive Psychology </a:t>
            </a:r>
            <a:r>
              <a:rPr lang="en-US" sz="800" dirty="0"/>
              <a:t>19, no. 2 (2005): 183-204.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Guida</a:t>
            </a:r>
            <a:r>
              <a:rPr lang="en-US" sz="800" dirty="0"/>
              <a:t>, A., F. </a:t>
            </a:r>
            <a:r>
              <a:rPr lang="en-US" sz="800" dirty="0" err="1"/>
              <a:t>Gobet</a:t>
            </a:r>
            <a:r>
              <a:rPr lang="en-US" sz="800" dirty="0"/>
              <a:t>, H. Tardieu, and S. Nicolas. "How Chunks, Long-Term Working Memory and Templates Offer a Cognitive Explanation for Neuroimaging Data on Expertise Acquisition: A Two-Stage Framework." </a:t>
            </a:r>
            <a:r>
              <a:rPr lang="en-US" sz="800" i="1" dirty="0"/>
              <a:t>Brain and Cognition </a:t>
            </a:r>
            <a:r>
              <a:rPr lang="en-US" sz="800" dirty="0"/>
              <a:t>79, no. 3 (Aug 2012): 221-44.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Mastascusa</a:t>
            </a:r>
            <a:r>
              <a:rPr lang="en-US" sz="800" dirty="0"/>
              <a:t>, Edward J., William J. Snyder, and Brian S. Hoyt. </a:t>
            </a:r>
            <a:r>
              <a:rPr lang="en-US" sz="800" i="1" dirty="0"/>
              <a:t>Effective Instruction for Stem Disciplines</a:t>
            </a:r>
            <a:r>
              <a:rPr lang="en-US" sz="800" dirty="0"/>
              <a:t>.  San Francisco, CA: </a:t>
            </a:r>
            <a:r>
              <a:rPr lang="en-US" sz="800" dirty="0" err="1"/>
              <a:t>Jossey</a:t>
            </a:r>
            <a:r>
              <a:rPr lang="en-US" sz="800" dirty="0"/>
              <a:t> Bass, 2011.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Nyhus</a:t>
            </a:r>
            <a:r>
              <a:rPr lang="en-US" sz="800" dirty="0"/>
              <a:t>, E., and T. Curran. "Functional Role of Gamma and Theta Oscillations in Episodic Memory." </a:t>
            </a:r>
            <a:r>
              <a:rPr lang="en-US" sz="800" i="1" dirty="0"/>
              <a:t>Neuroscience and </a:t>
            </a:r>
            <a:r>
              <a:rPr lang="en-US" sz="800" i="1" dirty="0" err="1"/>
              <a:t>Biobehavioral</a:t>
            </a:r>
            <a:r>
              <a:rPr lang="en-US" sz="800" i="1" dirty="0"/>
              <a:t> Reviews </a:t>
            </a:r>
            <a:r>
              <a:rPr lang="en-US" sz="800" dirty="0"/>
              <a:t>34, no. 7 (Jun 2010): 1023-35.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Rohrer, Doug, and Harold </a:t>
            </a:r>
            <a:r>
              <a:rPr lang="en-US" sz="800" dirty="0" err="1"/>
              <a:t>Pashler</a:t>
            </a:r>
            <a:r>
              <a:rPr lang="en-US" sz="800" dirty="0"/>
              <a:t>. "Recent Research on Human Learning Challenges Conventional Instructional Strategies." </a:t>
            </a:r>
            <a:r>
              <a:rPr lang="en-US" sz="800" i="1" dirty="0"/>
              <a:t>Educational Researcher </a:t>
            </a:r>
            <a:r>
              <a:rPr lang="en-US" sz="800" dirty="0"/>
              <a:t>39, no. 5 (2010): 406-12.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Sweller</a:t>
            </a:r>
            <a:r>
              <a:rPr lang="en-US" sz="800" dirty="0"/>
              <a:t>, John, Paul Ayres, and </a:t>
            </a:r>
            <a:r>
              <a:rPr lang="en-US" sz="800" dirty="0" err="1"/>
              <a:t>Slava</a:t>
            </a:r>
            <a:r>
              <a:rPr lang="en-US" sz="800" dirty="0"/>
              <a:t> </a:t>
            </a:r>
            <a:r>
              <a:rPr lang="en-US" sz="800" dirty="0" err="1"/>
              <a:t>Kalyuga</a:t>
            </a:r>
            <a:r>
              <a:rPr lang="en-US" sz="800" dirty="0"/>
              <a:t>. </a:t>
            </a:r>
            <a:r>
              <a:rPr lang="en-US" sz="800" i="1" dirty="0"/>
              <a:t>Cognitive Load Theory</a:t>
            </a:r>
            <a:r>
              <a:rPr lang="en-US" sz="800" dirty="0"/>
              <a:t>.  NY: Springer, 2011.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24858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5600" y="667578"/>
            <a:ext cx="2174874" cy="326231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09550"/>
            <a:ext cx="3042544" cy="3093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3480" y="2724150"/>
            <a:ext cx="36671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361950"/>
            <a:ext cx="3566160" cy="4322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400" y="285750"/>
            <a:ext cx="3566160" cy="4322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1809750"/>
            <a:ext cx="1091998" cy="10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2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Understand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9529" y="1970083"/>
            <a:ext cx="3130071" cy="31300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688" y="450000"/>
            <a:ext cx="2561038" cy="196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200" y="1186458"/>
            <a:ext cx="2819400" cy="438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388" y="2687907"/>
            <a:ext cx="3626290" cy="24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438150"/>
            <a:ext cx="3566160" cy="4322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0600" y="438150"/>
            <a:ext cx="3566160" cy="43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6779" y="1728247"/>
            <a:ext cx="6665976" cy="3415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24020"/>
            <a:ext cx="2283714" cy="2283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4600" y="672214"/>
            <a:ext cx="1358766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1593" y="209550"/>
            <a:ext cx="2907797" cy="46695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8101" y="209550"/>
            <a:ext cx="2907798" cy="4669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03" y="209550"/>
            <a:ext cx="2907798" cy="466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0" y="590550"/>
            <a:ext cx="2696553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7748" y="2645283"/>
            <a:ext cx="2833687" cy="2141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320208"/>
            <a:ext cx="2814452" cy="2126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07" y="2503442"/>
            <a:ext cx="2914688" cy="22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306955"/>
            <a:ext cx="2795817" cy="211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4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2660</TotalTime>
  <Words>26</Words>
  <Application>Microsoft Office PowerPoint</Application>
  <PresentationFormat>On-screen Show (16:9)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1_Office Theme</vt:lpstr>
      <vt:lpstr>How to form a chunk –  Part 2</vt:lpstr>
      <vt:lpstr>PowerPoint Presentation</vt:lpstr>
      <vt:lpstr>PowerPoint Presentation</vt:lpstr>
      <vt:lpstr>Understand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“picture walk”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Oakley</dc:creator>
  <cp:lastModifiedBy>barbaraOak</cp:lastModifiedBy>
  <cp:revision>48</cp:revision>
  <dcterms:created xsi:type="dcterms:W3CDTF">2014-06-08T00:11:40Z</dcterms:created>
  <dcterms:modified xsi:type="dcterms:W3CDTF">2014-07-24T11:11:48Z</dcterms:modified>
</cp:coreProperties>
</file>