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CF39-D41D-4CDD-9C50-1D0FC480AE07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A393-ACB3-4B50-81C4-41224965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5" y="817563"/>
            <a:ext cx="10506635" cy="23876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Week 2: What Motivates You?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Dr. Terrence Sejnowski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7145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4" y="0"/>
            <a:ext cx="913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829480"/>
            <a:ext cx="5872006" cy="2792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0164" y="4034118"/>
            <a:ext cx="218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Acetylcholine, a chemical produced by acetylcholine neurons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24" y="1220289"/>
            <a:ext cx="5402419" cy="36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94" y="228515"/>
            <a:ext cx="4562475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360" y="3355638"/>
            <a:ext cx="327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Dopamine signaling pathways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404" y="259386"/>
            <a:ext cx="2863154" cy="2268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7242" y="2824052"/>
            <a:ext cx="221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Serotonin molecule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2" y="652213"/>
            <a:ext cx="1714739" cy="1171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27431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Dopamine molecule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48" y="3825484"/>
            <a:ext cx="3137646" cy="27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86118" y="645458"/>
            <a:ext cx="10542494" cy="568362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300" b="1" dirty="0">
                <a:latin typeface="Gadugi" panose="020B0502040204020203" pitchFamily="34" charset="0"/>
              </a:rPr>
              <a:t>Relevant Readings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latin typeface="Gadugi" panose="020B0502040204020203" pitchFamily="34" charset="0"/>
              </a:rPr>
              <a:t>Inda</a:t>
            </a:r>
            <a:r>
              <a:rPr lang="en-US" sz="3600" dirty="0">
                <a:latin typeface="Gadugi" panose="020B0502040204020203" pitchFamily="34" charset="0"/>
              </a:rPr>
              <a:t> MC, </a:t>
            </a:r>
            <a:r>
              <a:rPr lang="en-US" sz="3600" dirty="0" err="1">
                <a:latin typeface="Gadugi" panose="020B0502040204020203" pitchFamily="34" charset="0"/>
              </a:rPr>
              <a:t>Muravieva</a:t>
            </a:r>
            <a:r>
              <a:rPr lang="en-US" sz="3600" dirty="0">
                <a:latin typeface="Gadugi" panose="020B0502040204020203" pitchFamily="34" charset="0"/>
              </a:rPr>
              <a:t> EV, </a:t>
            </a:r>
            <a:r>
              <a:rPr lang="en-US" sz="3600" dirty="0" err="1">
                <a:latin typeface="Gadugi" panose="020B0502040204020203" pitchFamily="34" charset="0"/>
              </a:rPr>
              <a:t>Alberini</a:t>
            </a:r>
            <a:r>
              <a:rPr lang="en-US" sz="3600" dirty="0">
                <a:latin typeface="Gadugi" panose="020B0502040204020203" pitchFamily="34" charset="0"/>
              </a:rPr>
              <a:t> CM. </a:t>
            </a:r>
            <a:r>
              <a:rPr lang="en-US" sz="3600" dirty="0" smtClean="0">
                <a:latin typeface="Gadugi" panose="020B0502040204020203" pitchFamily="34" charset="0"/>
              </a:rPr>
              <a:t>“Memory </a:t>
            </a:r>
            <a:r>
              <a:rPr lang="en-US" sz="3600" dirty="0">
                <a:latin typeface="Gadugi" panose="020B0502040204020203" pitchFamily="34" charset="0"/>
              </a:rPr>
              <a:t>retrieval and the passage of time: from reconsolidation and strengthening to extinction</a:t>
            </a:r>
            <a:r>
              <a:rPr lang="en-US" sz="3600" dirty="0" smtClean="0">
                <a:latin typeface="Gadugi" panose="020B0502040204020203" pitchFamily="34" charset="0"/>
              </a:rPr>
              <a:t>.” </a:t>
            </a:r>
            <a:r>
              <a:rPr lang="en-US" sz="3600" i="1" dirty="0" smtClean="0">
                <a:latin typeface="Gadugi" panose="020B0502040204020203" pitchFamily="34" charset="0"/>
              </a:rPr>
              <a:t>Journal </a:t>
            </a:r>
            <a:r>
              <a:rPr lang="en-US" sz="3600" i="1" dirty="0">
                <a:latin typeface="Gadugi" panose="020B0502040204020203" pitchFamily="34" charset="0"/>
              </a:rPr>
              <a:t>of Neuroscience </a:t>
            </a:r>
            <a:r>
              <a:rPr lang="en-US" sz="3600" dirty="0">
                <a:latin typeface="Gadugi" panose="020B0502040204020203" pitchFamily="34" charset="0"/>
              </a:rPr>
              <a:t>2011 Feb 2; 31(5):1635-43. PMID: 21289172.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Gadugi" panose="020B0502040204020203" pitchFamily="34" charset="0"/>
              </a:rPr>
              <a:t>Han X, Chen M, Wang F, </a:t>
            </a:r>
            <a:r>
              <a:rPr lang="en-US" sz="3600" dirty="0" err="1">
                <a:latin typeface="Gadugi" panose="020B0502040204020203" pitchFamily="34" charset="0"/>
              </a:rPr>
              <a:t>Windrem</a:t>
            </a:r>
            <a:r>
              <a:rPr lang="en-US" sz="3600" dirty="0">
                <a:latin typeface="Gadugi" panose="020B0502040204020203" pitchFamily="34" charset="0"/>
              </a:rPr>
              <a:t> M, Wang S, </a:t>
            </a:r>
            <a:r>
              <a:rPr lang="en-US" sz="3600" dirty="0" err="1">
                <a:latin typeface="Gadugi" panose="020B0502040204020203" pitchFamily="34" charset="0"/>
              </a:rPr>
              <a:t>Shanz</a:t>
            </a:r>
            <a:r>
              <a:rPr lang="en-US" sz="3600" dirty="0">
                <a:latin typeface="Gadugi" panose="020B0502040204020203" pitchFamily="34" charset="0"/>
              </a:rPr>
              <a:t> S, Xu Q, </a:t>
            </a:r>
            <a:r>
              <a:rPr lang="en-US" sz="3600" dirty="0" err="1">
                <a:latin typeface="Gadugi" panose="020B0502040204020203" pitchFamily="34" charset="0"/>
              </a:rPr>
              <a:t>Oberheim</a:t>
            </a:r>
            <a:r>
              <a:rPr lang="en-US" sz="3600" dirty="0">
                <a:latin typeface="Gadugi" panose="020B0502040204020203" pitchFamily="34" charset="0"/>
              </a:rPr>
              <a:t> NA, </a:t>
            </a:r>
            <a:r>
              <a:rPr lang="en-US" sz="3600" dirty="0" err="1">
                <a:latin typeface="Gadugi" panose="020B0502040204020203" pitchFamily="34" charset="0"/>
              </a:rPr>
              <a:t>Bekar</a:t>
            </a:r>
            <a:r>
              <a:rPr lang="en-US" sz="3600" dirty="0">
                <a:latin typeface="Gadugi" panose="020B0502040204020203" pitchFamily="34" charset="0"/>
              </a:rPr>
              <a:t> L, </a:t>
            </a:r>
            <a:r>
              <a:rPr lang="en-US" sz="3600" dirty="0" err="1">
                <a:latin typeface="Gadugi" panose="020B0502040204020203" pitchFamily="34" charset="0"/>
              </a:rPr>
              <a:t>Betstadt</a:t>
            </a:r>
            <a:r>
              <a:rPr lang="en-US" sz="3600" dirty="0">
                <a:latin typeface="Gadugi" panose="020B0502040204020203" pitchFamily="34" charset="0"/>
              </a:rPr>
              <a:t> S, Silva AJ, Takano T, Goldman SA, </a:t>
            </a:r>
            <a:r>
              <a:rPr lang="en-US" sz="3600" dirty="0" err="1">
                <a:latin typeface="Gadugi" panose="020B0502040204020203" pitchFamily="34" charset="0"/>
              </a:rPr>
              <a:t>Nedergaard</a:t>
            </a:r>
            <a:r>
              <a:rPr lang="en-US" sz="3600" dirty="0">
                <a:latin typeface="Gadugi" panose="020B0502040204020203" pitchFamily="34" charset="0"/>
              </a:rPr>
              <a:t> M. </a:t>
            </a:r>
            <a:r>
              <a:rPr lang="en-US" sz="3600" dirty="0" smtClean="0">
                <a:latin typeface="Gadugi" panose="020B0502040204020203" pitchFamily="34" charset="0"/>
              </a:rPr>
              <a:t>“Forebrain </a:t>
            </a:r>
            <a:r>
              <a:rPr lang="en-US" sz="3600" dirty="0">
                <a:latin typeface="Gadugi" panose="020B0502040204020203" pitchFamily="34" charset="0"/>
              </a:rPr>
              <a:t>engraftment by human glial progenitor cells enhances synaptic plasticity and learning in adult mice</a:t>
            </a:r>
            <a:r>
              <a:rPr lang="en-US" sz="3600" dirty="0" smtClean="0">
                <a:latin typeface="Gadugi" panose="020B0502040204020203" pitchFamily="34" charset="0"/>
              </a:rPr>
              <a:t>.”  </a:t>
            </a:r>
            <a:r>
              <a:rPr lang="en-US" sz="3600" i="1" dirty="0">
                <a:latin typeface="Gadugi" panose="020B0502040204020203" pitchFamily="34" charset="0"/>
              </a:rPr>
              <a:t>Cell Stem Cell</a:t>
            </a:r>
            <a:r>
              <a:rPr lang="en-US" sz="3600" dirty="0">
                <a:latin typeface="Gadugi" panose="020B0502040204020203" pitchFamily="34" charset="0"/>
              </a:rPr>
              <a:t>. 2013 Mar 7;12(3):</a:t>
            </a:r>
            <a:r>
              <a:rPr lang="en-US" sz="3600" dirty="0" smtClean="0">
                <a:latin typeface="Gadugi" panose="020B0502040204020203" pitchFamily="34" charset="0"/>
              </a:rPr>
              <a:t>342-53.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Gadugi" panose="020B0502040204020203" pitchFamily="34" charset="0"/>
              </a:rPr>
              <a:t>www.brainfacts.org</a:t>
            </a:r>
            <a:endParaRPr lang="en-US" sz="3600" dirty="0">
              <a:latin typeface="Gadugi" panose="020B0502040204020203" pitchFamily="34" charset="0"/>
            </a:endParaRPr>
          </a:p>
          <a:p>
            <a:pPr marL="0" indent="0" algn="ctr">
              <a:buNone/>
            </a:pPr>
            <a:endParaRPr lang="en-US" sz="3300" b="1" dirty="0" smtClean="0">
              <a:latin typeface="Gadug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300" b="1" dirty="0" smtClean="0">
                <a:latin typeface="Gadugi" panose="020B0502040204020203" pitchFamily="34" charset="0"/>
              </a:rPr>
              <a:t>Image Credits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Gadugi" panose="020B0502040204020203" pitchFamily="34" charset="0"/>
              </a:rPr>
              <a:t>Dopamine and serotonin pathways, National Institutes of Health, http</a:t>
            </a:r>
            <a:r>
              <a:rPr lang="en-US" sz="3400" dirty="0">
                <a:latin typeface="Gadugi" panose="020B0502040204020203" pitchFamily="34" charset="0"/>
              </a:rPr>
              <a:t>://</a:t>
            </a:r>
            <a:r>
              <a:rPr lang="en-US" sz="3400" dirty="0" smtClean="0">
                <a:latin typeface="Gadugi" panose="020B0502040204020203" pitchFamily="34" charset="0"/>
              </a:rPr>
              <a:t>en.wikipedia.org/wiki/File:Dopamineseratonin.png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Gadugi" panose="020B0502040204020203" pitchFamily="34" charset="0"/>
              </a:rPr>
              <a:t>Ball-and-stick model of the acetylcholine </a:t>
            </a:r>
            <a:r>
              <a:rPr lang="en-US" sz="3500" dirty="0" err="1">
                <a:latin typeface="Gadugi" panose="020B0502040204020203" pitchFamily="34" charset="0"/>
              </a:rPr>
              <a:t>cation</a:t>
            </a:r>
            <a:r>
              <a:rPr lang="en-US" sz="3500" dirty="0">
                <a:latin typeface="Gadugi" panose="020B0502040204020203" pitchFamily="34" charset="0"/>
              </a:rPr>
              <a:t>, a neurotransmitter in many organisms including humans. The nitrogen atom has a positive charge.   Black: Carbon, </a:t>
            </a:r>
            <a:r>
              <a:rPr lang="en-US" sz="3500" dirty="0">
                <a:latin typeface="Gadugi" panose="020B0502040204020203" pitchFamily="34" charset="0"/>
              </a:rPr>
              <a:t>C;</a:t>
            </a:r>
            <a:r>
              <a:rPr lang="en-US" sz="3500" dirty="0">
                <a:latin typeface="Gadugi" panose="020B0502040204020203" pitchFamily="34" charset="0"/>
              </a:rPr>
              <a:t>   White: Hydrogen, H </a:t>
            </a:r>
            <a:r>
              <a:rPr lang="en-US" sz="3500" dirty="0">
                <a:latin typeface="Gadugi" panose="020B0502040204020203" pitchFamily="34" charset="0"/>
              </a:rPr>
              <a:t>;</a:t>
            </a:r>
            <a:r>
              <a:rPr lang="en-US" sz="3500" dirty="0">
                <a:latin typeface="Gadugi" panose="020B0502040204020203" pitchFamily="34" charset="0"/>
              </a:rPr>
              <a:t>  Red: Oxygen, O </a:t>
            </a:r>
            <a:r>
              <a:rPr lang="en-US" sz="3500" dirty="0">
                <a:latin typeface="Gadugi" panose="020B0502040204020203" pitchFamily="34" charset="0"/>
              </a:rPr>
              <a:t>;</a:t>
            </a:r>
            <a:r>
              <a:rPr lang="en-US" sz="3500" dirty="0">
                <a:latin typeface="Gadugi" panose="020B0502040204020203" pitchFamily="34" charset="0"/>
              </a:rPr>
              <a:t>  Blue: Nitrogen, </a:t>
            </a:r>
            <a:r>
              <a:rPr lang="en-US" sz="3500" dirty="0">
                <a:latin typeface="Gadugi" panose="020B0502040204020203" pitchFamily="34" charset="0"/>
              </a:rPr>
              <a:t>N; Work produced by </a:t>
            </a:r>
            <a:r>
              <a:rPr lang="en-US" sz="3500" dirty="0" err="1">
                <a:latin typeface="Gadugi" panose="020B0502040204020203" pitchFamily="34" charset="0"/>
              </a:rPr>
              <a:t>Jynto</a:t>
            </a:r>
            <a:r>
              <a:rPr lang="en-US" sz="3500" dirty="0">
                <a:latin typeface="Gadugi" panose="020B0502040204020203" pitchFamily="34" charset="0"/>
              </a:rPr>
              <a:t>. </a:t>
            </a:r>
            <a:r>
              <a:rPr lang="en-US" sz="3500" dirty="0">
                <a:latin typeface="Gadugi" panose="020B0502040204020203" pitchFamily="34" charset="0"/>
              </a:rPr>
              <a:t>http</a:t>
            </a:r>
            <a:r>
              <a:rPr lang="en-US" sz="3500" dirty="0">
                <a:latin typeface="Gadugi" panose="020B0502040204020203" pitchFamily="34" charset="0"/>
              </a:rPr>
              <a:t>://</a:t>
            </a:r>
            <a:r>
              <a:rPr lang="en-US" sz="3500" dirty="0" smtClean="0">
                <a:latin typeface="Gadugi" panose="020B0502040204020203" pitchFamily="34" charset="0"/>
              </a:rPr>
              <a:t>en.wikipedia.org/wiki/Acetylcholine#mediaviewer/File:Acetylcholine-cation-3D-balls.png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adugi" panose="020B0502040204020203" pitchFamily="34" charset="0"/>
              </a:rPr>
              <a:t>Dopamine -3d-CPK, </a:t>
            </a:r>
            <a:r>
              <a:rPr lang="en-US" sz="3500" dirty="0" err="1" smtClean="0">
                <a:latin typeface="Gadugi" panose="020B0502040204020203" pitchFamily="34" charset="0"/>
              </a:rPr>
              <a:t>Sbrools</a:t>
            </a:r>
            <a:r>
              <a:rPr lang="en-US" sz="3500" dirty="0">
                <a:latin typeface="Gadugi" panose="020B0502040204020203" pitchFamily="34" charset="0"/>
              </a:rPr>
              <a:t>, http://en.wikipedia.org/wiki/Dopamine#mediaviewer/File:Dopamine-3d-CPK.png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 smtClean="0">
                <a:latin typeface="Gadugi" panose="020B0502040204020203" pitchFamily="34" charset="0"/>
              </a:rPr>
              <a:t>Dopamine pathways, NIDA http</a:t>
            </a:r>
            <a:r>
              <a:rPr lang="en-US" sz="3500" dirty="0">
                <a:latin typeface="Gadugi" panose="020B0502040204020203" pitchFamily="34" charset="0"/>
              </a:rPr>
              <a:t>://</a:t>
            </a:r>
            <a:r>
              <a:rPr lang="en-US" sz="3500" dirty="0" smtClean="0">
                <a:latin typeface="Gadugi" panose="020B0502040204020203" pitchFamily="34" charset="0"/>
              </a:rPr>
              <a:t>en.wikipedia.org/wiki/Dopamine#mediaviewer/File:Dopamine_pathways.svg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>
                <a:latin typeface="Gadugi" panose="020B0502040204020203" pitchFamily="34" charset="0"/>
              </a:rPr>
              <a:t>Ball-and-stick model of the serotonin </a:t>
            </a:r>
            <a:r>
              <a:rPr lang="en-US" sz="3500" dirty="0">
                <a:latin typeface="Gadugi" panose="020B0502040204020203" pitchFamily="34" charset="0"/>
              </a:rPr>
              <a:t>molecule, by </a:t>
            </a:r>
            <a:r>
              <a:rPr lang="en-US" sz="3500" dirty="0">
                <a:latin typeface="Gadugi" panose="020B0502040204020203" pitchFamily="34" charset="0"/>
              </a:rPr>
              <a:t>Ben Mills, http://en.wikipedia.org/wiki/Seratonin#mediaviewer/File:Serotonin-Spartan-HF-based-on-xtal-3D-balls-web.png</a:t>
            </a:r>
          </a:p>
        </p:txBody>
      </p:sp>
    </p:spTree>
    <p:extLst>
      <p:ext uri="{BB962C8B-B14F-4D97-AF65-F5344CB8AC3E}">
        <p14:creationId xmlns:p14="http://schemas.microsoft.com/office/powerpoint/2010/main" val="36302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Gadugi</vt:lpstr>
      <vt:lpstr>Office Theme</vt:lpstr>
      <vt:lpstr>Week 2: What Motivates You?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What Motivates You?</dc:title>
  <dc:creator>barbaraOak</dc:creator>
  <cp:lastModifiedBy>barbaraOak</cp:lastModifiedBy>
  <cp:revision>4</cp:revision>
  <dcterms:created xsi:type="dcterms:W3CDTF">2014-08-03T02:22:22Z</dcterms:created>
  <dcterms:modified xsi:type="dcterms:W3CDTF">2014-08-03T02:27:46Z</dcterms:modified>
</cp:coreProperties>
</file>