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1" r:id="rId12"/>
    <p:sldId id="274" r:id="rId13"/>
    <p:sldId id="275" r:id="rId14"/>
    <p:sldId id="276" r:id="rId15"/>
    <p:sldId id="261" r:id="rId16"/>
    <p:sldId id="262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9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5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0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4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0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20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9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3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14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7/24/2014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8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ED18-A475-4BF3-A170-F8E72A9D460A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2D74-9EAE-4262-A17F-C748D257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ed.gov/about/bdscomm/list/mathpanel/report/learning-processes.pdf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953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Illusions of Competence, the Importance of Recall, Mini-testing, and Making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8950"/>
            <a:ext cx="8229600" cy="15656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25730"/>
            <a:ext cx="5730240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42950"/>
            <a:ext cx="3345084" cy="3333509"/>
          </a:xfrm>
        </p:spPr>
      </p:pic>
    </p:spTree>
    <p:extLst>
      <p:ext uri="{BB962C8B-B14F-4D97-AF65-F5344CB8AC3E}">
        <p14:creationId xmlns:p14="http://schemas.microsoft.com/office/powerpoint/2010/main" val="29005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46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1" y="2419350"/>
            <a:ext cx="4044950" cy="2022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3351"/>
            <a:ext cx="396769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6658"/>
            <a:ext cx="2160292" cy="2160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92" y="257175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8575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dugi" panose="020B0502040204020203" pitchFamily="34" charset="0"/>
              </a:rPr>
              <a:t>Relevant Readings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Baddeley</a:t>
            </a:r>
            <a:r>
              <a:rPr lang="en-US" sz="1200" dirty="0"/>
              <a:t>, A., Eysenck, M. W., &amp; Anderson, M. C. (2009). </a:t>
            </a:r>
            <a:r>
              <a:rPr lang="en-US" sz="1200" i="1" dirty="0"/>
              <a:t>Memory</a:t>
            </a:r>
            <a:r>
              <a:rPr lang="en-US" sz="1200" dirty="0"/>
              <a:t>. NY: Psychology Press.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Brown, J. S., Collins, A., &amp; </a:t>
            </a:r>
            <a:r>
              <a:rPr lang="en-US" sz="1200" dirty="0" err="1"/>
              <a:t>Duguid</a:t>
            </a:r>
            <a:r>
              <a:rPr lang="en-US" sz="1200" dirty="0"/>
              <a:t>, P. (1989). Situated cognition and the culture of learning. </a:t>
            </a:r>
            <a:r>
              <a:rPr lang="en-US" sz="1200" i="1" dirty="0"/>
              <a:t>Educational Researcher, 18</a:t>
            </a:r>
            <a:r>
              <a:rPr lang="en-US" sz="1200" dirty="0"/>
              <a:t>(1), 32-42.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Dunlosky</a:t>
            </a:r>
            <a:r>
              <a:rPr lang="en-US" sz="1200" dirty="0"/>
              <a:t>, J., Rawson, K. A., Marsh, E. J., Nathan, M. J., &amp; Willingham, D. T. (2013). Improving students’ learning with effective learning techniques: Promising directions from cognitive and educational psychology. </a:t>
            </a:r>
            <a:r>
              <a:rPr lang="en-US" sz="1200" i="1" dirty="0"/>
              <a:t>Psychological Science in the Public Interest, 14</a:t>
            </a:r>
            <a:r>
              <a:rPr lang="en-US" sz="1200" dirty="0"/>
              <a:t>(1), 4-58.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Dunning, D. (2011). </a:t>
            </a:r>
            <a:r>
              <a:rPr lang="en-US" sz="1200" i="1" dirty="0"/>
              <a:t>Chapter 5: The Dunning-Kruger Effect: On Being Ignorant of One's Own Ignorance</a:t>
            </a:r>
            <a:r>
              <a:rPr lang="en-US" sz="1200" dirty="0"/>
              <a:t> (Vol. 44).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Geary, D. C., Boykin, A. W., </a:t>
            </a:r>
            <a:r>
              <a:rPr lang="en-US" sz="1200" dirty="0" err="1"/>
              <a:t>Embretson</a:t>
            </a:r>
            <a:r>
              <a:rPr lang="en-US" sz="1200" dirty="0"/>
              <a:t>, S., Reyna, V., </a:t>
            </a:r>
            <a:r>
              <a:rPr lang="en-US" sz="1200" dirty="0" err="1"/>
              <a:t>Siegler</a:t>
            </a:r>
            <a:r>
              <a:rPr lang="en-US" sz="1200" dirty="0"/>
              <a:t>, R., </a:t>
            </a:r>
            <a:r>
              <a:rPr lang="en-US" sz="1200" dirty="0" err="1"/>
              <a:t>Berch</a:t>
            </a:r>
            <a:r>
              <a:rPr lang="en-US" sz="1200" dirty="0"/>
              <a:t>, D. B., &amp; </a:t>
            </a:r>
            <a:r>
              <a:rPr lang="en-US" sz="1200" dirty="0" err="1"/>
              <a:t>Graban</a:t>
            </a:r>
            <a:r>
              <a:rPr lang="en-US" sz="1200" dirty="0"/>
              <a:t>, J. (2008). Task Group Reports of the National Mathematics Advisory Panel; Chapter 4: Report of the Task Group on Learning Processes. 2008. Retrieved from </a:t>
            </a:r>
            <a:r>
              <a:rPr lang="en-US" sz="1200" dirty="0">
                <a:hlinkClick r:id="rId2"/>
              </a:rPr>
              <a:t>http://www2.ed.gov/about/bdscomm/list/mathpanel/report/learning-processes.pdf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Guida</a:t>
            </a:r>
            <a:r>
              <a:rPr lang="en-US" sz="1200" dirty="0"/>
              <a:t>, A., </a:t>
            </a:r>
            <a:r>
              <a:rPr lang="en-US" sz="1200" dirty="0" err="1"/>
              <a:t>Gobet</a:t>
            </a:r>
            <a:r>
              <a:rPr lang="en-US" sz="1200" dirty="0"/>
              <a:t>, F., Tardieu, H., &amp; Nicolas, S. (2012). How chunks, long-term working memory and templates offer a cognitive explanation for neuroimaging data on expertise acquisition: A two-stage framework. </a:t>
            </a:r>
            <a:r>
              <a:rPr lang="en-US" sz="1200" i="1" dirty="0"/>
              <a:t>Brain and Cognition, 79</a:t>
            </a:r>
            <a:r>
              <a:rPr lang="en-US" sz="1200" dirty="0"/>
              <a:t>(3), 221-244. </a:t>
            </a:r>
            <a:r>
              <a:rPr lang="en-US" sz="1200" dirty="0" err="1"/>
              <a:t>doi</a:t>
            </a:r>
            <a:r>
              <a:rPr lang="en-US" sz="1200" dirty="0"/>
              <a:t>: 10.1016/j.bandc.2012.01.010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Karpicke</a:t>
            </a:r>
            <a:r>
              <a:rPr lang="en-US" sz="1200" dirty="0"/>
              <a:t>, J. D. (2012). Retrieval-based learning active retrieval promotes meaningful learning. </a:t>
            </a:r>
            <a:r>
              <a:rPr lang="en-US" sz="1200" i="1" dirty="0"/>
              <a:t>Current Directions in Psychological Science, 21</a:t>
            </a:r>
            <a:r>
              <a:rPr lang="en-US" sz="1200" dirty="0"/>
              <a:t>(3), 157-163.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Karpicke</a:t>
            </a:r>
            <a:r>
              <a:rPr lang="en-US" sz="1200" dirty="0"/>
              <a:t>, J. D., &amp; Blunt, J. R. (2011). Response to comment on 'Retrieval practice produces more learning than elaborative studying with concept mapping'. </a:t>
            </a:r>
            <a:r>
              <a:rPr lang="en-US" sz="1200" i="1" dirty="0"/>
              <a:t>Science, 334</a:t>
            </a:r>
            <a:r>
              <a:rPr lang="en-US" sz="1200" dirty="0"/>
              <a:t>(6055), 453-453.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Karpicke</a:t>
            </a:r>
            <a:r>
              <a:rPr lang="en-US" sz="1200" dirty="0"/>
              <a:t>, J. D., &amp; Blunt, J. R. (2011). Retrieval practice produces more learning than elaborative studying with concept mapping. </a:t>
            </a:r>
            <a:r>
              <a:rPr lang="en-US" sz="1200" i="1" dirty="0"/>
              <a:t>Science, 331</a:t>
            </a:r>
            <a:r>
              <a:rPr lang="en-US" sz="1200" dirty="0"/>
              <a:t>(6018), 772-775. </a:t>
            </a:r>
            <a:r>
              <a:rPr lang="en-US" sz="1200" dirty="0" err="1"/>
              <a:t>doi</a:t>
            </a:r>
            <a:r>
              <a:rPr lang="en-US" sz="1200" dirty="0"/>
              <a:t>: 10.1126/science.1199327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Karpicke</a:t>
            </a:r>
            <a:r>
              <a:rPr lang="en-US" sz="1200" dirty="0"/>
              <a:t>, J. D., Butler, A. C., &amp; </a:t>
            </a:r>
            <a:r>
              <a:rPr lang="en-US" sz="1200" dirty="0" err="1"/>
              <a:t>Roediger</a:t>
            </a:r>
            <a:r>
              <a:rPr lang="en-US" sz="1200" dirty="0"/>
              <a:t> III, H. L. (2009). Metacognitive strategies in student learning: Do students practice retrieval when they study on their own? </a:t>
            </a:r>
            <a:r>
              <a:rPr lang="en-US" sz="1200" i="1" dirty="0"/>
              <a:t>Memory, 17</a:t>
            </a:r>
            <a:r>
              <a:rPr lang="en-US" sz="1200" dirty="0"/>
              <a:t>(4), 471-479.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Karpicke</a:t>
            </a:r>
            <a:r>
              <a:rPr lang="en-US" sz="1200" dirty="0"/>
              <a:t>, J. D., &amp; </a:t>
            </a:r>
            <a:r>
              <a:rPr lang="en-US" sz="1200" dirty="0" err="1"/>
              <a:t>Grimaldi</a:t>
            </a:r>
            <a:r>
              <a:rPr lang="en-US" sz="1200" dirty="0"/>
              <a:t>, P. J. (2012). Retrieval-based learning: A perspective for enhancing meaningful learning. </a:t>
            </a:r>
            <a:r>
              <a:rPr lang="en-US" sz="1200" i="1" dirty="0"/>
              <a:t>Educational Psychology Review, 24</a:t>
            </a:r>
            <a:r>
              <a:rPr lang="en-US" sz="1200" dirty="0"/>
              <a:t>(3), 401-418. </a:t>
            </a:r>
          </a:p>
        </p:txBody>
      </p:sp>
    </p:spTree>
    <p:extLst>
      <p:ext uri="{BB962C8B-B14F-4D97-AF65-F5344CB8AC3E}">
        <p14:creationId xmlns:p14="http://schemas.microsoft.com/office/powerpoint/2010/main" val="12832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783" y="20955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dugi" panose="020B0502040204020203" pitchFamily="34" charset="0"/>
              </a:rPr>
              <a:t>Relevant </a:t>
            </a:r>
            <a:r>
              <a:rPr lang="en-US" sz="1200" b="1" dirty="0" smtClean="0">
                <a:latin typeface="Gadugi" panose="020B0502040204020203" pitchFamily="34" charset="0"/>
              </a:rPr>
              <a:t>Readings (cont.)</a:t>
            </a:r>
            <a:endParaRPr lang="en-US" sz="1200" b="1" dirty="0">
              <a:latin typeface="Gadugi" panose="020B0502040204020203" pitchFamily="34" charset="0"/>
            </a:endParaRP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Keresztes</a:t>
            </a:r>
            <a:r>
              <a:rPr lang="en-US" sz="1200" dirty="0"/>
              <a:t>, A., Kaiser, D., Kovacs, G., &amp; </a:t>
            </a:r>
            <a:r>
              <a:rPr lang="en-US" sz="1200" dirty="0" err="1"/>
              <a:t>Racsmany</a:t>
            </a:r>
            <a:r>
              <a:rPr lang="en-US" sz="1200" dirty="0"/>
              <a:t>, M. (2013). Testing promotes long-term learning via stabilizing activation patterns in a large network of brain areas. </a:t>
            </a:r>
            <a:r>
              <a:rPr lang="en-US" sz="1200" i="1" dirty="0"/>
              <a:t>Cerebral Cortex</a:t>
            </a:r>
            <a:r>
              <a:rPr lang="en-US" sz="1200" dirty="0"/>
              <a:t>((Advance access published Jun 24)). </a:t>
            </a:r>
            <a:r>
              <a:rPr lang="en-US" sz="1200" dirty="0" err="1"/>
              <a:t>doi</a:t>
            </a:r>
            <a:r>
              <a:rPr lang="en-US" sz="1200" dirty="0"/>
              <a:t>: 10.1093/</a:t>
            </a:r>
            <a:r>
              <a:rPr lang="en-US" sz="1200" dirty="0" err="1"/>
              <a:t>cercor</a:t>
            </a:r>
            <a:r>
              <a:rPr lang="en-US" sz="1200" dirty="0"/>
              <a:t>/bht158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Kornell</a:t>
            </a:r>
            <a:r>
              <a:rPr lang="en-US" sz="1200" dirty="0"/>
              <a:t>, N., Hays, M. J., &amp; Bjork, R. A. (2009). Unsuccessful retrieval attempts enhance subsequent learning. </a:t>
            </a:r>
            <a:r>
              <a:rPr lang="en-US" sz="1200" i="1" dirty="0"/>
              <a:t>Journal of Experimental Psychology: Learning, Memory, and Cognition, 35</a:t>
            </a:r>
            <a:r>
              <a:rPr lang="en-US" sz="1200" dirty="0"/>
              <a:t>(4), 989.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Mastascusa</a:t>
            </a:r>
            <a:r>
              <a:rPr lang="en-US" sz="1200" dirty="0"/>
              <a:t>, E. J., Snyder, W. J., &amp; Hoyt, B. S. (2011). </a:t>
            </a:r>
            <a:r>
              <a:rPr lang="en-US" sz="1200" i="1" dirty="0"/>
              <a:t>Effective Instruction for STEM Disciplines</a:t>
            </a:r>
            <a:r>
              <a:rPr lang="en-US" sz="1200" dirty="0"/>
              <a:t>. San Francisco, CA: </a:t>
            </a:r>
            <a:r>
              <a:rPr lang="en-US" sz="1200" dirty="0" err="1"/>
              <a:t>Jossey</a:t>
            </a:r>
            <a:r>
              <a:rPr lang="en-US" sz="1200" dirty="0"/>
              <a:t> Bass.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McDaniel, M. A., &amp; </a:t>
            </a:r>
            <a:r>
              <a:rPr lang="en-US" sz="1200" dirty="0" err="1"/>
              <a:t>Callender</a:t>
            </a:r>
            <a:r>
              <a:rPr lang="en-US" sz="1200" dirty="0"/>
              <a:t>, A. A. (2008). Cognition, memory, and education. In H. L. </a:t>
            </a:r>
            <a:r>
              <a:rPr lang="en-US" sz="1200" dirty="0" err="1"/>
              <a:t>Roediger</a:t>
            </a:r>
            <a:r>
              <a:rPr lang="en-US" sz="1200" dirty="0"/>
              <a:t> (Ed.), </a:t>
            </a:r>
            <a:r>
              <a:rPr lang="en-US" sz="1200" i="1" dirty="0"/>
              <a:t>Cognitive Psychology of Memory, </a:t>
            </a:r>
            <a:r>
              <a:rPr lang="en-US" sz="1200" i="1" dirty="0" err="1"/>
              <a:t>Vol</a:t>
            </a:r>
            <a:r>
              <a:rPr lang="en-US" sz="1200" i="1" dirty="0"/>
              <a:t> 2 of Learning and Memory</a:t>
            </a:r>
            <a:r>
              <a:rPr lang="en-US" sz="1200" dirty="0"/>
              <a:t> (pp. 819-843). Oxford, UK: Elsevier.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Morris, E. (2010, June 20). The </a:t>
            </a:r>
            <a:r>
              <a:rPr lang="en-US" sz="1200" dirty="0" err="1"/>
              <a:t>Anosognosic’s</a:t>
            </a:r>
            <a:r>
              <a:rPr lang="en-US" sz="1200" dirty="0"/>
              <a:t> Dilemma: Something’s Wrong but You’ll Never Know What It Is (Part 1),</a:t>
            </a:r>
            <a:r>
              <a:rPr lang="en-US" sz="1200" i="1" dirty="0"/>
              <a:t> The New York Times</a:t>
            </a:r>
            <a:r>
              <a:rPr lang="en-US" sz="1200" dirty="0"/>
              <a:t>. Retrieved from http://opinionator.blogs.nytimes.com/2010/06/20/the-anosognosics-dilemma-1/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Pennebaker</a:t>
            </a:r>
            <a:r>
              <a:rPr lang="en-US" sz="1200" dirty="0"/>
              <a:t>, J. W., Gosling, S. D., &amp; Ferrell, J. D. (2013). Daily online testing in large classes: Boosting college performance while reducing achievement gaps. </a:t>
            </a:r>
            <a:r>
              <a:rPr lang="en-US" sz="1200" i="1" dirty="0" err="1"/>
              <a:t>PLoS</a:t>
            </a:r>
            <a:r>
              <a:rPr lang="en-US" sz="1200" i="1" dirty="0"/>
              <a:t> ONE, 8</a:t>
            </a:r>
            <a:r>
              <a:rPr lang="en-US" sz="1200" dirty="0"/>
              <a:t>(11), e79774.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Pyc</a:t>
            </a:r>
            <a:r>
              <a:rPr lang="en-US" sz="1200" dirty="0"/>
              <a:t>, M. A., &amp; Rawson, K. A. (2010). Why testing improves memory: Mediator effectiveness hypothesis. </a:t>
            </a:r>
            <a:r>
              <a:rPr lang="en-US" sz="1200" i="1" dirty="0"/>
              <a:t>Science, 330</a:t>
            </a:r>
            <a:r>
              <a:rPr lang="en-US" sz="1200" dirty="0"/>
              <a:t>(6002), 335-335.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Roediger</a:t>
            </a:r>
            <a:r>
              <a:rPr lang="en-US" sz="1200" dirty="0"/>
              <a:t>, H. L., &amp; Butler, A. C. (2011). The critical role of retrieval practice in long-term retention. </a:t>
            </a:r>
            <a:r>
              <a:rPr lang="en-US" sz="1200" i="1" dirty="0"/>
              <a:t>Trends in Cognitive Sciences, 15</a:t>
            </a:r>
            <a:r>
              <a:rPr lang="en-US" sz="1200" dirty="0"/>
              <a:t>(1), 20-27.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Roediger</a:t>
            </a:r>
            <a:r>
              <a:rPr lang="en-US" sz="1200" dirty="0"/>
              <a:t>, H. L., &amp; </a:t>
            </a:r>
            <a:r>
              <a:rPr lang="en-US" sz="1200" dirty="0" err="1"/>
              <a:t>Karpicke</a:t>
            </a:r>
            <a:r>
              <a:rPr lang="en-US" sz="1200" dirty="0"/>
              <a:t>, J. D. (2006). The power of testing memory: Basic research and implications for educational practice. </a:t>
            </a:r>
            <a:r>
              <a:rPr lang="en-US" sz="1200" i="1" dirty="0"/>
              <a:t>Perspectives on Psychological Science, 1</a:t>
            </a:r>
            <a:r>
              <a:rPr lang="en-US" sz="1200" dirty="0"/>
              <a:t>(3), 181-210.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Roediger</a:t>
            </a:r>
            <a:r>
              <a:rPr lang="en-US" sz="1200" dirty="0"/>
              <a:t>, H. L., &amp; </a:t>
            </a:r>
            <a:r>
              <a:rPr lang="en-US" sz="1200" dirty="0" err="1"/>
              <a:t>Pyc</a:t>
            </a:r>
            <a:r>
              <a:rPr lang="en-US" sz="1200" dirty="0"/>
              <a:t>, M. A. (2012). Inexpensive techniques to improve education: Applying cognitive psychology to enhance educational practice. </a:t>
            </a:r>
            <a:r>
              <a:rPr lang="en-US" sz="1200" i="1" dirty="0"/>
              <a:t>Journal of Applied Research in Memory and Cognition, 1</a:t>
            </a:r>
            <a:r>
              <a:rPr lang="en-US" sz="1200" dirty="0"/>
              <a:t>(4), 242-248. </a:t>
            </a:r>
            <a:r>
              <a:rPr lang="en-US" sz="1200" dirty="0" err="1"/>
              <a:t>doi</a:t>
            </a:r>
            <a:r>
              <a:rPr lang="en-US" sz="1200" dirty="0"/>
              <a:t>: 10.1016/j.jarmac.2012.09.002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Rohrer, D., &amp; </a:t>
            </a:r>
            <a:r>
              <a:rPr lang="en-US" sz="1200" dirty="0" err="1"/>
              <a:t>Pashler</a:t>
            </a:r>
            <a:r>
              <a:rPr lang="en-US" sz="1200" dirty="0"/>
              <a:t>, H. (2010). Recent research on human learning challenges conventional instructional strategies. </a:t>
            </a:r>
            <a:r>
              <a:rPr lang="en-US" sz="1200" i="1" dirty="0"/>
              <a:t>Educational Researcher, 39</a:t>
            </a:r>
            <a:r>
              <a:rPr lang="en-US" sz="1200" dirty="0"/>
              <a:t>(5), 406-412. </a:t>
            </a:r>
            <a:endParaRPr lang="en-US" sz="1200" dirty="0" smtClean="0"/>
          </a:p>
          <a:p>
            <a:endParaRPr lang="en-US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783" y="20955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Gadugi" panose="020B0502040204020203" pitchFamily="34" charset="0"/>
              </a:rPr>
              <a:t>Image Credits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b="1" dirty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adugi" panose="020B0502040204020203" pitchFamily="34" charset="0"/>
              </a:rPr>
              <a:t>Working memory strands ©Barbara Oakley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adugi" panose="020B0502040204020203" pitchFamily="34" charset="0"/>
              </a:rPr>
              <a:t>Neural hook ©Kevin Mendez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Gadugi" panose="020B0502040204020203" pitchFamily="34" charset="0"/>
              </a:rPr>
              <a:t>Concept </a:t>
            </a:r>
            <a:r>
              <a:rPr lang="en-US" sz="1600" dirty="0" smtClean="0">
                <a:latin typeface="Gadugi" panose="020B0502040204020203" pitchFamily="34" charset="0"/>
              </a:rPr>
              <a:t>map by Vicwood40 Wikimedia Commons </a:t>
            </a:r>
            <a:r>
              <a:rPr lang="en-US" sz="1600" dirty="0">
                <a:latin typeface="Gadugi" panose="020B0502040204020203" pitchFamily="34" charset="0"/>
              </a:rPr>
              <a:t>http://en.wikipedia.org/wiki/Concept_map#mediaviewer/File:Conceptmap.gif</a:t>
            </a:r>
            <a:endParaRPr lang="en-US" sz="1600" dirty="0" smtClean="0">
              <a:latin typeface="Gadug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adugi" panose="020B0502040204020203" pitchFamily="34" charset="0"/>
              </a:rPr>
              <a:t>Clip art courtesy Microsoft</a:t>
            </a:r>
            <a:endParaRPr lang="en-US" sz="1600" dirty="0">
              <a:latin typeface="Gadugi" panose="020B0502040204020203" pitchFamily="34" charset="0"/>
            </a:endParaRPr>
          </a:p>
          <a:p>
            <a:endParaRPr lang="en-US" sz="1200" dirty="0" smtClean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394472"/>
          </a:xfrm>
        </p:spPr>
        <p:txBody>
          <a:bodyPr/>
          <a:lstStyle/>
          <a:p>
            <a:r>
              <a:rPr lang="en-US" dirty="0" smtClean="0"/>
              <a:t>Recall</a:t>
            </a:r>
          </a:p>
          <a:p>
            <a:r>
              <a:rPr lang="en-US" dirty="0" smtClean="0"/>
              <a:t>Illusions of competence</a:t>
            </a:r>
          </a:p>
          <a:p>
            <a:r>
              <a:rPr lang="en-US" dirty="0" smtClean="0"/>
              <a:t>Mini-testing</a:t>
            </a:r>
          </a:p>
          <a:p>
            <a:r>
              <a:rPr lang="en-US" dirty="0" smtClean="0"/>
              <a:t>Value of making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760476"/>
            <a:ext cx="2667000" cy="3394472"/>
          </a:xfrm>
        </p:spPr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4" name="Picture 3" descr="C:\Users\Barbara Oakley\AppData\Local\Microsoft\Windows\Temporary Internet Files\Content.IE5\H2O3LW66\MC9003381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2178524" cy="26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3350"/>
            <a:ext cx="6875918" cy="4227463"/>
          </a:xfrm>
        </p:spPr>
      </p:pic>
      <p:sp>
        <p:nvSpPr>
          <p:cNvPr id="5" name="Rectangle 4"/>
          <p:cNvSpPr/>
          <p:nvPr/>
        </p:nvSpPr>
        <p:spPr>
          <a:xfrm>
            <a:off x="304800" y="4387483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Karpicke</a:t>
            </a:r>
            <a:r>
              <a:rPr lang="en-US" sz="1200" dirty="0"/>
              <a:t>, J. D., &amp; Blunt, J. R. (2011). Retrieval practice produces more learning than elaborative studying with concept mapping. </a:t>
            </a:r>
            <a:r>
              <a:rPr lang="en-US" sz="1200" i="1" dirty="0"/>
              <a:t>Science, 331</a:t>
            </a:r>
            <a:r>
              <a:rPr lang="en-US" sz="1200" dirty="0"/>
              <a:t>(6018), 772-775. </a:t>
            </a:r>
            <a:r>
              <a:rPr lang="en-US" sz="1200" dirty="0" err="1"/>
              <a:t>doi</a:t>
            </a:r>
            <a:r>
              <a:rPr lang="en-US" sz="1200" dirty="0"/>
              <a:t>: 10.1126/science.1199327</a:t>
            </a:r>
          </a:p>
        </p:txBody>
      </p:sp>
    </p:spTree>
    <p:extLst>
      <p:ext uri="{BB962C8B-B14F-4D97-AF65-F5344CB8AC3E}">
        <p14:creationId xmlns:p14="http://schemas.microsoft.com/office/powerpoint/2010/main" val="15580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/>
          <a:lstStyle/>
          <a:p>
            <a:r>
              <a:rPr lang="en-US" dirty="0" smtClean="0"/>
              <a:t>By simply practicing and recalling, students learned far more and at a much deeper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62150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3501"/>
            <a:ext cx="6781800" cy="4399006"/>
          </a:xfrm>
        </p:spPr>
      </p:pic>
    </p:spTree>
    <p:extLst>
      <p:ext uri="{BB962C8B-B14F-4D97-AF65-F5344CB8AC3E}">
        <p14:creationId xmlns:p14="http://schemas.microsoft.com/office/powerpoint/2010/main" val="38204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52550"/>
            <a:ext cx="2743200" cy="3341716"/>
          </a:xfrm>
        </p:spPr>
      </p:pic>
    </p:spTree>
    <p:extLst>
      <p:ext uri="{BB962C8B-B14F-4D97-AF65-F5344CB8AC3E}">
        <p14:creationId xmlns:p14="http://schemas.microsoft.com/office/powerpoint/2010/main" val="23277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6" y="1859443"/>
            <a:ext cx="1828800" cy="124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30" y="1859443"/>
            <a:ext cx="2115137" cy="148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07" y="1938629"/>
            <a:ext cx="1865376" cy="1328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23" y="1893134"/>
            <a:ext cx="241401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14350"/>
            <a:ext cx="8446807" cy="37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1013</Words>
  <Application>Microsoft Office PowerPoint</Application>
  <PresentationFormat>On-screen Show (16:9)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Gadugi</vt:lpstr>
      <vt:lpstr>Office Theme</vt:lpstr>
      <vt:lpstr>1_Office Theme</vt:lpstr>
      <vt:lpstr>Illusions of Competence, the Importance of Recall, Mini-testing, and Making Mistakes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Recall!</vt:lpstr>
      <vt:lpstr>Working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29</cp:revision>
  <dcterms:created xsi:type="dcterms:W3CDTF">2014-06-06T22:47:41Z</dcterms:created>
  <dcterms:modified xsi:type="dcterms:W3CDTF">2014-07-24T18:54:46Z</dcterms:modified>
</cp:coreProperties>
</file>