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8" r:id="rId1"/>
  </p:sldMasterIdLst>
  <p:sldIdLst>
    <p:sldId id="261" r:id="rId2"/>
    <p:sldId id="262" r:id="rId3"/>
    <p:sldId id="266" r:id="rId4"/>
    <p:sldId id="265" r:id="rId5"/>
    <p:sldId id="257" r:id="rId6"/>
    <p:sldId id="267" r:id="rId7"/>
    <p:sldId id="268" r:id="rId8"/>
    <p:sldId id="269" r:id="rId9"/>
    <p:sldId id="256" r:id="rId10"/>
    <p:sldId id="271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788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7/27/2014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455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7/27/2014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110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7/27/2014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97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022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7/27/2014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04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7/27/2014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539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7/27/2014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423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7/27/2014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865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7/27/2014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94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873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7/27/2014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863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13" Type="http://schemas.openxmlformats.org/officeDocument/2006/relationships/image" Target="../media/image14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12" Type="http://schemas.openxmlformats.org/officeDocument/2006/relationships/image" Target="../media/image13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11" Type="http://schemas.openxmlformats.org/officeDocument/2006/relationships/image" Target="../media/image12.jpg"/><Relationship Id="rId5" Type="http://schemas.openxmlformats.org/officeDocument/2006/relationships/image" Target="../media/image6.jpg"/><Relationship Id="rId10" Type="http://schemas.openxmlformats.org/officeDocument/2006/relationships/image" Target="../media/image11.jpg"/><Relationship Id="rId4" Type="http://schemas.openxmlformats.org/officeDocument/2006/relationships/image" Target="../media/image5.jpg"/><Relationship Id="rId9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iff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iff"/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The value of a library of chunks: Compaction, Transfer, Creativity, and the Law of Serendipity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1524000" y="3853542"/>
            <a:ext cx="9144000" cy="1404257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By Barbara Oakley, PhD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57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9909"/>
            <a:ext cx="10515600" cy="1325563"/>
          </a:xfrm>
        </p:spPr>
        <p:txBody>
          <a:bodyPr/>
          <a:lstStyle/>
          <a:p>
            <a:pPr algn="ctr"/>
            <a:r>
              <a:rPr lang="en-US" sz="7200" b="1" dirty="0" smtClean="0">
                <a:solidFill>
                  <a:srgbClr val="C00000"/>
                </a:solidFill>
              </a:rPr>
              <a:t>The Law of Serendipity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72861"/>
            <a:ext cx="5896708" cy="35041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>
                <a:solidFill>
                  <a:srgbClr val="C00000"/>
                </a:solidFill>
              </a:rPr>
              <a:t>Lady Luck favors the one who tries.</a:t>
            </a:r>
            <a:endParaRPr lang="en-US" sz="4000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308" y="2050988"/>
            <a:ext cx="4747846" cy="474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1038577" y="527538"/>
            <a:ext cx="10464800" cy="5996353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4500" b="1" dirty="0">
                <a:latin typeface="Gadugi" panose="020B0502040204020203" pitchFamily="34" charset="0"/>
              </a:rPr>
              <a:t>Illustration </a:t>
            </a:r>
            <a:r>
              <a:rPr lang="en-US" sz="4500" b="1" dirty="0" smtClean="0">
                <a:latin typeface="Gadugi" panose="020B0502040204020203" pitchFamily="34" charset="0"/>
              </a:rPr>
              <a:t>credits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4300" b="1" dirty="0">
              <a:latin typeface="Gadugi" panose="020B0502040204020203" pitchFamily="34" charset="0"/>
            </a:endParaRPr>
          </a:p>
          <a:p>
            <a:pPr marL="282575" indent="-282575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300" dirty="0">
                <a:latin typeface="Gadugi" panose="020B0502040204020203" pitchFamily="34" charset="0"/>
              </a:rPr>
              <a:t>Bill Gates and </a:t>
            </a:r>
            <a:r>
              <a:rPr lang="en-US" sz="4300" u="sng" dirty="0">
                <a:latin typeface="Gadugi" panose="020B0502040204020203" pitchFamily="34" charset="0"/>
              </a:rPr>
              <a:t>Steve Jobs</a:t>
            </a:r>
            <a:r>
              <a:rPr lang="en-US" sz="4300" dirty="0">
                <a:latin typeface="Gadugi" panose="020B0502040204020203" pitchFamily="34" charset="0"/>
              </a:rPr>
              <a:t> at the 5th D: All Things Digital conference (D5) in 2007, </a:t>
            </a:r>
            <a:r>
              <a:rPr lang="en-US" sz="4300" u="sng" dirty="0" err="1">
                <a:latin typeface="Gadugi" panose="020B0502040204020203" pitchFamily="34" charset="0"/>
              </a:rPr>
              <a:t>Joi</a:t>
            </a:r>
            <a:r>
              <a:rPr lang="en-US" sz="4300" u="sng" dirty="0">
                <a:latin typeface="Gadugi" panose="020B0502040204020203" pitchFamily="34" charset="0"/>
              </a:rPr>
              <a:t> Ito</a:t>
            </a:r>
            <a:r>
              <a:rPr lang="en-US" sz="4300" dirty="0">
                <a:latin typeface="Gadugi" panose="020B0502040204020203" pitchFamily="34" charset="0"/>
              </a:rPr>
              <a:t> from </a:t>
            </a:r>
            <a:r>
              <a:rPr lang="en-US" sz="4300" dirty="0" err="1">
                <a:latin typeface="Gadugi" panose="020B0502040204020203" pitchFamily="34" charset="0"/>
              </a:rPr>
              <a:t>Inbamura</a:t>
            </a:r>
            <a:r>
              <a:rPr lang="en-US" sz="4300" dirty="0">
                <a:latin typeface="Gadugi" panose="020B0502040204020203" pitchFamily="34" charset="0"/>
              </a:rPr>
              <a:t>, Japan http://en.wikipedia.org/wiki/Bill_Gates#mediaviewer/File:Steve_Jobs_and_Bill_Gates_(522695099).jpg</a:t>
            </a:r>
          </a:p>
          <a:p>
            <a:pPr marL="282575" indent="-282575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300" dirty="0">
                <a:latin typeface="Gadugi" panose="020B0502040204020203" pitchFamily="34" charset="0"/>
              </a:rPr>
              <a:t>Chess patterns from http://en.wikipedia.org/wiki/Checkmate_pattern.</a:t>
            </a:r>
          </a:p>
          <a:p>
            <a:pPr marL="282575" indent="-282575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300" dirty="0">
                <a:latin typeface="Gadugi" panose="020B0502040204020203" pitchFamily="34" charset="0"/>
              </a:rPr>
              <a:t>Guy Pratt, </a:t>
            </a:r>
            <a:r>
              <a:rPr lang="en-US" sz="4300" dirty="0" err="1">
                <a:latin typeface="Gadugi" panose="020B0502040204020203" pitchFamily="34" charset="0"/>
              </a:rPr>
              <a:t>longterm</a:t>
            </a:r>
            <a:r>
              <a:rPr lang="en-US" sz="4300" dirty="0">
                <a:latin typeface="Gadugi" panose="020B0502040204020203" pitchFamily="34" charset="0"/>
              </a:rPr>
              <a:t> Pink Floyd and David Gilmour bassist, http://en.wikipedia.org/wiki/Guy_Pratt#mediaviewer/File:Guy_Pratt_On_An_Island_Tour_Cropped.png, Deep Schism on Flickr (cropped by </a:t>
            </a:r>
            <a:r>
              <a:rPr lang="en-US" sz="4300" dirty="0" err="1">
                <a:latin typeface="Gadugi" panose="020B0502040204020203" pitchFamily="34" charset="0"/>
              </a:rPr>
              <a:t>Heligoland</a:t>
            </a:r>
            <a:r>
              <a:rPr lang="en-US" sz="4300" dirty="0">
                <a:latin typeface="Gadugi" panose="020B0502040204020203" pitchFamily="34" charset="0"/>
              </a:rPr>
              <a:t>) - Flickr http://www.flickr.com/photos/one_schism/284586820/</a:t>
            </a:r>
          </a:p>
          <a:p>
            <a:pPr marL="282575" indent="-282575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300" dirty="0">
                <a:latin typeface="Gadugi" panose="020B0502040204020203" pitchFamily="34" charset="0"/>
              </a:rPr>
              <a:t>Steven Pinker, 2011, Rebecca Goldstein, http://en.wikipedia.org/wiki/Steven_Pinker#mediaviewer/File:Steven_Pinker_2011.jpg</a:t>
            </a:r>
          </a:p>
          <a:p>
            <a:pPr marL="282575" indent="-282575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300" dirty="0">
                <a:latin typeface="Gadugi" panose="020B0502040204020203" pitchFamily="34" charset="0"/>
              </a:rPr>
              <a:t>Neil </a:t>
            </a:r>
            <a:r>
              <a:rPr lang="en-US" sz="4300" dirty="0" err="1">
                <a:latin typeface="Gadugi" panose="020B0502040204020203" pitchFamily="34" charset="0"/>
              </a:rPr>
              <a:t>deGrasse</a:t>
            </a:r>
            <a:r>
              <a:rPr lang="en-US" sz="4300" dirty="0">
                <a:latin typeface="Gadugi" panose="020B0502040204020203" pitchFamily="34" charset="0"/>
              </a:rPr>
              <a:t> Tyson, 2009 NASA/Bill Ingalls http://en.wikipedia.org/wiki/Neil_deGrasse_Tyson#mediaviewer/File:Tyson_-_Apollo_40th_anniversary_2009.jpg</a:t>
            </a:r>
          </a:p>
          <a:p>
            <a:pPr marL="282575" indent="-282575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300" dirty="0">
                <a:latin typeface="Gadugi" panose="020B0502040204020203" pitchFamily="34" charset="0"/>
              </a:rPr>
              <a:t>Focused and diffuse pinballs, octopus and tentacles, ©Kevin Mendez, </a:t>
            </a:r>
            <a:r>
              <a:rPr lang="en-US" sz="4300" dirty="0" smtClean="0">
                <a:latin typeface="Gadugi" panose="020B0502040204020203" pitchFamily="34" charset="0"/>
              </a:rPr>
              <a:t>2014.</a:t>
            </a:r>
            <a:endParaRPr lang="en-US" sz="4300" dirty="0">
              <a:latin typeface="Gadugi" panose="020B0502040204020203" pitchFamily="34" charset="0"/>
            </a:endParaRPr>
          </a:p>
          <a:p>
            <a:pPr marL="282575" indent="-282575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300" dirty="0">
                <a:latin typeface="Gadugi" panose="020B0502040204020203" pitchFamily="34" charset="0"/>
              </a:rPr>
              <a:t>Chunked ribbons © Barbara Oakley, 2014.</a:t>
            </a:r>
          </a:p>
          <a:p>
            <a:pPr marL="282575" indent="-282575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300" dirty="0">
                <a:latin typeface="Gadugi" panose="020B0502040204020203" pitchFamily="34" charset="0"/>
              </a:rPr>
              <a:t>Pinball neural patterns ©Barbara Oakley, 2014.</a:t>
            </a:r>
          </a:p>
          <a:p>
            <a:pPr marL="282575" indent="-282575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300" dirty="0">
                <a:latin typeface="Gadugi" panose="020B0502040204020203" pitchFamily="34" charset="0"/>
              </a:rPr>
              <a:t>Chunked pinball library with focused and diffuse modes , ©Kevin Mendez, </a:t>
            </a:r>
            <a:r>
              <a:rPr lang="en-US" sz="4300" dirty="0" smtClean="0">
                <a:latin typeface="Gadugi" panose="020B0502040204020203" pitchFamily="34" charset="0"/>
              </a:rPr>
              <a:t>2014.</a:t>
            </a:r>
            <a:endParaRPr lang="en-US" sz="4300" dirty="0">
              <a:latin typeface="Gadugi" panose="020B0502040204020203" pitchFamily="34" charset="0"/>
            </a:endParaRPr>
          </a:p>
          <a:p>
            <a:pPr marL="282575" indent="-282575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300" dirty="0">
                <a:latin typeface="Gadugi" panose="020B0502040204020203" pitchFamily="34" charset="0"/>
              </a:rPr>
              <a:t>Man in the Mustang, ©Kevin Mendez and Philip Oakley, </a:t>
            </a:r>
            <a:r>
              <a:rPr lang="en-US" sz="4300" dirty="0" smtClean="0">
                <a:latin typeface="Gadugi" panose="020B0502040204020203" pitchFamily="34" charset="0"/>
              </a:rPr>
              <a:t>2014.</a:t>
            </a:r>
            <a:endParaRPr lang="en-US" sz="4300" dirty="0">
              <a:latin typeface="Gadugi" panose="020B0502040204020203" pitchFamily="34" charset="0"/>
            </a:endParaRPr>
          </a:p>
          <a:p>
            <a:pPr marL="282575" indent="-282575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300" dirty="0">
                <a:latin typeface="Gadugi" panose="020B0502040204020203" pitchFamily="34" charset="0"/>
              </a:rPr>
              <a:t>Sequential versus more holistic thinking processes, ©Barbara Oakley, 2014</a:t>
            </a:r>
            <a:r>
              <a:rPr lang="en-US" sz="4300" dirty="0" smtClean="0">
                <a:latin typeface="Gadugi" panose="020B0502040204020203" pitchFamily="34" charset="0"/>
              </a:rPr>
              <a:t>.</a:t>
            </a:r>
          </a:p>
          <a:p>
            <a:pPr marL="282575" indent="-282575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300" dirty="0" smtClean="0">
                <a:latin typeface="Gadugi" panose="020B0502040204020203" pitchFamily="34" charset="0"/>
              </a:rPr>
              <a:t>Lady Luck, ©Kevin Mendez, 2014.</a:t>
            </a:r>
            <a:endParaRPr lang="en-US" sz="4300" dirty="0">
              <a:latin typeface="Gadugi" panose="020B0502040204020203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3200" dirty="0">
              <a:latin typeface="Gadugi" panose="020B0502040204020203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3200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50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925688" y="158044"/>
            <a:ext cx="10464800" cy="594924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 b="1" dirty="0" smtClean="0">
                <a:latin typeface="Gadugi" panose="020B0502040204020203" pitchFamily="34" charset="0"/>
              </a:rPr>
              <a:t>Recommended reading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1300" b="1" dirty="0">
              <a:latin typeface="Gadugi" panose="020B0502040204020203" pitchFamily="34" charset="0"/>
            </a:endParaRPr>
          </a:p>
          <a:p>
            <a:pPr marL="225425" indent="-225425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300" dirty="0" err="1"/>
              <a:t>Bransford</a:t>
            </a:r>
            <a:r>
              <a:rPr lang="en-US" sz="1300" dirty="0"/>
              <a:t>, John D, A. L. Brown, R. R. Cocking, M Suzanne Donovan, and JW Pellegrino. "How People Learn." Washington, DC: National Academy Press, 2000.</a:t>
            </a:r>
          </a:p>
          <a:p>
            <a:pPr marL="225425" indent="-225425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300" dirty="0"/>
              <a:t>Cooper, Graham, and John </a:t>
            </a:r>
            <a:r>
              <a:rPr lang="en-US" sz="1300" dirty="0" err="1"/>
              <a:t>Sweller</a:t>
            </a:r>
            <a:r>
              <a:rPr lang="en-US" sz="1300" dirty="0"/>
              <a:t>. "Effects of Schema Acquisition and Rule Automation on Mathematical Problem-Solving Transfer." </a:t>
            </a:r>
            <a:r>
              <a:rPr lang="en-US" sz="1300" i="1" dirty="0"/>
              <a:t>Journal of Educational Psychology </a:t>
            </a:r>
            <a:r>
              <a:rPr lang="en-US" sz="1300" dirty="0"/>
              <a:t>79, no. 4 (1987): 347.</a:t>
            </a:r>
          </a:p>
          <a:p>
            <a:pPr marL="225425" indent="-225425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300" dirty="0" err="1"/>
              <a:t>Gobet</a:t>
            </a:r>
            <a:r>
              <a:rPr lang="en-US" sz="1300" dirty="0"/>
              <a:t>, F., and N. </a:t>
            </a:r>
            <a:r>
              <a:rPr lang="en-US" sz="1300" dirty="0" err="1"/>
              <a:t>Charness</a:t>
            </a:r>
            <a:r>
              <a:rPr lang="en-US" sz="1300" dirty="0"/>
              <a:t>, eds. </a:t>
            </a:r>
            <a:r>
              <a:rPr lang="en-US" sz="1300" i="1" dirty="0"/>
              <a:t>Chess and Games</a:t>
            </a:r>
            <a:r>
              <a:rPr lang="en-US" sz="1300" dirty="0"/>
              <a:t>. edited by K. Anders </a:t>
            </a:r>
            <a:r>
              <a:rPr lang="en-US" sz="1300" dirty="0" err="1"/>
              <a:t>Ercisson</a:t>
            </a:r>
            <a:r>
              <a:rPr lang="en-US" sz="1300" dirty="0"/>
              <a:t>, Neil </a:t>
            </a:r>
            <a:r>
              <a:rPr lang="en-US" sz="1300" dirty="0" err="1"/>
              <a:t>Charness</a:t>
            </a:r>
            <a:r>
              <a:rPr lang="en-US" sz="1300" dirty="0"/>
              <a:t>, Paul </a:t>
            </a:r>
            <a:r>
              <a:rPr lang="en-US" sz="1300" dirty="0" err="1"/>
              <a:t>Feltovich</a:t>
            </a:r>
            <a:r>
              <a:rPr lang="en-US" sz="1300" dirty="0"/>
              <a:t> and Robert R. Hoffman, Cambridge Handbook on Expertise and Expert Performance: Cambridge University Press, 2006.</a:t>
            </a:r>
          </a:p>
          <a:p>
            <a:pPr marL="225425" indent="-225425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300" dirty="0" err="1"/>
              <a:t>Gobet</a:t>
            </a:r>
            <a:r>
              <a:rPr lang="en-US" sz="1300" dirty="0"/>
              <a:t>, F., and G. Clarkson. "Chunks in Expert Memory: Evidence for the Magical Number Four… or Is It Two?". </a:t>
            </a:r>
            <a:r>
              <a:rPr lang="en-US" sz="1300" i="1" dirty="0"/>
              <a:t>Memory </a:t>
            </a:r>
            <a:r>
              <a:rPr lang="en-US" sz="1300" dirty="0"/>
              <a:t>12, no. 6 (2004): 732-47.</a:t>
            </a:r>
          </a:p>
          <a:p>
            <a:pPr marL="225425" indent="-225425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300" dirty="0" err="1"/>
              <a:t>Gobet</a:t>
            </a:r>
            <a:r>
              <a:rPr lang="en-US" sz="1300" dirty="0"/>
              <a:t>, F., P.C.R. Lane, S. Croker, P.C.H. Cheng, G. Jones, I. Oliver, and J.M. Pine. "Chunking Mechanisms in Human Learning." </a:t>
            </a:r>
            <a:r>
              <a:rPr lang="en-US" sz="1300" i="1" dirty="0"/>
              <a:t>Trends in Cognitive Sciences </a:t>
            </a:r>
            <a:r>
              <a:rPr lang="en-US" sz="1300" dirty="0"/>
              <a:t>5, no. 6 (2001): 236-43.</a:t>
            </a:r>
          </a:p>
          <a:p>
            <a:pPr marL="225425" indent="-225425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300" dirty="0" err="1"/>
              <a:t>Gobet</a:t>
            </a:r>
            <a:r>
              <a:rPr lang="en-US" sz="1300" dirty="0"/>
              <a:t>, Fernand. "Chunking Models of Expertise: Implications for Education." </a:t>
            </a:r>
            <a:r>
              <a:rPr lang="en-US" sz="1300" i="1" dirty="0"/>
              <a:t>Applied Cognitive Psychology </a:t>
            </a:r>
            <a:r>
              <a:rPr lang="en-US" sz="1300" dirty="0"/>
              <a:t>19, no. 2 (2005): 183-204.</a:t>
            </a:r>
          </a:p>
          <a:p>
            <a:pPr marL="225425" indent="-225425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300" dirty="0" err="1"/>
              <a:t>Guida</a:t>
            </a:r>
            <a:r>
              <a:rPr lang="en-US" sz="1300" dirty="0"/>
              <a:t>, A., F. </a:t>
            </a:r>
            <a:r>
              <a:rPr lang="en-US" sz="1300" dirty="0" err="1"/>
              <a:t>Gobet</a:t>
            </a:r>
            <a:r>
              <a:rPr lang="en-US" sz="1300" dirty="0"/>
              <a:t>, H. Tardieu, and S. Nicolas. "How Chunks, Long-Term Working Memory and Templates Offer a Cognitive Explanation for Neuroimaging Data on Expertise Acquisition: A Two-Stage Framework." </a:t>
            </a:r>
            <a:r>
              <a:rPr lang="en-US" sz="1300" i="1" dirty="0"/>
              <a:t>Brain and Cognition </a:t>
            </a:r>
            <a:r>
              <a:rPr lang="en-US" sz="1300" dirty="0"/>
              <a:t>79, no. 3 (Aug 2012): 221-44.</a:t>
            </a:r>
          </a:p>
          <a:p>
            <a:pPr marL="225425" indent="-225425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300" dirty="0" err="1"/>
              <a:t>Ischebeck</a:t>
            </a:r>
            <a:r>
              <a:rPr lang="en-US" sz="1300" dirty="0"/>
              <a:t>, A., L. </a:t>
            </a:r>
            <a:r>
              <a:rPr lang="en-US" sz="1300" dirty="0" err="1"/>
              <a:t>Zamarian</a:t>
            </a:r>
            <a:r>
              <a:rPr lang="en-US" sz="1300" dirty="0"/>
              <a:t>, M. </a:t>
            </a:r>
            <a:r>
              <a:rPr lang="en-US" sz="1300" dirty="0" err="1"/>
              <a:t>Schocke</a:t>
            </a:r>
            <a:r>
              <a:rPr lang="en-US" sz="1300" dirty="0"/>
              <a:t>, and M. </a:t>
            </a:r>
            <a:r>
              <a:rPr lang="en-US" sz="1300" dirty="0" err="1"/>
              <a:t>Delazer</a:t>
            </a:r>
            <a:r>
              <a:rPr lang="en-US" sz="1300" dirty="0"/>
              <a:t>. "Flexible Transfer of Knowledge in Mental Arithmetic--an </a:t>
            </a:r>
            <a:r>
              <a:rPr lang="en-US" sz="1300" dirty="0" err="1"/>
              <a:t>Fmri</a:t>
            </a:r>
            <a:r>
              <a:rPr lang="en-US" sz="1300" dirty="0"/>
              <a:t> Study." [In </a:t>
            </a:r>
            <a:r>
              <a:rPr lang="en-US" sz="1300" dirty="0" err="1"/>
              <a:t>eng</a:t>
            </a:r>
            <a:r>
              <a:rPr lang="en-US" sz="1300" dirty="0"/>
              <a:t>]. </a:t>
            </a:r>
            <a:r>
              <a:rPr lang="en-US" sz="1300" i="1" dirty="0" err="1"/>
              <a:t>NeuroImage</a:t>
            </a:r>
            <a:r>
              <a:rPr lang="en-US" sz="1300" i="1" dirty="0"/>
              <a:t> </a:t>
            </a:r>
            <a:r>
              <a:rPr lang="en-US" sz="1300" dirty="0"/>
              <a:t>44, no. 3 (Feb 1 2009): 1103-12.</a:t>
            </a:r>
          </a:p>
          <a:p>
            <a:pPr marL="225425" indent="-225425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300" dirty="0"/>
              <a:t>Johnson, Steve. </a:t>
            </a:r>
            <a:r>
              <a:rPr lang="en-US" sz="1300" i="1" dirty="0"/>
              <a:t>Where Good Ideas Come From</a:t>
            </a:r>
            <a:r>
              <a:rPr lang="en-US" sz="1300" dirty="0"/>
              <a:t>.  NY: Riverhead, 2010.</a:t>
            </a:r>
          </a:p>
          <a:p>
            <a:pPr marL="225425" indent="-225425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300" dirty="0" err="1"/>
              <a:t>Kounios</a:t>
            </a:r>
            <a:r>
              <a:rPr lang="en-US" sz="1300" dirty="0"/>
              <a:t>, John, and Mark </a:t>
            </a:r>
            <a:r>
              <a:rPr lang="en-US" sz="1300" dirty="0" err="1"/>
              <a:t>Beeman</a:t>
            </a:r>
            <a:r>
              <a:rPr lang="en-US" sz="1300" dirty="0"/>
              <a:t>. "The Aha! Moment: The Cognitive Neuroscience of Insight." </a:t>
            </a:r>
            <a:r>
              <a:rPr lang="en-US" sz="1300" i="1" dirty="0"/>
              <a:t>Current Directions in Psychological Science </a:t>
            </a:r>
            <a:r>
              <a:rPr lang="en-US" sz="1300" dirty="0"/>
              <a:t>18, no. 4 (2009): 210-16.</a:t>
            </a:r>
          </a:p>
          <a:p>
            <a:pPr marL="225425" indent="-225425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300" dirty="0" err="1"/>
              <a:t>Mastascusa</a:t>
            </a:r>
            <a:r>
              <a:rPr lang="en-US" sz="1300" dirty="0"/>
              <a:t>, Edward J., William J. Snyder, and Brian S. Hoyt. </a:t>
            </a:r>
            <a:r>
              <a:rPr lang="en-US" sz="1300" i="1" dirty="0"/>
              <a:t>Effective Instruction for Stem Disciplines</a:t>
            </a:r>
            <a:r>
              <a:rPr lang="en-US" sz="1300" dirty="0"/>
              <a:t>.  San Francisco, CA: </a:t>
            </a:r>
            <a:r>
              <a:rPr lang="en-US" sz="1300" dirty="0" err="1"/>
              <a:t>Jossey</a:t>
            </a:r>
            <a:r>
              <a:rPr lang="en-US" sz="1300" dirty="0"/>
              <a:t> Bass, 2011.</a:t>
            </a:r>
          </a:p>
          <a:p>
            <a:pPr marL="225425" indent="-225425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300" dirty="0" err="1"/>
              <a:t>Rocke</a:t>
            </a:r>
            <a:r>
              <a:rPr lang="en-US" sz="1300" dirty="0"/>
              <a:t>, A.J. </a:t>
            </a:r>
            <a:r>
              <a:rPr lang="en-US" sz="1300" i="1" dirty="0"/>
              <a:t>Image and Reality</a:t>
            </a:r>
            <a:r>
              <a:rPr lang="en-US" sz="1300" dirty="0"/>
              <a:t>.  Chicago, IL: University of Chicago Press, 2010.</a:t>
            </a:r>
          </a:p>
          <a:p>
            <a:pPr marL="225425" indent="-225425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300" dirty="0"/>
              <a:t>Simon, H.A. "How Big Is a Chunk?". </a:t>
            </a:r>
            <a:r>
              <a:rPr lang="en-US" sz="1300" i="1" dirty="0"/>
              <a:t>Science </a:t>
            </a:r>
            <a:r>
              <a:rPr lang="en-US" sz="1300" dirty="0"/>
              <a:t>183, no. 4124 (1974): 482-88.</a:t>
            </a:r>
          </a:p>
          <a:p>
            <a:pPr marL="225425" indent="-225425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300" dirty="0"/>
              <a:t>Simon, H.A., and W.G. Chase. "Skill in Chess: Experiments with Chess-Playing Tasks and Computer Simulation of Skilled Performance Throw Light on Some Human Perceptual and Memory Processes." </a:t>
            </a:r>
            <a:r>
              <a:rPr lang="en-US" sz="1300" i="1" dirty="0"/>
              <a:t>American Scientist </a:t>
            </a:r>
            <a:r>
              <a:rPr lang="en-US" sz="1300" dirty="0"/>
              <a:t>61, no. 4 (1973): 394-403.</a:t>
            </a:r>
          </a:p>
          <a:p>
            <a:pPr marL="225425" indent="-225425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300" dirty="0"/>
              <a:t>Simonton, Dean Keith. </a:t>
            </a:r>
            <a:r>
              <a:rPr lang="en-US" sz="1300" i="1" dirty="0"/>
              <a:t>Scientific Genius</a:t>
            </a:r>
            <a:r>
              <a:rPr lang="en-US" sz="1300" dirty="0"/>
              <a:t> [in English].  NY: Cambridge University Press, 2009.</a:t>
            </a:r>
          </a:p>
          <a:p>
            <a:pPr marL="225425" indent="-225425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300" dirty="0"/>
              <a:t>Solomon, Ines. "Analogical Transfer and 'Functional Fixedness' in the Science Classroom." </a:t>
            </a:r>
            <a:r>
              <a:rPr lang="en-US" sz="1300" i="1" dirty="0"/>
              <a:t>Journal of Educational Research </a:t>
            </a:r>
            <a:r>
              <a:rPr lang="en-US" sz="1300" dirty="0"/>
              <a:t>87, no. 6 (1994): 371-77.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1300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02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6668" y="1472415"/>
            <a:ext cx="4966129" cy="354224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1628" y="1082507"/>
            <a:ext cx="3566160" cy="432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6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35781" y="2395223"/>
            <a:ext cx="2038350" cy="20478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1490" y="193863"/>
            <a:ext cx="2028825" cy="2057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2915" y="2373174"/>
            <a:ext cx="2028825" cy="2038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1490" y="4533436"/>
            <a:ext cx="2000250" cy="2009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4356" y="203388"/>
            <a:ext cx="2009775" cy="2047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35781" y="4533436"/>
            <a:ext cx="2019300" cy="2047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89279" y="212913"/>
            <a:ext cx="2009775" cy="20383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38172" y="2404748"/>
            <a:ext cx="2019300" cy="20383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38172" y="4557398"/>
            <a:ext cx="2038350" cy="20669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14202" y="203388"/>
            <a:ext cx="2028825" cy="2057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44497" y="2404748"/>
            <a:ext cx="2028825" cy="20478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44497" y="4557398"/>
            <a:ext cx="202882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07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26683" y="1312102"/>
            <a:ext cx="2438405" cy="29382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8412" y="3590697"/>
            <a:ext cx="1950720" cy="25999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2784" y="677021"/>
            <a:ext cx="2438400" cy="258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8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287938" y="334581"/>
            <a:ext cx="6292605" cy="5667857"/>
            <a:chOff x="2206609" y="1245197"/>
            <a:chExt cx="3703779" cy="3090363"/>
          </a:xfrm>
        </p:grpSpPr>
        <p:grpSp>
          <p:nvGrpSpPr>
            <p:cNvPr id="19" name="Group 18"/>
            <p:cNvGrpSpPr/>
            <p:nvPr/>
          </p:nvGrpSpPr>
          <p:grpSpPr>
            <a:xfrm rot="14608707">
              <a:off x="4025283" y="1856606"/>
              <a:ext cx="2496513" cy="1273696"/>
              <a:chOff x="2359450" y="3315986"/>
              <a:chExt cx="2496513" cy="1273696"/>
            </a:xfrm>
          </p:grpSpPr>
          <p:sp>
            <p:nvSpPr>
              <p:cNvPr id="29" name="Curved Up Arrow 28"/>
              <p:cNvSpPr/>
              <p:nvPr/>
            </p:nvSpPr>
            <p:spPr>
              <a:xfrm rot="8982614" flipV="1">
                <a:off x="3522379" y="3315986"/>
                <a:ext cx="1333584" cy="652385"/>
              </a:xfrm>
              <a:prstGeom prst="curvedUpArrow">
                <a:avLst>
                  <a:gd name="adj1" fmla="val 25000"/>
                  <a:gd name="adj2" fmla="val 50000"/>
                  <a:gd name="adj3" fmla="val 0"/>
                </a:avLst>
              </a:prstGeom>
              <a:solidFill>
                <a:srgbClr val="9BBB59">
                  <a:lumMod val="7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" name="Curved Up Arrow 29"/>
              <p:cNvSpPr/>
              <p:nvPr/>
            </p:nvSpPr>
            <p:spPr>
              <a:xfrm rot="19975937" flipV="1">
                <a:off x="2359450" y="3318586"/>
                <a:ext cx="1306219" cy="619150"/>
              </a:xfrm>
              <a:prstGeom prst="curvedUpArrow">
                <a:avLst>
                  <a:gd name="adj1" fmla="val 27240"/>
                  <a:gd name="adj2" fmla="val 50000"/>
                  <a:gd name="adj3" fmla="val 0"/>
                </a:avLst>
              </a:prstGeom>
              <a:solidFill>
                <a:srgbClr val="9BBB59">
                  <a:lumMod val="7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" name="Curved Up Arrow 30"/>
              <p:cNvSpPr/>
              <p:nvPr/>
            </p:nvSpPr>
            <p:spPr>
              <a:xfrm rot="20297082">
                <a:off x="2619073" y="3963000"/>
                <a:ext cx="1005439" cy="626682"/>
              </a:xfrm>
              <a:prstGeom prst="curvedUpArrow">
                <a:avLst>
                  <a:gd name="adj1" fmla="val 26336"/>
                  <a:gd name="adj2" fmla="val 47557"/>
                  <a:gd name="adj3" fmla="val 32195"/>
                </a:avLst>
              </a:prstGeom>
              <a:solidFill>
                <a:srgbClr val="9BBB59">
                  <a:lumMod val="7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2206609" y="1853299"/>
              <a:ext cx="2514857" cy="2482261"/>
              <a:chOff x="5050103" y="1529953"/>
              <a:chExt cx="2514857" cy="2482261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5878054" y="1529953"/>
                <a:ext cx="1686906" cy="1959789"/>
                <a:chOff x="6748918" y="766498"/>
                <a:chExt cx="1686906" cy="1959789"/>
              </a:xfrm>
            </p:grpSpPr>
            <p:sp>
              <p:nvSpPr>
                <p:cNvPr id="24" name="Curved Up Arrow 23"/>
                <p:cNvSpPr/>
                <p:nvPr/>
              </p:nvSpPr>
              <p:spPr>
                <a:xfrm rot="8982614" flipV="1">
                  <a:off x="7114577" y="2073902"/>
                  <a:ext cx="1321247" cy="652385"/>
                </a:xfrm>
                <a:prstGeom prst="curvedUpArrow">
                  <a:avLst>
                    <a:gd name="adj1" fmla="val 23432"/>
                    <a:gd name="adj2" fmla="val 50000"/>
                    <a:gd name="adj3" fmla="val 0"/>
                  </a:avLst>
                </a:prstGeom>
                <a:solidFill>
                  <a:srgbClr val="F79646">
                    <a:lumMod val="75000"/>
                  </a:srgb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7560197" y="766498"/>
                  <a:ext cx="427881" cy="384629"/>
                </a:xfrm>
                <a:prstGeom prst="ellipse">
                  <a:avLst/>
                </a:prstGeom>
                <a:solidFill>
                  <a:srgbClr val="F79646">
                    <a:lumMod val="50000"/>
                  </a:srgbClr>
                </a:solidFill>
                <a:ln w="19050" cap="flat" cmpd="sng" algn="ctr">
                  <a:noFill/>
                  <a:prstDash val="solid"/>
                </a:ln>
                <a:effectLst>
                  <a:outerShdw blurRad="76200" dir="18900000" sy="23000" kx="-1200000" algn="bl" rotWithShape="0">
                    <a:prstClr val="black">
                      <a:alpha val="20000"/>
                    </a:prstClr>
                  </a:outerShdw>
                </a:effectLst>
                <a:scene3d>
                  <a:camera prst="isometricTopUp"/>
                  <a:lightRig rig="threePt" dir="t"/>
                </a:scene3d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/>
                      <a:ea typeface="Times New Roman"/>
                      <a:cs typeface="Times New Roman"/>
                    </a:rPr>
                    <a:t> </a:t>
                  </a:r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7016306" y="774624"/>
                  <a:ext cx="427881" cy="384628"/>
                </a:xfrm>
                <a:prstGeom prst="ellipse">
                  <a:avLst/>
                </a:prstGeom>
                <a:solidFill>
                  <a:srgbClr val="F79646">
                    <a:lumMod val="50000"/>
                  </a:srgbClr>
                </a:solidFill>
                <a:ln w="19050" cap="flat" cmpd="sng" algn="ctr">
                  <a:noFill/>
                  <a:prstDash val="solid"/>
                </a:ln>
                <a:effectLst>
                  <a:outerShdw blurRad="76200" dir="18900000" sy="23000" kx="-1200000" algn="bl" rotWithShape="0">
                    <a:prstClr val="black">
                      <a:alpha val="20000"/>
                    </a:prstClr>
                  </a:outerShdw>
                </a:effectLst>
                <a:scene3d>
                  <a:camera prst="isometricTopUp"/>
                  <a:lightRig rig="threePt" dir="t"/>
                </a:scene3d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/>
                      <a:ea typeface="Times New Roman"/>
                      <a:cs typeface="Times New Roman"/>
                    </a:rPr>
                    <a:t> </a:t>
                  </a:r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7809543" y="1602452"/>
                  <a:ext cx="427881" cy="384628"/>
                </a:xfrm>
                <a:prstGeom prst="ellipse">
                  <a:avLst/>
                </a:prstGeom>
                <a:solidFill>
                  <a:srgbClr val="F79646">
                    <a:lumMod val="50000"/>
                  </a:srgbClr>
                </a:solidFill>
                <a:ln w="19050" cap="flat" cmpd="sng" algn="ctr">
                  <a:noFill/>
                  <a:prstDash val="solid"/>
                </a:ln>
                <a:effectLst>
                  <a:outerShdw blurRad="76200" dir="18900000" sy="23000" kx="-1200000" algn="bl" rotWithShape="0">
                    <a:prstClr val="black">
                      <a:alpha val="20000"/>
                    </a:prstClr>
                  </a:outerShdw>
                </a:effectLst>
                <a:scene3d>
                  <a:camera prst="isometricTopUp"/>
                  <a:lightRig rig="threePt" dir="t"/>
                </a:scene3d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/>
                      <a:ea typeface="Times New Roman"/>
                      <a:cs typeface="Times New Roman"/>
                    </a:rPr>
                    <a:t> </a:t>
                  </a: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6748918" y="1614899"/>
                  <a:ext cx="427881" cy="384628"/>
                </a:xfrm>
                <a:prstGeom prst="ellipse">
                  <a:avLst/>
                </a:prstGeom>
                <a:solidFill>
                  <a:srgbClr val="F79646">
                    <a:lumMod val="50000"/>
                  </a:srgbClr>
                </a:solidFill>
                <a:ln w="19050" cap="flat" cmpd="sng" algn="ctr">
                  <a:noFill/>
                  <a:prstDash val="solid"/>
                </a:ln>
                <a:effectLst>
                  <a:outerShdw blurRad="76200" dir="18900000" sy="23000" kx="-1200000" algn="bl" rotWithShape="0">
                    <a:prstClr val="black">
                      <a:alpha val="20000"/>
                    </a:prstClr>
                  </a:outerShdw>
                </a:effectLst>
                <a:scene3d>
                  <a:camera prst="isometricTopUp"/>
                  <a:lightRig rig="threePt" dir="t"/>
                </a:scene3d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/>
                      <a:ea typeface="Times New Roman"/>
                      <a:cs typeface="Times New Roman"/>
                    </a:rPr>
                    <a:t> </a:t>
                  </a:r>
                </a:p>
              </p:txBody>
            </p:sp>
          </p:grpSp>
          <p:sp>
            <p:nvSpPr>
              <p:cNvPr id="22" name="Curved Up Arrow 21"/>
              <p:cNvSpPr/>
              <p:nvPr/>
            </p:nvSpPr>
            <p:spPr>
              <a:xfrm rot="19975937" flipV="1">
                <a:off x="5050103" y="2794628"/>
                <a:ext cx="1364488" cy="619150"/>
              </a:xfrm>
              <a:prstGeom prst="curvedUpArrow">
                <a:avLst>
                  <a:gd name="adj1" fmla="val 25000"/>
                  <a:gd name="adj2" fmla="val 50000"/>
                  <a:gd name="adj3" fmla="val 0"/>
                </a:avLst>
              </a:prstGeom>
              <a:solidFill>
                <a:srgbClr val="F79646">
                  <a:lumMod val="7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3" name="Curved Up Arrow 22"/>
              <p:cNvSpPr/>
              <p:nvPr/>
            </p:nvSpPr>
            <p:spPr>
              <a:xfrm rot="20297082">
                <a:off x="5322925" y="3385532"/>
                <a:ext cx="1005439" cy="626682"/>
              </a:xfrm>
              <a:prstGeom prst="curvedUpArrow">
                <a:avLst>
                  <a:gd name="adj1" fmla="val 25000"/>
                  <a:gd name="adj2" fmla="val 47557"/>
                  <a:gd name="adj3" fmla="val 32195"/>
                </a:avLst>
              </a:prstGeom>
              <a:solidFill>
                <a:srgbClr val="F79646">
                  <a:lumMod val="7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4877961" y="5305836"/>
            <a:ext cx="18608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T</a:t>
            </a:r>
            <a:r>
              <a:rPr lang="en-US" sz="4000" dirty="0" smtClean="0">
                <a:solidFill>
                  <a:srgbClr val="C00000"/>
                </a:solidFill>
              </a:rPr>
              <a:t>ransfer</a:t>
            </a:r>
            <a:endParaRPr lang="en-US" sz="4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96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5392616" y="1734061"/>
            <a:ext cx="5146626" cy="3971267"/>
            <a:chOff x="413976" y="2983042"/>
            <a:chExt cx="5146626" cy="3971267"/>
          </a:xfrm>
        </p:grpSpPr>
        <p:grpSp>
          <p:nvGrpSpPr>
            <p:cNvPr id="16" name="Group 15"/>
            <p:cNvGrpSpPr/>
            <p:nvPr/>
          </p:nvGrpSpPr>
          <p:grpSpPr>
            <a:xfrm>
              <a:off x="1287938" y="2983042"/>
              <a:ext cx="4272664" cy="3029547"/>
              <a:chOff x="5050103" y="2365907"/>
              <a:chExt cx="2514857" cy="1651841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6243713" y="2365907"/>
                <a:ext cx="1321247" cy="1123835"/>
                <a:chOff x="7114577" y="1602452"/>
                <a:chExt cx="1321247" cy="1123835"/>
              </a:xfrm>
            </p:grpSpPr>
            <p:sp>
              <p:nvSpPr>
                <p:cNvPr id="24" name="Curved Up Arrow 23"/>
                <p:cNvSpPr/>
                <p:nvPr/>
              </p:nvSpPr>
              <p:spPr>
                <a:xfrm rot="8982614" flipV="1">
                  <a:off x="7114577" y="2073902"/>
                  <a:ext cx="1321247" cy="652385"/>
                </a:xfrm>
                <a:prstGeom prst="curvedUpArrow">
                  <a:avLst>
                    <a:gd name="adj1" fmla="val 23432"/>
                    <a:gd name="adj2" fmla="val 50000"/>
                    <a:gd name="adj3" fmla="val 0"/>
                  </a:avLst>
                </a:prstGeom>
                <a:solidFill>
                  <a:srgbClr val="F79646">
                    <a:lumMod val="75000"/>
                  </a:srgb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7809543" y="1602452"/>
                  <a:ext cx="427881" cy="384628"/>
                </a:xfrm>
                <a:prstGeom prst="ellipse">
                  <a:avLst/>
                </a:prstGeom>
                <a:solidFill>
                  <a:srgbClr val="F79646">
                    <a:lumMod val="50000"/>
                  </a:srgbClr>
                </a:solidFill>
                <a:ln w="19050" cap="flat" cmpd="sng" algn="ctr">
                  <a:noFill/>
                  <a:prstDash val="solid"/>
                </a:ln>
                <a:effectLst>
                  <a:outerShdw blurRad="76200" dir="18900000" sy="23000" kx="-1200000" algn="bl" rotWithShape="0">
                    <a:prstClr val="black">
                      <a:alpha val="20000"/>
                    </a:prstClr>
                  </a:outerShdw>
                </a:effectLst>
                <a:scene3d>
                  <a:camera prst="isometricTopUp"/>
                  <a:lightRig rig="threePt" dir="t"/>
                </a:scene3d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/>
                      <a:ea typeface="Times New Roman"/>
                      <a:cs typeface="Times New Roman"/>
                    </a:rPr>
                    <a:t> </a:t>
                  </a:r>
                </a:p>
              </p:txBody>
            </p:sp>
          </p:grpSp>
          <p:sp>
            <p:nvSpPr>
              <p:cNvPr id="22" name="Curved Up Arrow 21"/>
              <p:cNvSpPr/>
              <p:nvPr/>
            </p:nvSpPr>
            <p:spPr>
              <a:xfrm rot="19975937" flipV="1">
                <a:off x="5050103" y="2794628"/>
                <a:ext cx="1364488" cy="619150"/>
              </a:xfrm>
              <a:prstGeom prst="curvedUpArrow">
                <a:avLst>
                  <a:gd name="adj1" fmla="val 25000"/>
                  <a:gd name="adj2" fmla="val 50000"/>
                  <a:gd name="adj3" fmla="val 0"/>
                </a:avLst>
              </a:prstGeom>
              <a:solidFill>
                <a:srgbClr val="F79646">
                  <a:lumMod val="7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3" name="Curved Up Arrow 22"/>
              <p:cNvSpPr/>
              <p:nvPr/>
            </p:nvSpPr>
            <p:spPr>
              <a:xfrm rot="20297082">
                <a:off x="5324070" y="3385024"/>
                <a:ext cx="1007153" cy="632724"/>
              </a:xfrm>
              <a:prstGeom prst="curvedUpArrow">
                <a:avLst>
                  <a:gd name="adj1" fmla="val 23101"/>
                  <a:gd name="adj2" fmla="val 47557"/>
                  <a:gd name="adj3" fmla="val 29554"/>
                </a:avLst>
              </a:prstGeom>
              <a:solidFill>
                <a:srgbClr val="F79646">
                  <a:lumMod val="7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7" name="Curved Up Arrow 16"/>
            <p:cNvSpPr/>
            <p:nvPr/>
          </p:nvSpPr>
          <p:spPr>
            <a:xfrm rot="20308077" flipV="1">
              <a:off x="865139" y="4223316"/>
              <a:ext cx="2318223" cy="1135547"/>
            </a:xfrm>
            <a:prstGeom prst="curvedUpArrow">
              <a:avLst>
                <a:gd name="adj1" fmla="val 23587"/>
                <a:gd name="adj2" fmla="val 50000"/>
                <a:gd name="adj3" fmla="val 0"/>
              </a:avLst>
            </a:prstGeom>
            <a:solidFill>
              <a:srgbClr val="F79646">
                <a:lumMod val="7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Curved Up Arrow 17"/>
            <p:cNvSpPr/>
            <p:nvPr/>
          </p:nvSpPr>
          <p:spPr>
            <a:xfrm rot="20297082">
              <a:off x="1298831" y="5381939"/>
              <a:ext cx="1704850" cy="1095018"/>
            </a:xfrm>
            <a:prstGeom prst="curvedUpArrow">
              <a:avLst>
                <a:gd name="adj1" fmla="val 25000"/>
                <a:gd name="adj2" fmla="val 47557"/>
                <a:gd name="adj3" fmla="val 32195"/>
              </a:avLst>
            </a:prstGeom>
            <a:solidFill>
              <a:srgbClr val="F79646">
                <a:lumMod val="7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Curved Up Arrow 18"/>
            <p:cNvSpPr/>
            <p:nvPr/>
          </p:nvSpPr>
          <p:spPr>
            <a:xfrm rot="20308077" flipV="1">
              <a:off x="413976" y="4766623"/>
              <a:ext cx="2318223" cy="1135547"/>
            </a:xfrm>
            <a:prstGeom prst="curvedUpArrow">
              <a:avLst>
                <a:gd name="adj1" fmla="val 23587"/>
                <a:gd name="adj2" fmla="val 50000"/>
                <a:gd name="adj3" fmla="val 0"/>
              </a:avLst>
            </a:prstGeom>
            <a:solidFill>
              <a:srgbClr val="F79646">
                <a:lumMod val="7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Curved Up Arrow 19"/>
            <p:cNvSpPr/>
            <p:nvPr/>
          </p:nvSpPr>
          <p:spPr>
            <a:xfrm rot="20297082">
              <a:off x="817482" y="5859291"/>
              <a:ext cx="1704850" cy="1095018"/>
            </a:xfrm>
            <a:prstGeom prst="curvedUpArrow">
              <a:avLst>
                <a:gd name="adj1" fmla="val 25000"/>
                <a:gd name="adj2" fmla="val 47557"/>
                <a:gd name="adj3" fmla="val 32195"/>
              </a:avLst>
            </a:prstGeom>
            <a:solidFill>
              <a:srgbClr val="F79646">
                <a:lumMod val="7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140701" y="1818088"/>
            <a:ext cx="4272664" cy="3019397"/>
            <a:chOff x="5050103" y="2365907"/>
            <a:chExt cx="2514857" cy="1646307"/>
          </a:xfrm>
        </p:grpSpPr>
        <p:grpSp>
          <p:nvGrpSpPr>
            <p:cNvPr id="29" name="Group 28"/>
            <p:cNvGrpSpPr/>
            <p:nvPr/>
          </p:nvGrpSpPr>
          <p:grpSpPr>
            <a:xfrm>
              <a:off x="6243713" y="2365907"/>
              <a:ext cx="1321247" cy="1123835"/>
              <a:chOff x="7114577" y="1602452"/>
              <a:chExt cx="1321247" cy="1123835"/>
            </a:xfrm>
          </p:grpSpPr>
          <p:sp>
            <p:nvSpPr>
              <p:cNvPr id="32" name="Curved Up Arrow 31"/>
              <p:cNvSpPr/>
              <p:nvPr/>
            </p:nvSpPr>
            <p:spPr>
              <a:xfrm rot="8982614" flipV="1">
                <a:off x="7114577" y="2073902"/>
                <a:ext cx="1321247" cy="652385"/>
              </a:xfrm>
              <a:prstGeom prst="curvedUpArrow">
                <a:avLst>
                  <a:gd name="adj1" fmla="val 23432"/>
                  <a:gd name="adj2" fmla="val 50000"/>
                  <a:gd name="adj3" fmla="val 0"/>
                </a:avLst>
              </a:prstGeom>
              <a:solidFill>
                <a:srgbClr val="F79646">
                  <a:lumMod val="7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7809543" y="1602452"/>
                <a:ext cx="427881" cy="384628"/>
              </a:xfrm>
              <a:prstGeom prst="ellipse">
                <a:avLst/>
              </a:prstGeom>
              <a:solidFill>
                <a:srgbClr val="F79646">
                  <a:lumMod val="50000"/>
                </a:srgbClr>
              </a:solidFill>
              <a:ln w="19050" cap="flat" cmpd="sng" algn="ctr">
                <a:noFill/>
                <a:prstDash val="solid"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cene3d>
                <a:camera prst="isometricTopUp"/>
                <a:lightRig rig="threePt" dir="t"/>
              </a:scene3d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Times New Roman"/>
                    <a:cs typeface="Times New Roman"/>
                  </a:rPr>
                  <a:t> </a:t>
                </a:r>
              </a:p>
            </p:txBody>
          </p:sp>
        </p:grpSp>
        <p:sp>
          <p:nvSpPr>
            <p:cNvPr id="30" name="Curved Up Arrow 29"/>
            <p:cNvSpPr/>
            <p:nvPr/>
          </p:nvSpPr>
          <p:spPr>
            <a:xfrm rot="19975937" flipV="1">
              <a:off x="5050103" y="2794628"/>
              <a:ext cx="1364488" cy="619150"/>
            </a:xfrm>
            <a:prstGeom prst="curvedUpArrow">
              <a:avLst>
                <a:gd name="adj1" fmla="val 25000"/>
                <a:gd name="adj2" fmla="val 50000"/>
                <a:gd name="adj3" fmla="val 0"/>
              </a:avLst>
            </a:prstGeom>
            <a:solidFill>
              <a:srgbClr val="F79646">
                <a:lumMod val="7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Curved Up Arrow 30"/>
            <p:cNvSpPr/>
            <p:nvPr/>
          </p:nvSpPr>
          <p:spPr>
            <a:xfrm rot="20297082">
              <a:off x="5322925" y="3385532"/>
              <a:ext cx="1005439" cy="626682"/>
            </a:xfrm>
            <a:prstGeom prst="curvedUpArrow">
              <a:avLst>
                <a:gd name="adj1" fmla="val 25000"/>
                <a:gd name="adj2" fmla="val 47557"/>
                <a:gd name="adj3" fmla="val 32195"/>
              </a:avLst>
            </a:prstGeom>
            <a:solidFill>
              <a:srgbClr val="F79646">
                <a:lumMod val="7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764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726" y="830370"/>
            <a:ext cx="4477981" cy="46030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79832" y="283174"/>
            <a:ext cx="5697414" cy="569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29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36817" y="538328"/>
            <a:ext cx="6631651" cy="27371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516" y="3645272"/>
            <a:ext cx="6710252" cy="276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97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565286" y="321734"/>
            <a:ext cx="726957" cy="705424"/>
          </a:xfrm>
          <a:prstGeom prst="ellipse">
            <a:avLst/>
          </a:prstGeom>
          <a:solidFill>
            <a:srgbClr val="F79646">
              <a:lumMod val="50000"/>
            </a:srgbClr>
          </a:solidFill>
          <a:ln w="19050" cap="flat" cmpd="sng" algn="ctr">
            <a:noFill/>
            <a:prstDash val="soli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 </a:t>
            </a:r>
          </a:p>
        </p:txBody>
      </p:sp>
      <p:sp>
        <p:nvSpPr>
          <p:cNvPr id="5" name="Oval 4"/>
          <p:cNvSpPr/>
          <p:nvPr/>
        </p:nvSpPr>
        <p:spPr>
          <a:xfrm>
            <a:off x="5242153" y="321734"/>
            <a:ext cx="726957" cy="705424"/>
          </a:xfrm>
          <a:prstGeom prst="ellipse">
            <a:avLst/>
          </a:prstGeom>
          <a:solidFill>
            <a:srgbClr val="F79646">
              <a:lumMod val="50000"/>
            </a:srgbClr>
          </a:solidFill>
          <a:ln w="19050" cap="flat" cmpd="sng" algn="ctr">
            <a:noFill/>
            <a:prstDash val="soli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 </a:t>
            </a:r>
          </a:p>
        </p:txBody>
      </p:sp>
      <p:sp>
        <p:nvSpPr>
          <p:cNvPr id="6" name="Oval 5"/>
          <p:cNvSpPr/>
          <p:nvPr/>
        </p:nvSpPr>
        <p:spPr>
          <a:xfrm>
            <a:off x="8893469" y="312006"/>
            <a:ext cx="726957" cy="705424"/>
          </a:xfrm>
          <a:prstGeom prst="ellipse">
            <a:avLst/>
          </a:prstGeom>
          <a:solidFill>
            <a:srgbClr val="F79646">
              <a:lumMod val="50000"/>
            </a:srgbClr>
          </a:solidFill>
          <a:ln w="19050" cap="flat" cmpd="sng" algn="ctr">
            <a:noFill/>
            <a:prstDash val="soli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 </a:t>
            </a:r>
          </a:p>
        </p:txBody>
      </p:sp>
      <p:sp>
        <p:nvSpPr>
          <p:cNvPr id="7" name="Oval 6"/>
          <p:cNvSpPr/>
          <p:nvPr/>
        </p:nvSpPr>
        <p:spPr>
          <a:xfrm>
            <a:off x="7067811" y="321734"/>
            <a:ext cx="726957" cy="705424"/>
          </a:xfrm>
          <a:prstGeom prst="ellipse">
            <a:avLst/>
          </a:prstGeom>
          <a:solidFill>
            <a:srgbClr val="F79646">
              <a:lumMod val="50000"/>
            </a:srgbClr>
          </a:solidFill>
          <a:ln w="19050" cap="flat" cmpd="sng" algn="ctr">
            <a:noFill/>
            <a:prstDash val="soli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 </a:t>
            </a:r>
          </a:p>
        </p:txBody>
      </p:sp>
      <p:sp>
        <p:nvSpPr>
          <p:cNvPr id="8" name="Oval 7"/>
          <p:cNvSpPr/>
          <p:nvPr/>
        </p:nvSpPr>
        <p:spPr>
          <a:xfrm>
            <a:off x="3390944" y="312006"/>
            <a:ext cx="726957" cy="705424"/>
          </a:xfrm>
          <a:prstGeom prst="ellipse">
            <a:avLst/>
          </a:prstGeom>
          <a:solidFill>
            <a:srgbClr val="F79646">
              <a:lumMod val="50000"/>
            </a:srgbClr>
          </a:solidFill>
          <a:ln w="19050" cap="flat" cmpd="sng" algn="ctr">
            <a:noFill/>
            <a:prstDash val="soli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 </a:t>
            </a:r>
          </a:p>
        </p:txBody>
      </p:sp>
      <p:sp>
        <p:nvSpPr>
          <p:cNvPr id="9" name="Right Arrow 8"/>
          <p:cNvSpPr/>
          <p:nvPr/>
        </p:nvSpPr>
        <p:spPr>
          <a:xfrm>
            <a:off x="2548227" y="483582"/>
            <a:ext cx="612284" cy="381727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4386660" y="483582"/>
            <a:ext cx="612284" cy="381727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6212318" y="489340"/>
            <a:ext cx="612284" cy="381727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8088479" y="473854"/>
            <a:ext cx="612284" cy="381727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497597" y="4073369"/>
            <a:ext cx="726957" cy="705424"/>
          </a:xfrm>
          <a:prstGeom prst="ellipse">
            <a:avLst/>
          </a:prstGeom>
          <a:solidFill>
            <a:srgbClr val="F79646">
              <a:lumMod val="50000"/>
            </a:srgbClr>
          </a:solidFill>
          <a:ln w="19050" cap="flat" cmpd="sng" algn="ctr">
            <a:noFill/>
            <a:prstDash val="soli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 </a:t>
            </a:r>
          </a:p>
        </p:txBody>
      </p:sp>
      <p:sp>
        <p:nvSpPr>
          <p:cNvPr id="14" name="Oval 13"/>
          <p:cNvSpPr/>
          <p:nvPr/>
        </p:nvSpPr>
        <p:spPr>
          <a:xfrm>
            <a:off x="5174464" y="4073369"/>
            <a:ext cx="726957" cy="705424"/>
          </a:xfrm>
          <a:prstGeom prst="ellipse">
            <a:avLst/>
          </a:prstGeom>
          <a:solidFill>
            <a:srgbClr val="F79646">
              <a:lumMod val="50000"/>
            </a:srgbClr>
          </a:solidFill>
          <a:ln w="19050" cap="flat" cmpd="sng" algn="ctr">
            <a:noFill/>
            <a:prstDash val="soli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 </a:t>
            </a:r>
          </a:p>
        </p:txBody>
      </p:sp>
      <p:sp>
        <p:nvSpPr>
          <p:cNvPr id="15" name="Oval 14"/>
          <p:cNvSpPr/>
          <p:nvPr/>
        </p:nvSpPr>
        <p:spPr>
          <a:xfrm>
            <a:off x="8825780" y="4063641"/>
            <a:ext cx="726957" cy="705424"/>
          </a:xfrm>
          <a:prstGeom prst="ellipse">
            <a:avLst/>
          </a:prstGeom>
          <a:solidFill>
            <a:srgbClr val="F79646">
              <a:lumMod val="50000"/>
            </a:srgbClr>
          </a:solidFill>
          <a:ln w="19050" cap="flat" cmpd="sng" algn="ctr">
            <a:noFill/>
            <a:prstDash val="soli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 </a:t>
            </a:r>
          </a:p>
        </p:txBody>
      </p:sp>
      <p:sp>
        <p:nvSpPr>
          <p:cNvPr id="16" name="Oval 15"/>
          <p:cNvSpPr/>
          <p:nvPr/>
        </p:nvSpPr>
        <p:spPr>
          <a:xfrm>
            <a:off x="7000122" y="4073369"/>
            <a:ext cx="726957" cy="705424"/>
          </a:xfrm>
          <a:prstGeom prst="ellipse">
            <a:avLst/>
          </a:prstGeom>
          <a:solidFill>
            <a:srgbClr val="F79646">
              <a:lumMod val="50000"/>
            </a:srgbClr>
          </a:solidFill>
          <a:ln w="19050" cap="flat" cmpd="sng" algn="ctr">
            <a:noFill/>
            <a:prstDash val="soli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 </a:t>
            </a:r>
          </a:p>
        </p:txBody>
      </p:sp>
      <p:sp>
        <p:nvSpPr>
          <p:cNvPr id="17" name="Oval 16"/>
          <p:cNvSpPr/>
          <p:nvPr/>
        </p:nvSpPr>
        <p:spPr>
          <a:xfrm>
            <a:off x="3323255" y="4063641"/>
            <a:ext cx="726957" cy="705424"/>
          </a:xfrm>
          <a:prstGeom prst="ellipse">
            <a:avLst/>
          </a:prstGeom>
          <a:solidFill>
            <a:srgbClr val="F79646">
              <a:lumMod val="50000"/>
            </a:srgbClr>
          </a:solidFill>
          <a:ln w="19050" cap="flat" cmpd="sng" algn="ctr">
            <a:noFill/>
            <a:prstDash val="soli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 </a:t>
            </a:r>
          </a:p>
        </p:txBody>
      </p:sp>
      <p:sp>
        <p:nvSpPr>
          <p:cNvPr id="18" name="Curved Down Arrow 17"/>
          <p:cNvSpPr/>
          <p:nvPr/>
        </p:nvSpPr>
        <p:spPr>
          <a:xfrm>
            <a:off x="1731026" y="2863694"/>
            <a:ext cx="5928638" cy="1295197"/>
          </a:xfrm>
          <a:prstGeom prst="curved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urved Down Arrow 18"/>
          <p:cNvSpPr/>
          <p:nvPr/>
        </p:nvSpPr>
        <p:spPr>
          <a:xfrm flipH="1" flipV="1">
            <a:off x="3390670" y="4682664"/>
            <a:ext cx="4145342" cy="1533830"/>
          </a:xfrm>
          <a:prstGeom prst="curved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urved Down Arrow 19"/>
          <p:cNvSpPr/>
          <p:nvPr/>
        </p:nvSpPr>
        <p:spPr>
          <a:xfrm>
            <a:off x="3535752" y="2863693"/>
            <a:ext cx="5928638" cy="1295197"/>
          </a:xfrm>
          <a:prstGeom prst="curved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 rot="4484880">
            <a:off x="8724655" y="5227225"/>
            <a:ext cx="1573710" cy="467191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9464390" y="6152576"/>
            <a:ext cx="726957" cy="705424"/>
          </a:xfrm>
          <a:prstGeom prst="ellipse">
            <a:avLst/>
          </a:prstGeom>
          <a:solidFill>
            <a:srgbClr val="FF0000"/>
          </a:solidFill>
          <a:ln w="19050" cap="flat" cmpd="sng" algn="ctr">
            <a:noFill/>
            <a:prstDash val="soli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 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345916" y="1072049"/>
            <a:ext cx="23840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Sequential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07835" y="6150114"/>
            <a:ext cx="37955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Holistic (“global”)</a:t>
            </a:r>
            <a:endParaRPr lang="en-US" sz="4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70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917</TotalTime>
  <Words>607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Gadugi</vt:lpstr>
      <vt:lpstr>Times New Roman</vt:lpstr>
      <vt:lpstr>Office Theme</vt:lpstr>
      <vt:lpstr>The value of a library of chunks: Compaction, Transfer, Creativity, and the Law of Serendipity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Law of Serendipity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barbaraOak</dc:creator>
  <cp:lastModifiedBy>barbaraOak</cp:lastModifiedBy>
  <cp:revision>32</cp:revision>
  <dcterms:created xsi:type="dcterms:W3CDTF">2013-07-15T20:25:04Z</dcterms:created>
  <dcterms:modified xsi:type="dcterms:W3CDTF">2014-07-27T23:44:51Z</dcterms:modified>
</cp:coreProperties>
</file>