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3" r:id="rId4"/>
    <p:sldId id="270" r:id="rId5"/>
    <p:sldId id="271" r:id="rId6"/>
    <p:sldId id="272" r:id="rId7"/>
    <p:sldId id="265" r:id="rId8"/>
    <p:sldId id="283" r:id="rId9"/>
    <p:sldId id="274" r:id="rId10"/>
    <p:sldId id="275" r:id="rId11"/>
    <p:sldId id="277" r:id="rId12"/>
    <p:sldId id="280" r:id="rId13"/>
    <p:sldId id="278" r:id="rId14"/>
    <p:sldId id="282" r:id="rId15"/>
    <p:sldId id="279" r:id="rId16"/>
    <p:sldId id="26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58E-009A-418C-883D-683A3C3D4DC2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D0AE-9BD5-481C-B5D6-FE617077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Overlearning, Choking,</a:t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 err="1" smtClean="0"/>
              <a:t>Einstellung</a:t>
            </a:r>
            <a:r>
              <a:rPr lang="en-US" b="1" dirty="0" smtClean="0"/>
              <a:t> Effect,</a:t>
            </a:r>
            <a:br>
              <a:rPr lang="en-US" b="1" dirty="0" smtClean="0"/>
            </a:br>
            <a:r>
              <a:rPr lang="en-US" b="1" dirty="0" smtClean="0"/>
              <a:t>and Interleaving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235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Barbara Oakley, PhD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95528"/>
            <a:ext cx="3493008" cy="3590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76478"/>
            <a:ext cx="3493008" cy="3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15926" r="15001" b="15926"/>
          <a:stretch/>
        </p:blipFill>
        <p:spPr>
          <a:xfrm>
            <a:off x="1828800" y="361950"/>
            <a:ext cx="5562600" cy="3046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3638550"/>
            <a:ext cx="2160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Interleaving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15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37898"/>
            <a:ext cx="3937000" cy="2952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77" y="1238102"/>
            <a:ext cx="2696110" cy="2771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8101"/>
            <a:ext cx="2677577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28750"/>
            <a:ext cx="3246696" cy="203812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95400" y="895350"/>
            <a:ext cx="2182471" cy="3352800"/>
            <a:chOff x="2286000" y="971550"/>
            <a:chExt cx="2182471" cy="3352800"/>
          </a:xfrm>
        </p:grpSpPr>
        <p:sp>
          <p:nvSpPr>
            <p:cNvPr id="3" name="Rectangle 2"/>
            <p:cNvSpPr/>
            <p:nvPr/>
          </p:nvSpPr>
          <p:spPr>
            <a:xfrm>
              <a:off x="2286000" y="971550"/>
              <a:ext cx="2133600" cy="3352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1080" y="1428750"/>
              <a:ext cx="2177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The Structure of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Scientific Revolutions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8400" y="3562350"/>
              <a:ext cx="1676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Thomas S. Kuhn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735" y="2146709"/>
              <a:ext cx="1884130" cy="134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9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95207"/>
            <a:ext cx="2743583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8614"/>
            <a:ext cx="1853345" cy="1816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81283"/>
            <a:ext cx="1371429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0074"/>
            <a:ext cx="2942798" cy="3943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16584"/>
            <a:ext cx="3586887" cy="3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8387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latin typeface="Gadugi" panose="020B0502040204020203" pitchFamily="34" charset="0"/>
              </a:rPr>
              <a:t>Relevant Readings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Beilock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(2010).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Choke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NY: Free Press.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Bilalic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McLeod, P., &amp;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Gobet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(2008). Inflexibility of experts--reality or myth? Quantifying the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Einstellung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 in chess masters.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Cognitive psychology, 56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73-102.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10.1016/j.cogpsych.2007.02.001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Bilalić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McLeod, P., &amp;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Gobet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(2008). Why good thoughts block better ones: The mechanism of the pernicious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Einstellung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(set) effect.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Cognition, 108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(3), 652-661.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10.1016/j.cognition.2008.05.005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Carey, B. (2012). Cognitive science meets pre-algebra.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Times, Sep 2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http://</a:t>
            </a:r>
            <a:r>
              <a:rPr lang="en-US" sz="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www.nytimes.com/2013/09/03/science/cognitive-science-meets-pre-algebra.html?ref=science.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Duarte, N. (2012).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HBR Guide to Persuasive Presentations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Harvard Business Review Press.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Feynman, R. (1985).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"Surely You're Joking, Mr. Feynman"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NY: W. W. Norton.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Geary, D. C. (2011). Primal brain in the modern classroom.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 American Mind, 22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44-49. 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Kuhn, T. (1962).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Structure of Scientific Revolutions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(2nd (1970) ed.). Chicago, IL: University of Chicago Press.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Luchins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S. (1942). Mechanization in problem solving: The effect of </a:t>
            </a:r>
            <a:r>
              <a:rPr lang="en-US" sz="9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Einstellung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Psychol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Monogr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54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(6), 1-95. 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Pachman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Sweller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J., &amp;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Kalyuga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(2013). Levels of knowledge and deliberate practice.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experimental psychology, 19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108-119. 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Roediger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L., &amp;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A. (2012). Inexpensive techniques to improve education: Applying cognitive psychology to enhance educational practice.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Applied Research in Memory and Cognition, 1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242-248.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10.1016/j.jarmac.2012.09.002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Rohrer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Pashler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(2007). Increasing retention without increasing study time.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</a:t>
            </a:r>
            <a:r>
              <a:rPr lang="en-US" sz="9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Directions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9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Psychological Science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16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183-186. </a:t>
            </a: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Rohrer, D., &amp;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Pashler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(2010). Recent research on human learning challenges conventional instructional strategies.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</a:t>
            </a:r>
            <a:r>
              <a:rPr lang="en-US" sz="9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Researcher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39(5), 406-412. </a:t>
            </a:r>
            <a:endParaRPr lang="en-US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Rohrer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et al. (2014). "The benefit of interleaved mathematics practice is not limited to superficially similar kinds of problems." </a:t>
            </a:r>
            <a:r>
              <a:rPr lang="en-US" sz="9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Psychonomic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Bulletin &amp; Review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1-8</a:t>
            </a:r>
            <a:r>
              <a:rPr lang="en-US" sz="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863" marR="0" indent="-169863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Schoenfeld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H. (1992). Learning to think mathematically: Problem solving, metacognition, and sense-making in mathematics. In D. </a:t>
            </a:r>
            <a:r>
              <a:rPr lang="en-US" sz="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Grouws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(Ed.),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Handbook for Research on Mathematics Teaching and Learning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NY: MacMillan.</a:t>
            </a:r>
          </a:p>
          <a:p>
            <a:pPr marL="169863" marR="0" indent="-169863"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Taylor, K., &amp; Rohrer, D. (2010). The effects of interleaved practice. </a:t>
            </a:r>
            <a:r>
              <a:rPr lang="en-US" sz="9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Cognitive Psychology, 24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(6), 837-848. </a:t>
            </a:r>
          </a:p>
          <a:p>
            <a:pPr marL="0" indent="0" algn="ctr">
              <a:buNone/>
            </a:pPr>
            <a:r>
              <a:rPr lang="en-US" sz="900" b="1" dirty="0" smtClean="0">
                <a:latin typeface="Gadugi" panose="020B0502040204020203" pitchFamily="34" charset="0"/>
              </a:rPr>
              <a:t>Image Credits</a:t>
            </a:r>
            <a:endParaRPr lang="en-US" sz="900" dirty="0">
              <a:latin typeface="Gadugi" panose="020B0502040204020203" pitchFamily="34" charset="0"/>
            </a:endParaRPr>
          </a:p>
          <a:p>
            <a:pPr marL="169863" indent="-169863"/>
            <a:r>
              <a:rPr lang="en-US" sz="900" dirty="0"/>
              <a:t>Car in Muddy Road Rut, ca. 1920, Photo courtesy of the Iowa Department of </a:t>
            </a:r>
            <a:r>
              <a:rPr lang="en-US" sz="900" dirty="0" smtClean="0"/>
              <a:t>Transportation http</a:t>
            </a:r>
            <a:r>
              <a:rPr lang="en-US" sz="900" dirty="0"/>
              <a:t>://</a:t>
            </a:r>
            <a:r>
              <a:rPr lang="en-US" sz="900" dirty="0" smtClean="0"/>
              <a:t>www.iptv.org/iowapathways/artifact_detail_large.cfm?aid=a_000232&amp;oid=ob_000220</a:t>
            </a:r>
          </a:p>
          <a:p>
            <a:pPr marL="169863" indent="-169863" fontAlgn="ctr"/>
            <a:r>
              <a:rPr lang="en-US" sz="900" dirty="0"/>
              <a:t>TED (Technology, Entertainment, Design) Conference Curator Chris Anderson in 2007. Pierre </a:t>
            </a:r>
            <a:r>
              <a:rPr lang="en-US" sz="900" dirty="0" err="1"/>
              <a:t>Omidyar</a:t>
            </a:r>
            <a:r>
              <a:rPr lang="en-US" sz="900" dirty="0"/>
              <a:t> - Flickr, http://en.wikipedia.org/wiki/TED_(conference)#</a:t>
            </a:r>
            <a:r>
              <a:rPr lang="en-US" sz="900" dirty="0" smtClean="0"/>
              <a:t>mediaviewer/File:Chris_Anderson_2007.jpg</a:t>
            </a:r>
          </a:p>
          <a:p>
            <a:pPr marL="169863" indent="-169863" fontAlgn="ctr"/>
            <a:r>
              <a:rPr lang="en-US" sz="900" dirty="0" smtClean="0"/>
              <a:t>Rohrer</a:t>
            </a:r>
            <a:r>
              <a:rPr lang="en-US" sz="900" dirty="0"/>
              <a:t>, D., et al. (2014). "The benefit of interleaved mathematics practice is not limited to superficially similar kinds of problems." </a:t>
            </a:r>
            <a:r>
              <a:rPr lang="en-US" sz="900" i="1" dirty="0" err="1"/>
              <a:t>Psychonomic</a:t>
            </a:r>
            <a:r>
              <a:rPr lang="en-US" sz="900" i="1" dirty="0"/>
              <a:t> Bulletin &amp; Review</a:t>
            </a:r>
            <a:r>
              <a:rPr lang="en-US" sz="900" dirty="0"/>
              <a:t>: 1-8</a:t>
            </a:r>
            <a:r>
              <a:rPr lang="en-US" sz="900" dirty="0" smtClean="0"/>
              <a:t>.</a:t>
            </a:r>
            <a:r>
              <a:rPr lang="en-US" sz="900" dirty="0"/>
              <a:t>	</a:t>
            </a:r>
          </a:p>
          <a:p>
            <a:pPr marL="169863" indent="-169863" fontAlgn="ctr"/>
            <a:r>
              <a:rPr lang="en-US" sz="900" dirty="0"/>
              <a:t>Hammering, ©Philip Oakley, 2014.</a:t>
            </a:r>
          </a:p>
          <a:p>
            <a:pPr marL="169863" indent="-169863" fontAlgn="ctr"/>
            <a:r>
              <a:rPr lang="en-US" sz="900" dirty="0" smtClean="0"/>
              <a:t>Neural chunks ©Barbara Oakley, 2014.</a:t>
            </a:r>
          </a:p>
          <a:p>
            <a:pPr marL="169863" indent="-169863" fontAlgn="ctr"/>
            <a:r>
              <a:rPr lang="en-US" sz="900" dirty="0" smtClean="0"/>
              <a:t>Neural patterns ©Kevin Mendez</a:t>
            </a:r>
            <a:r>
              <a:rPr lang="en-US" sz="900" smtClean="0"/>
              <a:t>, </a:t>
            </a:r>
            <a:r>
              <a:rPr lang="en-US" sz="900" smtClean="0"/>
              <a:t>2014. </a:t>
            </a:r>
            <a:endParaRPr lang="en-US" sz="900" dirty="0" smtClean="0"/>
          </a:p>
          <a:p>
            <a:pPr marL="169863" indent="-169863" fontAlgn="ctr"/>
            <a:r>
              <a:rPr lang="en-US" sz="900" dirty="0" smtClean="0"/>
              <a:t>Mike </a:t>
            </a:r>
            <a:r>
              <a:rPr lang="en-US" sz="900" dirty="0"/>
              <a:t>Rowe, http://en.wikipedia.org/wiki/Mike_Rowe#mediaviewer/File:Dirty_Jobs_small.jpg, by </a:t>
            </a:r>
            <a:r>
              <a:rPr lang="en-US" sz="900" dirty="0" err="1" smtClean="0"/>
              <a:t>Sklmsta</a:t>
            </a:r>
            <a:endParaRPr lang="en-US" sz="900" dirty="0" smtClean="0"/>
          </a:p>
          <a:p>
            <a:pPr marL="169863" indent="-169863" fontAlgn="ctr"/>
            <a:r>
              <a:rPr lang="en-US" sz="900" dirty="0"/>
              <a:t>C</a:t>
            </a:r>
            <a:r>
              <a:rPr lang="en-US" sz="900" dirty="0" smtClean="0"/>
              <a:t>lip art courtesy Microsoft Corporation</a:t>
            </a:r>
            <a:endParaRPr lang="en-US" sz="900" dirty="0"/>
          </a:p>
          <a:p>
            <a:pPr marL="169863" indent="-169863" fontAlgn="ctr"/>
            <a:endParaRPr lang="en-US" sz="900" dirty="0">
              <a:solidFill>
                <a:schemeClr val="bg1"/>
              </a:solidFill>
            </a:endParaRPr>
          </a:p>
          <a:p>
            <a:pPr fontAlgn="ctr"/>
            <a:endParaRPr lang="en-US" sz="900" dirty="0" smtClean="0"/>
          </a:p>
          <a:p>
            <a:pPr font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469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000250"/>
            <a:ext cx="3962400" cy="8572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Overlearning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1437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7150"/>
            <a:ext cx="4953000" cy="48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7" y="361950"/>
            <a:ext cx="4347633" cy="2445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66950"/>
            <a:ext cx="4343400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76478"/>
            <a:ext cx="3493008" cy="3590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776478"/>
            <a:ext cx="3493008" cy="3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895350"/>
            <a:ext cx="49106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Illusion of competence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(versus)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Deliberate practice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75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sut-2brain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533"/>
          <a:stretch/>
        </p:blipFill>
        <p:spPr>
          <a:xfrm>
            <a:off x="1143001" y="265971"/>
            <a:ext cx="4114799" cy="45491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 flipV="1">
            <a:off x="3396723" y="1530011"/>
            <a:ext cx="254000" cy="275167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384023" y="1805178"/>
            <a:ext cx="266700" cy="93133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3384024" y="1898312"/>
            <a:ext cx="275167" cy="249767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3316290" y="2126912"/>
            <a:ext cx="342902" cy="21169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3154630" y="1965250"/>
            <a:ext cx="283633" cy="39690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2973390" y="1889846"/>
            <a:ext cx="258233" cy="258233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820989" y="1995679"/>
            <a:ext cx="304802" cy="1588"/>
          </a:xfrm>
          <a:prstGeom prst="line">
            <a:avLst/>
          </a:prstGeom>
          <a:ln>
            <a:solidFill>
              <a:srgbClr val="FAAD5A"/>
            </a:solidFill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86090" y="1462278"/>
            <a:ext cx="287071" cy="385234"/>
          </a:xfrm>
          <a:prstGeom prst="line">
            <a:avLst/>
          </a:prstGeom>
          <a:ln>
            <a:solidFill>
              <a:srgbClr val="FAAD5A"/>
            </a:solidFill>
            <a:tailEnd type="none" w="lg" len="lg"/>
          </a:ln>
          <a:effectLst>
            <a:glow rad="101600">
              <a:srgbClr val="FF7F19">
                <a:alpha val="75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983708" y="1614678"/>
            <a:ext cx="141288" cy="232834"/>
          </a:xfrm>
          <a:prstGeom prst="line">
            <a:avLst/>
          </a:prstGeom>
          <a:ln w="63500">
            <a:solidFill>
              <a:srgbClr val="FF0000"/>
            </a:solidFill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820194" y="1995679"/>
            <a:ext cx="304802" cy="1588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972197" y="1843676"/>
            <a:ext cx="304802" cy="304006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rot="16200000" flipV="1">
            <a:off x="3154233" y="1965646"/>
            <a:ext cx="283634" cy="38897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3315495" y="2126912"/>
            <a:ext cx="342902" cy="21169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383229" y="1898312"/>
            <a:ext cx="275167" cy="249767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3228" y="1805178"/>
            <a:ext cx="266700" cy="93133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395928" y="1530011"/>
            <a:ext cx="254000" cy="275167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395928" y="1530011"/>
            <a:ext cx="702734" cy="270934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3171563" y="2728045"/>
            <a:ext cx="1871133" cy="16933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525132" y="2910078"/>
            <a:ext cx="446669" cy="31752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95601" y="2886868"/>
            <a:ext cx="455683" cy="2321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4601" y="3214878"/>
            <a:ext cx="457200" cy="3048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71801" y="2910078"/>
            <a:ext cx="381000" cy="3048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818607" y="3367278"/>
            <a:ext cx="305594" cy="794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38100" dist="12700" dir="54000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brain-2pinball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187"/>
          <a:stretch/>
        </p:blipFill>
        <p:spPr>
          <a:xfrm>
            <a:off x="1066800" y="209550"/>
            <a:ext cx="4191000" cy="45994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86400" y="819150"/>
            <a:ext cx="28625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Einstellung</a:t>
            </a:r>
            <a:endParaRPr lang="en-US" sz="4000" dirty="0" smtClean="0">
              <a:solidFill>
                <a:srgbClr val="C00000"/>
              </a:solidFill>
            </a:endParaRPr>
          </a:p>
          <a:p>
            <a:r>
              <a:rPr lang="en-US" sz="4000" dirty="0" smtClean="0"/>
              <a:t>= Installation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47950"/>
            <a:ext cx="330292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47750"/>
            <a:ext cx="4229100" cy="29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3347424" cy="2367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074" r="50833" b="8519"/>
          <a:stretch/>
        </p:blipFill>
        <p:spPr>
          <a:xfrm>
            <a:off x="4648200" y="438150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555</Words>
  <Application>Microsoft Office PowerPoint</Application>
  <PresentationFormat>On-screen Show (16:9)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Gadugi</vt:lpstr>
      <vt:lpstr>Times New Roman</vt:lpstr>
      <vt:lpstr>Office Theme</vt:lpstr>
      <vt:lpstr>Overlearning, Choking, the Einstellung Effect, and Interleaving</vt:lpstr>
      <vt:lpstr>Overlearning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68</cp:revision>
  <dcterms:created xsi:type="dcterms:W3CDTF">2014-05-18T21:55:46Z</dcterms:created>
  <dcterms:modified xsi:type="dcterms:W3CDTF">2014-07-26T01:51:41Z</dcterms:modified>
</cp:coreProperties>
</file>