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61" r:id="rId2"/>
    <p:sldId id="262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8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5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1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7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0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3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2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6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7/27/2014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4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7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6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Chunking: Summing it up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524000" y="3853542"/>
            <a:ext cx="9144000" cy="14042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By Barbara Oakley, PhD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038577" y="281354"/>
            <a:ext cx="10464800" cy="65766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500" b="1" dirty="0">
                <a:latin typeface="Gadugi" panose="020B0502040204020203" pitchFamily="34" charset="0"/>
              </a:rPr>
              <a:t>Illustration </a:t>
            </a:r>
            <a:r>
              <a:rPr lang="en-US" sz="4500" b="1" dirty="0" smtClean="0">
                <a:latin typeface="Gadugi" panose="020B0502040204020203" pitchFamily="34" charset="0"/>
              </a:rPr>
              <a:t>credits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3200" b="1" dirty="0">
              <a:latin typeface="Gadugi" panose="020B0502040204020203" pitchFamily="34" charset="0"/>
            </a:endParaRPr>
          </a:p>
          <a:p>
            <a:pPr marL="282575" indent="-28257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dugi" panose="020B0502040204020203" pitchFamily="34" charset="0"/>
              </a:rPr>
              <a:t>Chunked </a:t>
            </a:r>
            <a:r>
              <a:rPr lang="en-US" sz="3200" dirty="0">
                <a:latin typeface="Gadugi" panose="020B0502040204020203" pitchFamily="34" charset="0"/>
              </a:rPr>
              <a:t>ribbons © Barbara Oakley, 2014.</a:t>
            </a:r>
          </a:p>
          <a:p>
            <a:pPr marL="282575" indent="-28257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dugi" panose="020B0502040204020203" pitchFamily="34" charset="0"/>
              </a:rPr>
              <a:t>Pinball neural patterns ©Barbara Oakley, 2014.</a:t>
            </a:r>
          </a:p>
          <a:p>
            <a:pPr marL="282575" indent="-28257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dugi" panose="020B0502040204020203" pitchFamily="34" charset="0"/>
              </a:rPr>
              <a:t>Firing neurons, </a:t>
            </a:r>
            <a:r>
              <a:rPr lang="en-US" sz="3200" dirty="0">
                <a:latin typeface="Gadugi" panose="020B0502040204020203" pitchFamily="34" charset="0"/>
              </a:rPr>
              <a:t>©Kevin Mendez, </a:t>
            </a:r>
            <a:r>
              <a:rPr lang="en-US" sz="3200" dirty="0" smtClean="0">
                <a:latin typeface="Gadugi" panose="020B0502040204020203" pitchFamily="34" charset="0"/>
              </a:rPr>
              <a:t>2014.</a:t>
            </a:r>
          </a:p>
          <a:p>
            <a:pPr marL="282575" indent="-28257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dugi" panose="020B0502040204020203" pitchFamily="34" charset="0"/>
              </a:rPr>
              <a:t>Neural hook, </a:t>
            </a:r>
            <a:r>
              <a:rPr lang="en-US" sz="3200" dirty="0">
                <a:latin typeface="Gadugi" panose="020B0502040204020203" pitchFamily="34" charset="0"/>
              </a:rPr>
              <a:t>©Kevin Mendez, </a:t>
            </a:r>
            <a:r>
              <a:rPr lang="en-US" sz="3200" dirty="0" smtClean="0">
                <a:latin typeface="Gadugi" panose="020B0502040204020203" pitchFamily="34" charset="0"/>
              </a:rPr>
              <a:t>2014.</a:t>
            </a:r>
          </a:p>
          <a:p>
            <a:pPr marL="282575" indent="-28257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dugi" panose="020B0502040204020203" pitchFamily="34" charset="0"/>
              </a:rPr>
              <a:t>Interleaved cards © Barbara Oakley, 2014.</a:t>
            </a:r>
            <a:endParaRPr lang="en-US" sz="3200" dirty="0">
              <a:latin typeface="Gadugi" panose="020B0502040204020203" pitchFamily="34" charset="0"/>
            </a:endParaRPr>
          </a:p>
          <a:p>
            <a:pPr marL="282575" indent="-28257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Gadugi" panose="020B0502040204020203" pitchFamily="34" charset="0"/>
              </a:rPr>
              <a:t>Einstellung</a:t>
            </a:r>
            <a:r>
              <a:rPr lang="en-US" sz="3200" dirty="0" smtClean="0">
                <a:latin typeface="Gadugi" panose="020B0502040204020203" pitchFamily="34" charset="0"/>
              </a:rPr>
              <a:t>, </a:t>
            </a:r>
            <a:r>
              <a:rPr lang="en-US" sz="3200" dirty="0">
                <a:latin typeface="Gadugi" panose="020B0502040204020203" pitchFamily="34" charset="0"/>
              </a:rPr>
              <a:t>©Kevin </a:t>
            </a:r>
            <a:r>
              <a:rPr lang="en-US" sz="3200" dirty="0" smtClean="0">
                <a:latin typeface="Gadugi" panose="020B0502040204020203" pitchFamily="34" charset="0"/>
              </a:rPr>
              <a:t>Mendez and Barbara Oakley, 2014.</a:t>
            </a:r>
            <a:endParaRPr lang="en-US" sz="3200" dirty="0">
              <a:latin typeface="Gadugi" panose="020B0502040204020203" pitchFamily="34" charset="0"/>
            </a:endParaRPr>
          </a:p>
          <a:p>
            <a:pPr marL="282575" indent="-28257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dugi" panose="020B0502040204020203" pitchFamily="34" charset="0"/>
              </a:rPr>
              <a:t>Man </a:t>
            </a:r>
            <a:r>
              <a:rPr lang="en-US" sz="3200" dirty="0">
                <a:latin typeface="Gadugi" panose="020B0502040204020203" pitchFamily="34" charset="0"/>
              </a:rPr>
              <a:t>in the Mustang, ©Kevin Mendez and Philip Oakley, </a:t>
            </a:r>
            <a:r>
              <a:rPr lang="en-US" sz="3200" dirty="0" smtClean="0">
                <a:latin typeface="Gadugi" panose="020B0502040204020203" pitchFamily="34" charset="0"/>
              </a:rPr>
              <a:t>2014.</a:t>
            </a:r>
          </a:p>
          <a:p>
            <a:pPr marL="282575" indent="-28257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dugi" panose="020B0502040204020203" pitchFamily="34" charset="0"/>
              </a:rPr>
              <a:t>Lady Luck, ©Kevin Mendez, 2014.</a:t>
            </a:r>
            <a:endParaRPr lang="en-US" sz="3200" dirty="0">
              <a:latin typeface="Gadugi" panose="020B0502040204020203" pitchFamily="34" charset="0"/>
            </a:endParaRPr>
          </a:p>
          <a:p>
            <a:pPr marL="282575" indent="-282575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dugi" panose="020B0502040204020203" pitchFamily="34" charset="0"/>
              </a:rPr>
              <a:t>Microsoft clip art courtesy Microsoft Corporation.</a:t>
            </a:r>
            <a:endParaRPr lang="en-US" sz="3200" dirty="0">
              <a:latin typeface="Gadugi" panose="020B0502040204020203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3200" dirty="0">
              <a:latin typeface="Gadugi" panose="020B0502040204020203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32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18" y="2268885"/>
            <a:ext cx="8150352" cy="417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5" y="782514"/>
            <a:ext cx="2642187" cy="20301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601" y="-311893"/>
            <a:ext cx="4900247" cy="3675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53" y="347323"/>
            <a:ext cx="1523762" cy="117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Chunks are best built with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Focused attention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Understanding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Practice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0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92062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Recall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3277"/>
            <a:ext cx="4032738" cy="4032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91" y="222372"/>
            <a:ext cx="5873262" cy="2936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493" y="3301756"/>
            <a:ext cx="3415567" cy="341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7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dirty="0" smtClean="0">
                <a:solidFill>
                  <a:srgbClr val="C00000"/>
                </a:solidFill>
              </a:rPr>
              <a:t>ransfer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877158"/>
            <a:ext cx="55626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7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Interleave your learning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98" t="10769" r="8990" b="31795"/>
          <a:stretch/>
        </p:blipFill>
        <p:spPr>
          <a:xfrm>
            <a:off x="339735" y="2039814"/>
            <a:ext cx="4261338" cy="3079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1" y="1784123"/>
            <a:ext cx="3493008" cy="3590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157" y="1784123"/>
            <a:ext cx="3492719" cy="35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3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Illusions of competence in learning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Test yourself!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Minimize highlighting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Mistakes are good!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Use deliberate practice.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5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788"/>
            <a:ext cx="10515600" cy="1325563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Einstellung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54" y="1127759"/>
            <a:ext cx="4939870" cy="5420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09" y="2950473"/>
            <a:ext cx="1247380" cy="695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3823">
            <a:off x="3618673" y="3907868"/>
            <a:ext cx="1357774" cy="6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353" y="3035422"/>
            <a:ext cx="10515600" cy="1325563"/>
          </a:xfrm>
        </p:spPr>
        <p:txBody>
          <a:bodyPr/>
          <a:lstStyle/>
          <a:p>
            <a:pPr algn="ctr"/>
            <a:r>
              <a:rPr lang="en-US" sz="7200" b="1" dirty="0" smtClean="0">
                <a:solidFill>
                  <a:srgbClr val="C00000"/>
                </a:solidFill>
              </a:rPr>
              <a:t>The Law of Serendipity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0985"/>
            <a:ext cx="10515600" cy="1815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C00000"/>
                </a:solidFill>
              </a:rPr>
              <a:t>Lady Luck favors the one who tries.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69" y="0"/>
            <a:ext cx="3317631" cy="33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141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Gadugi</vt:lpstr>
      <vt:lpstr>Office Theme</vt:lpstr>
      <vt:lpstr>Chunking: Summing it up</vt:lpstr>
      <vt:lpstr>PowerPoint Presentation</vt:lpstr>
      <vt:lpstr>Chunks are best built with</vt:lpstr>
      <vt:lpstr>Recall</vt:lpstr>
      <vt:lpstr>Transfer</vt:lpstr>
      <vt:lpstr>Interleave your learning</vt:lpstr>
      <vt:lpstr>Illusions of competence in learning</vt:lpstr>
      <vt:lpstr>Einstellung</vt:lpstr>
      <vt:lpstr>The Law of Serendipity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barbaraOak</dc:creator>
  <cp:lastModifiedBy>barbaraOak</cp:lastModifiedBy>
  <cp:revision>41</cp:revision>
  <dcterms:created xsi:type="dcterms:W3CDTF">2013-07-15T20:25:04Z</dcterms:created>
  <dcterms:modified xsi:type="dcterms:W3CDTF">2014-07-27T23:45:18Z</dcterms:modified>
</cp:coreProperties>
</file>