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68" r:id="rId3"/>
    <p:sldId id="269" r:id="rId4"/>
    <p:sldId id="271" r:id="rId5"/>
    <p:sldId id="272" r:id="rId6"/>
    <p:sldId id="273" r:id="rId7"/>
    <p:sldId id="270" r:id="rId8"/>
    <p:sldId id="274" r:id="rId9"/>
    <p:sldId id="275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5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75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9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10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30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61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5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36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65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82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5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2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0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5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7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4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7/27/2014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4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52550"/>
            <a:ext cx="6777318" cy="129898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Tackling procrastination: </a:t>
            </a:r>
            <a:br>
              <a:rPr lang="en-US" sz="4400" b="1" dirty="0" smtClean="0"/>
            </a:br>
            <a:r>
              <a:rPr lang="en-US" sz="4400" b="1" dirty="0" smtClean="0"/>
              <a:t>It’s easier, and more valuable, than you think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Barbara Oakley,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8242"/>
            <a:ext cx="2819400" cy="36071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74929"/>
            <a:ext cx="5490882" cy="3733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771" y="133350"/>
            <a:ext cx="1345311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1950"/>
            <a:ext cx="4368800" cy="410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4381"/>
            <a:ext cx="2006499" cy="27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47700"/>
            <a:ext cx="1143000" cy="165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12" y="3257550"/>
            <a:ext cx="4744292" cy="1615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1950"/>
            <a:ext cx="3747516" cy="2679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317750"/>
            <a:ext cx="1865014" cy="24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5750"/>
            <a:ext cx="3963172" cy="2642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86" y="2146815"/>
            <a:ext cx="3944780" cy="2958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0457"/>
            <a:ext cx="274358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47750"/>
            <a:ext cx="762000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742950"/>
            <a:ext cx="549088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285750"/>
            <a:ext cx="88392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Image Credits</a:t>
            </a:r>
          </a:p>
          <a:p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Arsenic </a:t>
            </a:r>
            <a:r>
              <a:rPr lang="en-US" sz="900" dirty="0"/>
              <a:t>images from http://en.wikipedia.org/wiki/Arsenic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The US Senate Chamber in 1868, Courtesy the Cornell University Library via the Commons on Flickr, via http://susanbarsy.com/tag/us-presidency/. (Okay, it’s not the 48</a:t>
            </a:r>
            <a:r>
              <a:rPr lang="en-US" sz="900" baseline="30000" dirty="0"/>
              <a:t>th</a:t>
            </a:r>
            <a:r>
              <a:rPr lang="en-US" sz="900" dirty="0"/>
              <a:t> meeting of the German Association of Arts and Sciences in 1875, but it gives a bit of a sense of the era…)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Pomodoro</a:t>
            </a:r>
            <a:r>
              <a:rPr lang="en-US" sz="900" dirty="0"/>
              <a:t> timer, </a:t>
            </a:r>
            <a:r>
              <a:rPr lang="it-IT" sz="900" dirty="0"/>
              <a:t>Pomodoro timer, Autore: Francesco Cirillo rilasciata a Erato nelle sottostanti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dirty="0"/>
              <a:t>licenze seguirÃ OTRS, http://en.wikipedia.org/wiki/File:Il_pomodoro.jpg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dirty="0"/>
              <a:t>Brick wall ©Kevin Mendez</a:t>
            </a:r>
            <a:r>
              <a:rPr lang="it-IT" sz="900"/>
              <a:t>, </a:t>
            </a:r>
            <a:r>
              <a:rPr lang="it-IT" sz="900" smtClean="0"/>
              <a:t>2014.</a:t>
            </a:r>
            <a:endParaRPr lang="it-IT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dirty="0"/>
              <a:t>Procrastination funneling ©Kevin Mendez, </a:t>
            </a:r>
            <a:r>
              <a:rPr lang="it-IT" sz="900" dirty="0" smtClean="0"/>
              <a:t>2014.</a:t>
            </a:r>
            <a:endParaRPr lang="it-IT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http://commons.wikimedia.org/wiki/File:Optical_microscope_nikon_alphaphot_+.jpg, author, </a:t>
            </a:r>
            <a:r>
              <a:rPr lang="en-US" sz="900" dirty="0" err="1"/>
              <a:t>GcG</a:t>
            </a:r>
            <a:r>
              <a:rPr lang="en-US" sz="900" dirty="0"/>
              <a:t>(</a:t>
            </a:r>
            <a:r>
              <a:rPr lang="en-US" sz="900" dirty="0" err="1"/>
              <a:t>jawp</a:t>
            </a:r>
            <a:r>
              <a:rPr lang="en-US" sz="900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Wagner-</a:t>
            </a:r>
            <a:r>
              <a:rPr lang="en-US" sz="900" dirty="0" err="1"/>
              <a:t>Meerwein</a:t>
            </a:r>
            <a:r>
              <a:rPr lang="en-US" sz="900" dirty="0"/>
              <a:t> rearrangement, http://en.wikipedia.org/wiki/Wagner-Meerwein_rearrangement, A Wagner–</a:t>
            </a:r>
            <a:r>
              <a:rPr lang="en-US" sz="900" dirty="0" err="1"/>
              <a:t>Meerwein</a:t>
            </a:r>
            <a:r>
              <a:rPr lang="en-US" sz="900" dirty="0"/>
              <a:t> rearrangement is a class of carbocation 1,2-rearrangement reactions in which a hydrogen, alkyl or aryl group migrates from one carbon to a neighboring carbon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Clip art courtesy Microsoft Corporation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algn="ctr"/>
            <a:r>
              <a:rPr lang="en-US" sz="900" b="1" dirty="0"/>
              <a:t>Relevant Readings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Ainslie, G., and N. </a:t>
            </a:r>
            <a:r>
              <a:rPr lang="en-US" sz="900" dirty="0" err="1"/>
              <a:t>Haslam</a:t>
            </a:r>
            <a:r>
              <a:rPr lang="en-US" sz="900" dirty="0"/>
              <a:t>. "Self-Control." In </a:t>
            </a:r>
            <a:r>
              <a:rPr lang="en-US" sz="900" i="1" dirty="0"/>
              <a:t>Choice over Time, </a:t>
            </a:r>
            <a:r>
              <a:rPr lang="en-US" sz="900" dirty="0"/>
              <a:t>edited by G. </a:t>
            </a:r>
            <a:r>
              <a:rPr lang="en-US" sz="900" dirty="0" err="1"/>
              <a:t>Loewenstein</a:t>
            </a:r>
            <a:r>
              <a:rPr lang="en-US" sz="900" dirty="0"/>
              <a:t> and J. </a:t>
            </a:r>
            <a:r>
              <a:rPr lang="en-US" sz="900" dirty="0" err="1"/>
              <a:t>Elster</a:t>
            </a:r>
            <a:r>
              <a:rPr lang="en-US" sz="900" dirty="0"/>
              <a:t> NY: Russell Sage Foundation, 1992.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Boice</a:t>
            </a:r>
            <a:r>
              <a:rPr lang="en-US" sz="900" dirty="0"/>
              <a:t>, Robert. </a:t>
            </a:r>
            <a:r>
              <a:rPr lang="en-US" sz="900" i="1" dirty="0"/>
              <a:t>Procrastination and Blocking</a:t>
            </a:r>
            <a:r>
              <a:rPr lang="en-US" sz="900" dirty="0"/>
              <a:t>.  Westport, CT: </a:t>
            </a:r>
            <a:r>
              <a:rPr lang="en-US" sz="900" dirty="0" err="1"/>
              <a:t>Praeger</a:t>
            </a:r>
            <a:r>
              <a:rPr lang="en-US" sz="900" dirty="0"/>
              <a:t>, 1996.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Chu, Angela, and </a:t>
            </a:r>
            <a:r>
              <a:rPr lang="en-US" sz="900" dirty="0" err="1"/>
              <a:t>Jin</a:t>
            </a:r>
            <a:r>
              <a:rPr lang="en-US" sz="900" dirty="0"/>
              <a:t> Name Choi. "Rethinking Procrastination: Positive Effects of 'Active' Procrastination Behavior on Attitudes and Performance." </a:t>
            </a:r>
            <a:r>
              <a:rPr lang="en-US" sz="900" i="1" dirty="0"/>
              <a:t>Journal of Social Psychology </a:t>
            </a:r>
            <a:r>
              <a:rPr lang="en-US" sz="900" dirty="0"/>
              <a:t>145, no. 3 (2005): 245-64.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Duhigg</a:t>
            </a:r>
            <a:r>
              <a:rPr lang="en-US" sz="900" dirty="0"/>
              <a:t>, Charles. </a:t>
            </a:r>
            <a:r>
              <a:rPr lang="en-US" sz="900" i="1" dirty="0"/>
              <a:t>The Power of Habit</a:t>
            </a:r>
            <a:r>
              <a:rPr lang="en-US" sz="900" dirty="0"/>
              <a:t>.  NY: Random House, 2012.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Ellenbogen</a:t>
            </a:r>
            <a:r>
              <a:rPr lang="en-US" sz="900" dirty="0"/>
              <a:t>, J.M., P.T. Hu, J.D. Payne, D. </a:t>
            </a:r>
            <a:r>
              <a:rPr lang="en-US" sz="900" dirty="0" err="1"/>
              <a:t>Titone</a:t>
            </a:r>
            <a:r>
              <a:rPr lang="en-US" sz="900" dirty="0"/>
              <a:t>, and M.P. Walker. "Human Relational Memory Requires Time and Sleep." </a:t>
            </a:r>
            <a:r>
              <a:rPr lang="en-US" sz="900" i="1" dirty="0"/>
              <a:t>PNAS </a:t>
            </a:r>
            <a:r>
              <a:rPr lang="en-US" sz="900" dirty="0"/>
              <a:t>104, no. 18 (2007): 7723-28.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Emmett, Rita. </a:t>
            </a:r>
            <a:r>
              <a:rPr lang="en-US" sz="900" i="1" dirty="0"/>
              <a:t>The Procrastinator's Handbook</a:t>
            </a:r>
            <a:r>
              <a:rPr lang="en-US" sz="900" dirty="0"/>
              <a:t>.  NY: Walker &amp; Company, 2000.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Emsley</a:t>
            </a:r>
            <a:r>
              <a:rPr lang="en-US" sz="900" dirty="0"/>
              <a:t>, J. </a:t>
            </a:r>
            <a:r>
              <a:rPr lang="en-US" sz="900" i="1" dirty="0"/>
              <a:t>The Elements of Murder</a:t>
            </a:r>
            <a:r>
              <a:rPr lang="en-US" sz="900" dirty="0"/>
              <a:t>.  NY: Oxford University Press, 2005.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Fiore, Neil A. </a:t>
            </a:r>
            <a:r>
              <a:rPr lang="en-US" sz="900" i="1" dirty="0"/>
              <a:t>The Now Habit</a:t>
            </a:r>
            <a:r>
              <a:rPr lang="en-US" sz="900" dirty="0"/>
              <a:t>.  NY: Penguin, 2007.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Graham, Paul. "Good and Bad Procrastination."  http://paulgraham.com/procrastination.html.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Lyons, I.M., and S.L. </a:t>
            </a:r>
            <a:r>
              <a:rPr lang="en-US" sz="900" dirty="0" err="1"/>
              <a:t>Beilock</a:t>
            </a:r>
            <a:r>
              <a:rPr lang="en-US" sz="900" dirty="0"/>
              <a:t>. "When Math Hurts: Math Anxiety Predicts Pain Network Activation in Anticipation of Doing Math." </a:t>
            </a:r>
            <a:r>
              <a:rPr lang="en-US" sz="900" i="1" dirty="0" err="1"/>
              <a:t>PLoS</a:t>
            </a:r>
            <a:r>
              <a:rPr lang="en-US" sz="900" i="1" dirty="0"/>
              <a:t> ONE </a:t>
            </a:r>
            <a:r>
              <a:rPr lang="en-US" sz="900" dirty="0"/>
              <a:t>7, no. 10 (2012): e48076.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Partnoy</a:t>
            </a:r>
            <a:r>
              <a:rPr lang="en-US" sz="900" dirty="0"/>
              <a:t>, F. </a:t>
            </a:r>
            <a:r>
              <a:rPr lang="en-US" sz="900" i="1" dirty="0"/>
              <a:t>Wait</a:t>
            </a:r>
            <a:r>
              <a:rPr lang="en-US" sz="900" dirty="0"/>
              <a:t>.  NY: </a:t>
            </a:r>
            <a:r>
              <a:rPr lang="en-US" sz="900" dirty="0" err="1"/>
              <a:t>PublicAffairs</a:t>
            </a:r>
            <a:r>
              <a:rPr lang="en-US" sz="900" dirty="0"/>
              <a:t>, 2012.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Steel, Piers. "The Nature of Procrastination: A Meta-Analytic and Theoretical Review of Quintessential Self-Regulatory Failure." </a:t>
            </a:r>
            <a:r>
              <a:rPr lang="en-US" sz="900" i="1" dirty="0"/>
              <a:t>Psychological Bulletin </a:t>
            </a:r>
            <a:r>
              <a:rPr lang="en-US" sz="900" dirty="0"/>
              <a:t>133, no. 1 (Jan 2007): 65-94.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———. </a:t>
            </a:r>
            <a:r>
              <a:rPr lang="en-US" sz="900" i="1" dirty="0"/>
              <a:t>The Procrastination Equation</a:t>
            </a:r>
            <a:r>
              <a:rPr lang="en-US" sz="900" dirty="0"/>
              <a:t>.  NY: Random House, 2010.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Tice, D.M., and R.F. </a:t>
            </a:r>
            <a:r>
              <a:rPr lang="en-US" sz="900" dirty="0" err="1"/>
              <a:t>Baumeister</a:t>
            </a:r>
            <a:r>
              <a:rPr lang="en-US" sz="900" dirty="0"/>
              <a:t>. "Longitudinal Study of Procrastination, Performance, Stress, and Health: The Costs and Benefits of Dawdling." </a:t>
            </a:r>
            <a:r>
              <a:rPr lang="en-US" sz="900" i="1" dirty="0"/>
              <a:t>Psychological Science </a:t>
            </a:r>
            <a:r>
              <a:rPr lang="en-US" sz="900" dirty="0"/>
              <a:t>8, no. 6 (1997): 454-58.</a:t>
            </a:r>
          </a:p>
        </p:txBody>
      </p:sp>
    </p:spTree>
    <p:extLst>
      <p:ext uri="{BB962C8B-B14F-4D97-AF65-F5344CB8AC3E}">
        <p14:creationId xmlns:p14="http://schemas.microsoft.com/office/powerpoint/2010/main" val="13326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125</Words>
  <Application>Microsoft Office PowerPoint</Application>
  <PresentationFormat>On-screen Show (16:9)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1_Office Theme</vt:lpstr>
      <vt:lpstr>Tackling procrastination:  It’s easier, and more valuable, than you think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49</cp:revision>
  <dcterms:created xsi:type="dcterms:W3CDTF">2014-06-06T22:47:41Z</dcterms:created>
  <dcterms:modified xsi:type="dcterms:W3CDTF">2014-07-27T16:08:15Z</dcterms:modified>
</cp:coreProperties>
</file>