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8" r:id="rId3"/>
    <p:sldId id="270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90550"/>
            <a:ext cx="6777318" cy="2060987"/>
          </a:xfrm>
        </p:spPr>
        <p:txBody>
          <a:bodyPr>
            <a:normAutofit/>
          </a:bodyPr>
          <a:lstStyle/>
          <a:p>
            <a:r>
              <a:rPr lang="en-US" sz="4000" b="1" dirty="0"/>
              <a:t>Zombies everywhere: Digging </a:t>
            </a:r>
            <a:r>
              <a:rPr lang="en-US" sz="4000" b="1" dirty="0" smtClean="0"/>
              <a:t>deeper </a:t>
            </a:r>
            <a:r>
              <a:rPr lang="en-US" sz="4000" b="1" dirty="0"/>
              <a:t>to </a:t>
            </a:r>
            <a:r>
              <a:rPr lang="en-US" sz="4000" b="1" dirty="0" smtClean="0"/>
              <a:t>understand </a:t>
            </a:r>
            <a:r>
              <a:rPr lang="en-US" sz="4000" b="1" dirty="0"/>
              <a:t>the </a:t>
            </a:r>
            <a:r>
              <a:rPr lang="en-US" sz="4000" b="1" dirty="0" smtClean="0"/>
              <a:t>habit </a:t>
            </a:r>
            <a:r>
              <a:rPr lang="en-US" sz="4000" b="1" dirty="0"/>
              <a:t>of </a:t>
            </a:r>
            <a:r>
              <a:rPr lang="en-US" sz="4000" b="1" dirty="0" smtClean="0"/>
              <a:t>procrastination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990" y="438150"/>
            <a:ext cx="46046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dugi" panose="020B0502040204020203" pitchFamily="34" charset="0"/>
              </a:rPr>
              <a:t>Habits have four parts:</a:t>
            </a:r>
          </a:p>
          <a:p>
            <a:endParaRPr lang="en-US" sz="3200" b="1" dirty="0">
              <a:latin typeface="Gadug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latin typeface="Gadugi" panose="020B0502040204020203" pitchFamily="34" charset="0"/>
              </a:rPr>
              <a:t>The cue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Gadugi" panose="020B0502040204020203" pitchFamily="34" charset="0"/>
              </a:rPr>
              <a:t>The routine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Gadugi" panose="020B0502040204020203" pitchFamily="34" charset="0"/>
              </a:rPr>
              <a:t>The reward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Gadugi" panose="020B0502040204020203" pitchFamily="34" charset="0"/>
              </a:rPr>
              <a:t>The belief</a:t>
            </a:r>
            <a:endParaRPr lang="en-US" sz="3200" dirty="0">
              <a:latin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55" y="2800350"/>
            <a:ext cx="862333" cy="2088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6" y="1276350"/>
            <a:ext cx="601208" cy="868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64" y="3657778"/>
            <a:ext cx="603556" cy="1231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0" y="2876550"/>
            <a:ext cx="864872" cy="2095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0" y="1118854"/>
            <a:ext cx="862333" cy="20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9550"/>
            <a:ext cx="8839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Credits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Woman backing up in the car courtesy Rachel Oakley.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Man riding a bicycle courtesy Philip Oakley.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Zombie illustrations ©Kevin Mendez</a:t>
            </a:r>
            <a:r>
              <a:rPr lang="en-US" sz="1400" smtClean="0"/>
              <a:t>, </a:t>
            </a:r>
            <a:r>
              <a:rPr lang="en-US" sz="1400" smtClean="0"/>
              <a:t>2014.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Clip 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dirty="0"/>
              <a:t>Relevant </a:t>
            </a:r>
            <a:r>
              <a:rPr lang="en-US" sz="1400" b="1" dirty="0" smtClean="0"/>
              <a:t>Readings</a:t>
            </a:r>
          </a:p>
          <a:p>
            <a:pPr algn="ctr"/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Boice</a:t>
            </a:r>
            <a:r>
              <a:rPr lang="en-US" sz="1400" dirty="0"/>
              <a:t>, Robert. </a:t>
            </a:r>
            <a:r>
              <a:rPr lang="en-US" sz="1400" i="1" dirty="0"/>
              <a:t>Procrastination and Blocking</a:t>
            </a:r>
            <a:r>
              <a:rPr lang="en-US" sz="1400" dirty="0"/>
              <a:t>.  Westport, CT: </a:t>
            </a:r>
            <a:r>
              <a:rPr lang="en-US" sz="1400" dirty="0" err="1"/>
              <a:t>Praeger</a:t>
            </a:r>
            <a:r>
              <a:rPr lang="en-US" sz="1400" dirty="0"/>
              <a:t>, 1996.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Duhigg</a:t>
            </a:r>
            <a:r>
              <a:rPr lang="en-US" sz="1400" dirty="0"/>
              <a:t>, Charles. </a:t>
            </a:r>
            <a:r>
              <a:rPr lang="en-US" sz="1400" i="1" dirty="0"/>
              <a:t>The Power of Habit</a:t>
            </a:r>
            <a:r>
              <a:rPr lang="en-US" sz="1400" dirty="0"/>
              <a:t>.  NY: Random House, 2012.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Fiore, Neil A. </a:t>
            </a:r>
            <a:r>
              <a:rPr lang="en-US" sz="1400" i="1" dirty="0"/>
              <a:t>The Now Habit</a:t>
            </a:r>
            <a:r>
              <a:rPr lang="en-US" sz="1400" dirty="0"/>
              <a:t>.  NY: Penguin, 2007.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McClain, Dylan Loeb. "Harnessing the Brain's Right Hemisphere to Capture Many Kings." </a:t>
            </a:r>
            <a:r>
              <a:rPr lang="en-US" sz="1400" i="1" dirty="0"/>
              <a:t>New York Times</a:t>
            </a:r>
            <a:r>
              <a:rPr lang="en-US" sz="1400" dirty="0"/>
              <a:t>, Jan 24 2011.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Steel, Piers. "The Nature of Procrastination: A Meta-Analytic and Theoretical Review of Quintessential Self-Regulatory Failure." </a:t>
            </a:r>
            <a:r>
              <a:rPr lang="en-US" sz="1400" i="1" dirty="0"/>
              <a:t>Psychological Bulletin </a:t>
            </a:r>
            <a:r>
              <a:rPr lang="en-US" sz="1400" dirty="0"/>
              <a:t>133, no. 1 (Jan 2007): 65-94.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———. </a:t>
            </a:r>
            <a:r>
              <a:rPr lang="en-US" sz="1400" i="1" dirty="0"/>
              <a:t>The Procrastination Equation</a:t>
            </a:r>
            <a:r>
              <a:rPr lang="en-US" sz="1400" dirty="0"/>
              <a:t>.  NY: Random House, 2010.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Wan, X., H. </a:t>
            </a:r>
            <a:r>
              <a:rPr lang="en-US" sz="1400" dirty="0" err="1"/>
              <a:t>Nakatani</a:t>
            </a:r>
            <a:r>
              <a:rPr lang="en-US" sz="1400" dirty="0"/>
              <a:t>, K. Ueno, T. </a:t>
            </a:r>
            <a:r>
              <a:rPr lang="en-US" sz="1400" dirty="0" err="1"/>
              <a:t>Asamizuya</a:t>
            </a:r>
            <a:r>
              <a:rPr lang="en-US" sz="1400" dirty="0"/>
              <a:t>, K. Cheng, and K. Tanaka. "The Neural Basis of Intuitive Best Next-Move Generation in Board Game Experts." </a:t>
            </a:r>
            <a:r>
              <a:rPr lang="en-US" sz="1400" i="1" dirty="0"/>
              <a:t>Science </a:t>
            </a:r>
            <a:r>
              <a:rPr lang="en-US" sz="1400" dirty="0"/>
              <a:t>331, no. 6015 (Jan 21 2011): 341-6.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231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Gadugi</vt:lpstr>
      <vt:lpstr>Office Theme</vt:lpstr>
      <vt:lpstr>1_Office Theme</vt:lpstr>
      <vt:lpstr>Zombies everywhere: Digging deeper to understand the habit of procrastination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60</cp:revision>
  <dcterms:created xsi:type="dcterms:W3CDTF">2014-06-06T22:47:41Z</dcterms:created>
  <dcterms:modified xsi:type="dcterms:W3CDTF">2014-07-27T17:33:39Z</dcterms:modified>
</cp:coreProperties>
</file>