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68" r:id="rId3"/>
    <p:sldId id="270" r:id="rId4"/>
    <p:sldId id="272" r:id="rId5"/>
    <p:sldId id="273" r:id="rId6"/>
    <p:sldId id="274" r:id="rId7"/>
    <p:sldId id="275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5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75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9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1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3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61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5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36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65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82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5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2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0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7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458E-009A-418C-883D-683A3C3D4D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D0AE-9BD5-481C-B5D6-FE61707769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4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590550"/>
            <a:ext cx="6777318" cy="2060987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Surf’s up!</a:t>
            </a:r>
            <a:br>
              <a:rPr lang="en-US" sz="4000" b="1" dirty="0" smtClean="0"/>
            </a:br>
            <a:r>
              <a:rPr lang="en-US" sz="4000" b="1" dirty="0" smtClean="0"/>
              <a:t>Process versus product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Barbara Oakley, PhD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05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66750"/>
            <a:ext cx="4571402" cy="399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04792"/>
            <a:ext cx="2443374" cy="23572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23174" y="666750"/>
            <a:ext cx="281474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b="1" dirty="0" smtClean="0"/>
              <a:t>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Product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420350"/>
            <a:ext cx="2711799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42950"/>
            <a:ext cx="4581117" cy="3598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4600" y="666750"/>
            <a:ext cx="1518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Product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59" y="666750"/>
            <a:ext cx="711054" cy="703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504950"/>
            <a:ext cx="2743370" cy="24193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46221" y="3944875"/>
            <a:ext cx="2111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solidFill>
                  <a:schemeClr val="accent3">
                    <a:lumMod val="50000"/>
                  </a:schemeClr>
                </a:solidFill>
              </a:rPr>
              <a:t>Process</a:t>
            </a:r>
            <a:endParaRPr lang="en-US" sz="48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66750"/>
            <a:ext cx="4955144" cy="330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6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1950"/>
            <a:ext cx="4368254" cy="4101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1292" y="666750"/>
            <a:ext cx="27568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PROCESS</a:t>
            </a:r>
          </a:p>
          <a:p>
            <a:pPr algn="ctr"/>
            <a:r>
              <a:rPr lang="en-US" sz="4000" i="1" dirty="0" smtClean="0"/>
              <a:t>not</a:t>
            </a:r>
          </a:p>
          <a:p>
            <a:pPr algn="ctr"/>
            <a:r>
              <a:rPr lang="en-US" sz="3200" b="1" dirty="0"/>
              <a:t>p</a:t>
            </a:r>
            <a:r>
              <a:rPr lang="en-US" sz="3200" b="1" dirty="0" smtClean="0"/>
              <a:t>roduct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7326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590550"/>
            <a:ext cx="4724400" cy="38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914"/>
            <a:ext cx="8839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Image </a:t>
            </a:r>
            <a:r>
              <a:rPr lang="en-US" sz="1400" b="1" dirty="0" smtClean="0"/>
              <a:t>Credits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Woman studying courtesy Roslyn Oakley.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Insular cortex ©Kevin Mendez, 2014.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Physicist </a:t>
            </a:r>
            <a:r>
              <a:rPr lang="en-US" sz="1400" dirty="0"/>
              <a:t>Antony Garrett </a:t>
            </a:r>
            <a:r>
              <a:rPr lang="en-US" sz="1400" dirty="0" err="1"/>
              <a:t>Lisi</a:t>
            </a:r>
            <a:r>
              <a:rPr lang="en-US" sz="1400" dirty="0"/>
              <a:t> surfing, author Cjean42, http://</a:t>
            </a:r>
            <a:r>
              <a:rPr lang="en-US" sz="1400" dirty="0" smtClean="0"/>
              <a:t>en.wikipedia.org/wiki/File:Garrett_Lisi_surfing.jpg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 smtClean="0"/>
              <a:t>Pomodoro </a:t>
            </a:r>
            <a:r>
              <a:rPr lang="it-IT" sz="1400" dirty="0"/>
              <a:t>timer, Autore: Francesco Cirillo rilasciata a Erato nelle </a:t>
            </a:r>
            <a:r>
              <a:rPr lang="it-IT" sz="1400" dirty="0" smtClean="0"/>
              <a:t>sottostanti licenze </a:t>
            </a:r>
            <a:r>
              <a:rPr lang="it-IT" sz="1400" dirty="0"/>
              <a:t>seguirÃ OTRS, http://</a:t>
            </a:r>
            <a:r>
              <a:rPr lang="it-IT" sz="1400" dirty="0" smtClean="0"/>
              <a:t>en.wikipedia.org/wiki/File:Il_pomodoro.jpg</a:t>
            </a:r>
            <a:endParaRPr lang="en-US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Zombie illustrations ©Kevin Mendez, 2014.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Clip art courtesy Microsoft Corporation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ctr"/>
            <a:r>
              <a:rPr lang="en-US" sz="1400" b="1" dirty="0"/>
              <a:t>Relevant </a:t>
            </a:r>
            <a:r>
              <a:rPr lang="en-US" sz="1400" b="1" dirty="0" smtClean="0"/>
              <a:t>Readings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Boice</a:t>
            </a:r>
            <a:r>
              <a:rPr lang="en-US" sz="1400" dirty="0"/>
              <a:t>, Robert. </a:t>
            </a:r>
            <a:r>
              <a:rPr lang="en-US" sz="1400" i="1" dirty="0"/>
              <a:t>Procrastination and Blocking</a:t>
            </a:r>
            <a:r>
              <a:rPr lang="en-US" sz="1400" dirty="0"/>
              <a:t>.  Westport, CT: </a:t>
            </a:r>
            <a:r>
              <a:rPr lang="en-US" sz="1400" dirty="0" err="1"/>
              <a:t>Praeger</a:t>
            </a:r>
            <a:r>
              <a:rPr lang="en-US" sz="1400" dirty="0"/>
              <a:t>, 1996.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Duhigg</a:t>
            </a:r>
            <a:r>
              <a:rPr lang="en-US" sz="1400" dirty="0"/>
              <a:t>, Charles. </a:t>
            </a:r>
            <a:r>
              <a:rPr lang="en-US" sz="1400" i="1" dirty="0"/>
              <a:t>The Power of Habit</a:t>
            </a:r>
            <a:r>
              <a:rPr lang="en-US" sz="1400" dirty="0"/>
              <a:t>.  NY: Random House,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Ericsson, K Anders, Michael J </a:t>
            </a:r>
            <a:r>
              <a:rPr lang="en-US" sz="1400" dirty="0" err="1"/>
              <a:t>Prietula</a:t>
            </a:r>
            <a:r>
              <a:rPr lang="en-US" sz="1400" dirty="0"/>
              <a:t>, and Edward T </a:t>
            </a:r>
            <a:r>
              <a:rPr lang="en-US" sz="1400" dirty="0" err="1"/>
              <a:t>Cokely</a:t>
            </a:r>
            <a:r>
              <a:rPr lang="en-US" sz="1400" dirty="0"/>
              <a:t>. "The Making of an Expert." </a:t>
            </a:r>
            <a:r>
              <a:rPr lang="en-US" sz="1400" i="1" dirty="0"/>
              <a:t>Harvard Business Review </a:t>
            </a:r>
            <a:r>
              <a:rPr lang="en-US" sz="1400" dirty="0"/>
              <a:t>85, no. 7/8 (2007): 114.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Fiore, Neil A. </a:t>
            </a:r>
            <a:r>
              <a:rPr lang="en-US" sz="1400" i="1" dirty="0"/>
              <a:t>The Now Habit</a:t>
            </a:r>
            <a:r>
              <a:rPr lang="en-US" sz="1400" dirty="0"/>
              <a:t>.  NY: Penguin, 2007.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McClain, Dylan Loeb. "Harnessing the Brain's Right Hemisphere to Capture Many Kings." </a:t>
            </a:r>
            <a:r>
              <a:rPr lang="en-US" sz="1400" i="1" dirty="0"/>
              <a:t>New York Times</a:t>
            </a:r>
            <a:r>
              <a:rPr lang="en-US" sz="1400" dirty="0"/>
              <a:t>, Jan 24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Steel, Piers. "The Nature of Procrastination: A Meta-Analytic and Theoretical Review of Quintessential Self-Regulatory Failure." </a:t>
            </a:r>
            <a:r>
              <a:rPr lang="en-US" sz="1400" i="1" dirty="0"/>
              <a:t>Psychological Bulletin </a:t>
            </a:r>
            <a:r>
              <a:rPr lang="en-US" sz="1400" dirty="0"/>
              <a:t>133, no. 1 (Jan 2007): 65-94.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———. </a:t>
            </a:r>
            <a:r>
              <a:rPr lang="en-US" sz="1400" i="1" dirty="0"/>
              <a:t>The Procrastination Equation</a:t>
            </a:r>
            <a:r>
              <a:rPr lang="en-US" sz="1400" dirty="0"/>
              <a:t>.  NY: Random House, 2010.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Wan, X., H. </a:t>
            </a:r>
            <a:r>
              <a:rPr lang="en-US" sz="1400" dirty="0" err="1"/>
              <a:t>Nakatani</a:t>
            </a:r>
            <a:r>
              <a:rPr lang="en-US" sz="1400" dirty="0"/>
              <a:t>, K. Ueno, T. </a:t>
            </a:r>
            <a:r>
              <a:rPr lang="en-US" sz="1400" dirty="0" err="1"/>
              <a:t>Asamizuya</a:t>
            </a:r>
            <a:r>
              <a:rPr lang="en-US" sz="1400" dirty="0"/>
              <a:t>, K. Cheng, and K. Tanaka. "The Neural Basis of Intuitive Best Next-Move Generation in Board Game Experts." </a:t>
            </a:r>
            <a:r>
              <a:rPr lang="en-US" sz="1400" i="1" dirty="0"/>
              <a:t>Science </a:t>
            </a:r>
            <a:r>
              <a:rPr lang="en-US" sz="1400" dirty="0"/>
              <a:t>331, no. 6015 (Jan 21 2011): 341-6.</a:t>
            </a:r>
          </a:p>
        </p:txBody>
      </p:sp>
    </p:spTree>
    <p:extLst>
      <p:ext uri="{BB962C8B-B14F-4D97-AF65-F5344CB8AC3E}">
        <p14:creationId xmlns:p14="http://schemas.microsoft.com/office/powerpoint/2010/main" val="13326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278</Words>
  <Application>Microsoft Office PowerPoint</Application>
  <PresentationFormat>On-screen Show (16:9)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Surf’s up! Process versus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66</cp:revision>
  <dcterms:created xsi:type="dcterms:W3CDTF">2014-06-06T22:47:41Z</dcterms:created>
  <dcterms:modified xsi:type="dcterms:W3CDTF">2014-07-05T11:19:46Z</dcterms:modified>
</cp:coreProperties>
</file>