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6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2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E772-A073-4009-B3AB-C76411DCE893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853F-04DE-47F9-9799-35177297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835" y="1122363"/>
            <a:ext cx="9610165" cy="2387600"/>
          </a:xfrm>
        </p:spPr>
        <p:txBody>
          <a:bodyPr/>
          <a:lstStyle/>
          <a:p>
            <a:r>
              <a:rPr lang="en-US" b="1" dirty="0" smtClean="0"/>
              <a:t>3-7A What is long term memory?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Dr. Terrence Sejnowski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0237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7" y="1181939"/>
            <a:ext cx="5085583" cy="3318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806822"/>
            <a:ext cx="4455459" cy="4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3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1" r="20206" b="20785"/>
          <a:stretch/>
        </p:blipFill>
        <p:spPr>
          <a:xfrm>
            <a:off x="2456329" y="663388"/>
            <a:ext cx="7279341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3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691865"/>
            <a:ext cx="6580093" cy="5175646"/>
          </a:xfrm>
        </p:spPr>
      </p:pic>
    </p:spTree>
    <p:extLst>
      <p:ext uri="{BB962C8B-B14F-4D97-AF65-F5344CB8AC3E}">
        <p14:creationId xmlns:p14="http://schemas.microsoft.com/office/powerpoint/2010/main" val="19696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5749"/>
            <a:ext cx="11483788" cy="609712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Gadugi" panose="020B0502040204020203" pitchFamily="34" charset="0"/>
              </a:rPr>
              <a:t>Relevant Readings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adugi" panose="020B0502040204020203" pitchFamily="34" charset="0"/>
              </a:rPr>
              <a:t>Han X, Chen M, Wang F, </a:t>
            </a:r>
            <a:r>
              <a:rPr lang="en-US" sz="1800" dirty="0" err="1">
                <a:latin typeface="Gadugi" panose="020B0502040204020203" pitchFamily="34" charset="0"/>
              </a:rPr>
              <a:t>Windrem</a:t>
            </a:r>
            <a:r>
              <a:rPr lang="en-US" sz="1800" dirty="0">
                <a:latin typeface="Gadugi" panose="020B0502040204020203" pitchFamily="34" charset="0"/>
              </a:rPr>
              <a:t> M, Wang S, </a:t>
            </a:r>
            <a:r>
              <a:rPr lang="en-US" sz="1800" dirty="0" err="1">
                <a:latin typeface="Gadugi" panose="020B0502040204020203" pitchFamily="34" charset="0"/>
              </a:rPr>
              <a:t>Shanz</a:t>
            </a:r>
            <a:r>
              <a:rPr lang="en-US" sz="1800" dirty="0">
                <a:latin typeface="Gadugi" panose="020B0502040204020203" pitchFamily="34" charset="0"/>
              </a:rPr>
              <a:t> S, Xu Q, </a:t>
            </a:r>
            <a:r>
              <a:rPr lang="en-US" sz="1800" dirty="0" err="1">
                <a:latin typeface="Gadugi" panose="020B0502040204020203" pitchFamily="34" charset="0"/>
              </a:rPr>
              <a:t>Oberheim</a:t>
            </a:r>
            <a:r>
              <a:rPr lang="en-US" sz="1800" dirty="0">
                <a:latin typeface="Gadugi" panose="020B0502040204020203" pitchFamily="34" charset="0"/>
              </a:rPr>
              <a:t> NA, </a:t>
            </a:r>
            <a:r>
              <a:rPr lang="en-US" sz="1800" dirty="0" err="1">
                <a:latin typeface="Gadugi" panose="020B0502040204020203" pitchFamily="34" charset="0"/>
              </a:rPr>
              <a:t>Bekar</a:t>
            </a:r>
            <a:r>
              <a:rPr lang="en-US" sz="1800" dirty="0">
                <a:latin typeface="Gadugi" panose="020B0502040204020203" pitchFamily="34" charset="0"/>
              </a:rPr>
              <a:t> L, </a:t>
            </a:r>
            <a:r>
              <a:rPr lang="en-US" sz="1800" dirty="0" err="1">
                <a:latin typeface="Gadugi" panose="020B0502040204020203" pitchFamily="34" charset="0"/>
              </a:rPr>
              <a:t>Betstadt</a:t>
            </a:r>
            <a:r>
              <a:rPr lang="en-US" sz="1800" dirty="0">
                <a:latin typeface="Gadugi" panose="020B0502040204020203" pitchFamily="34" charset="0"/>
              </a:rPr>
              <a:t> S, Silva AJ, Takano T, Goldman SA, </a:t>
            </a:r>
            <a:r>
              <a:rPr lang="en-US" sz="1800" dirty="0" err="1">
                <a:latin typeface="Gadugi" panose="020B0502040204020203" pitchFamily="34" charset="0"/>
              </a:rPr>
              <a:t>Nedergaard</a:t>
            </a:r>
            <a:r>
              <a:rPr lang="en-US" sz="1800" dirty="0">
                <a:latin typeface="Gadugi" panose="020B0502040204020203" pitchFamily="34" charset="0"/>
              </a:rPr>
              <a:t> M. Forebrain engraftment by human glial progenitor cells enhances synaptic plasticity and learning in adult mice.  Cell Stem Cell. 2013 Mar 7;12(3):</a:t>
            </a:r>
            <a:r>
              <a:rPr lang="en-US" sz="1800" dirty="0" smtClean="0">
                <a:latin typeface="Gadugi" panose="020B0502040204020203" pitchFamily="34" charset="0"/>
              </a:rPr>
              <a:t>342-53.</a:t>
            </a:r>
            <a:endParaRPr lang="en-US" sz="1800" dirty="0">
              <a:latin typeface="Gadug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Gadugi" panose="020B0502040204020203" pitchFamily="34" charset="0"/>
              </a:rPr>
              <a:t>Inda</a:t>
            </a:r>
            <a:r>
              <a:rPr lang="en-US" sz="1800" dirty="0" smtClean="0">
                <a:latin typeface="Gadugi" panose="020B0502040204020203" pitchFamily="34" charset="0"/>
              </a:rPr>
              <a:t> </a:t>
            </a:r>
            <a:r>
              <a:rPr lang="en-US" sz="1800" dirty="0">
                <a:latin typeface="Gadugi" panose="020B0502040204020203" pitchFamily="34" charset="0"/>
              </a:rPr>
              <a:t>MC, </a:t>
            </a:r>
            <a:r>
              <a:rPr lang="en-US" sz="1800" dirty="0" err="1">
                <a:latin typeface="Gadugi" panose="020B0502040204020203" pitchFamily="34" charset="0"/>
              </a:rPr>
              <a:t>Muravieva</a:t>
            </a:r>
            <a:r>
              <a:rPr lang="en-US" sz="1800" dirty="0">
                <a:latin typeface="Gadugi" panose="020B0502040204020203" pitchFamily="34" charset="0"/>
              </a:rPr>
              <a:t> EV, </a:t>
            </a:r>
            <a:r>
              <a:rPr lang="en-US" sz="1800" dirty="0" err="1">
                <a:latin typeface="Gadugi" panose="020B0502040204020203" pitchFamily="34" charset="0"/>
              </a:rPr>
              <a:t>Alberini</a:t>
            </a:r>
            <a:r>
              <a:rPr lang="en-US" sz="1800" dirty="0">
                <a:latin typeface="Gadugi" panose="020B0502040204020203" pitchFamily="34" charset="0"/>
              </a:rPr>
              <a:t> CM. </a:t>
            </a:r>
            <a:r>
              <a:rPr lang="en-US" sz="1800" dirty="0" smtClean="0">
                <a:latin typeface="Gadugi" panose="020B0502040204020203" pitchFamily="34" charset="0"/>
              </a:rPr>
              <a:t>“Memory </a:t>
            </a:r>
            <a:r>
              <a:rPr lang="en-US" sz="1800" dirty="0">
                <a:latin typeface="Gadugi" panose="020B0502040204020203" pitchFamily="34" charset="0"/>
              </a:rPr>
              <a:t>retrieval and the passage of time: from reconsolidation and strengthening to extinction</a:t>
            </a:r>
            <a:r>
              <a:rPr lang="en-US" sz="1800" dirty="0" smtClean="0">
                <a:latin typeface="Gadugi" panose="020B0502040204020203" pitchFamily="34" charset="0"/>
              </a:rPr>
              <a:t>.” </a:t>
            </a:r>
            <a:r>
              <a:rPr lang="en-US" sz="1800" i="1" dirty="0" smtClean="0">
                <a:latin typeface="Gadugi" panose="020B0502040204020203" pitchFamily="34" charset="0"/>
              </a:rPr>
              <a:t>Journal </a:t>
            </a:r>
            <a:r>
              <a:rPr lang="en-US" sz="1800" i="1" dirty="0">
                <a:latin typeface="Gadugi" panose="020B0502040204020203" pitchFamily="34" charset="0"/>
              </a:rPr>
              <a:t>of Neuroscience </a:t>
            </a:r>
            <a:r>
              <a:rPr lang="en-US" sz="1800" dirty="0">
                <a:latin typeface="Gadugi" panose="020B0502040204020203" pitchFamily="34" charset="0"/>
              </a:rPr>
              <a:t>2011 Feb 2; 31(5):1635-43. PMID: 21289172.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adugi" panose="020B0502040204020203" pitchFamily="34" charset="0"/>
              </a:rPr>
              <a:t>Lee</a:t>
            </a:r>
            <a:r>
              <a:rPr lang="en-US" sz="1800" dirty="0">
                <a:latin typeface="Gadugi" panose="020B0502040204020203" pitchFamily="34" charset="0"/>
              </a:rPr>
              <a:t>, H.S; </a:t>
            </a:r>
            <a:r>
              <a:rPr lang="en-US" sz="1800" dirty="0" err="1">
                <a:latin typeface="Gadugi" panose="020B0502040204020203" pitchFamily="34" charset="0"/>
              </a:rPr>
              <a:t>Ghettia</a:t>
            </a:r>
            <a:r>
              <a:rPr lang="en-US" sz="1800" dirty="0">
                <a:latin typeface="Gadugi" panose="020B0502040204020203" pitchFamily="34" charset="0"/>
              </a:rPr>
              <a:t>, A; Pinto-Duarte, A; Wang, X; </a:t>
            </a:r>
            <a:r>
              <a:rPr lang="en-US" sz="1800" dirty="0" err="1">
                <a:latin typeface="Gadugi" panose="020B0502040204020203" pitchFamily="34" charset="0"/>
              </a:rPr>
              <a:t>Dziewczapolskia</a:t>
            </a:r>
            <a:r>
              <a:rPr lang="en-US" sz="1800" dirty="0">
                <a:latin typeface="Gadugi" panose="020B0502040204020203" pitchFamily="34" charset="0"/>
              </a:rPr>
              <a:t>, G.; </a:t>
            </a:r>
            <a:r>
              <a:rPr lang="en-US" sz="1800" dirty="0" err="1">
                <a:latin typeface="Gadugi" panose="020B0502040204020203" pitchFamily="34" charset="0"/>
              </a:rPr>
              <a:t>Galimic</a:t>
            </a:r>
            <a:r>
              <a:rPr lang="en-US" sz="1800" dirty="0">
                <a:latin typeface="Gadugi" panose="020B0502040204020203" pitchFamily="34" charset="0"/>
              </a:rPr>
              <a:t>, F; </a:t>
            </a:r>
            <a:r>
              <a:rPr lang="en-US" sz="1800" dirty="0" err="1">
                <a:latin typeface="Gadugi" panose="020B0502040204020203" pitchFamily="34" charset="0"/>
              </a:rPr>
              <a:t>Huitron-Resendizd</a:t>
            </a:r>
            <a:r>
              <a:rPr lang="en-US" sz="1800" dirty="0">
                <a:latin typeface="Gadugi" panose="020B0502040204020203" pitchFamily="34" charset="0"/>
              </a:rPr>
              <a:t>, S; Pina-</a:t>
            </a:r>
            <a:r>
              <a:rPr lang="en-US" sz="1800" dirty="0" err="1">
                <a:latin typeface="Gadugi" panose="020B0502040204020203" pitchFamily="34" charset="0"/>
              </a:rPr>
              <a:t>Crespoa</a:t>
            </a:r>
            <a:r>
              <a:rPr lang="en-US" sz="1800" dirty="0">
                <a:latin typeface="Gadugi" panose="020B0502040204020203" pitchFamily="34" charset="0"/>
              </a:rPr>
              <a:t>, JC; Roberts, AJ; </a:t>
            </a:r>
            <a:r>
              <a:rPr lang="en-US" sz="1800" dirty="0" err="1">
                <a:latin typeface="Gadugi" panose="020B0502040204020203" pitchFamily="34" charset="0"/>
              </a:rPr>
              <a:t>Vermac</a:t>
            </a:r>
            <a:r>
              <a:rPr lang="en-US" sz="1800" dirty="0">
                <a:latin typeface="Gadugi" panose="020B0502040204020203" pitchFamily="34" charset="0"/>
              </a:rPr>
              <a:t>, IM; Sejnowski, TJ; Heinemann, SF; </a:t>
            </a:r>
            <a:r>
              <a:rPr lang="en-US" sz="1800" dirty="0" smtClean="0">
                <a:latin typeface="Gadugi" panose="020B0502040204020203" pitchFamily="34" charset="0"/>
              </a:rPr>
              <a:t>“Astrocytes </a:t>
            </a:r>
            <a:r>
              <a:rPr lang="en-US" sz="1800" dirty="0">
                <a:latin typeface="Gadugi" panose="020B0502040204020203" pitchFamily="34" charset="0"/>
              </a:rPr>
              <a:t>contribute to gamma oscillations and recognition </a:t>
            </a:r>
            <a:r>
              <a:rPr lang="en-US" sz="1800" dirty="0" smtClean="0">
                <a:latin typeface="Gadugi" panose="020B0502040204020203" pitchFamily="34" charset="0"/>
              </a:rPr>
              <a:t>memory</a:t>
            </a:r>
            <a:r>
              <a:rPr lang="en-US" sz="1800" dirty="0" smtClean="0">
                <a:latin typeface="Gadugi" panose="020B0502040204020203" pitchFamily="34" charset="0"/>
              </a:rPr>
              <a:t>,”</a:t>
            </a:r>
            <a:r>
              <a:rPr lang="en-US" sz="1800" dirty="0" smtClean="0">
                <a:latin typeface="Gadugi" panose="020B0502040204020203" pitchFamily="34" charset="0"/>
              </a:rPr>
              <a:t> </a:t>
            </a:r>
            <a:r>
              <a:rPr lang="en-US" sz="1800" i="1" dirty="0">
                <a:latin typeface="Gadugi" panose="020B0502040204020203" pitchFamily="34" charset="0"/>
              </a:rPr>
              <a:t>Proceedings of the National Academies of Sciences</a:t>
            </a:r>
            <a:r>
              <a:rPr lang="en-US" sz="1800" dirty="0">
                <a:latin typeface="Gadugi" panose="020B0502040204020203" pitchFamily="34" charset="0"/>
              </a:rPr>
              <a:t>, USA, www.pnas.org/cgi/doi/10.1073/pnas.1410893111, 2014 </a:t>
            </a:r>
          </a:p>
          <a:p>
            <a:pPr marL="0" indent="0" algn="ctr">
              <a:buNone/>
            </a:pPr>
            <a:endParaRPr lang="en-US" sz="1800" b="1" dirty="0" smtClean="0">
              <a:latin typeface="Gadugi" panose="020B0502040204020203" pitchFamily="34" charset="0"/>
            </a:endParaRPr>
          </a:p>
          <a:p>
            <a:pPr marL="0" indent="0" algn="ctr">
              <a:buNone/>
            </a:pPr>
            <a:r>
              <a:rPr lang="en-US" sz="1800" b="1" dirty="0" smtClean="0">
                <a:latin typeface="Gadugi" panose="020B0502040204020203" pitchFamily="34" charset="0"/>
              </a:rPr>
              <a:t>Image Credits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adugi" panose="020B0502040204020203" pitchFamily="34" charset="0"/>
              </a:rPr>
              <a:t>Most of </a:t>
            </a:r>
            <a:r>
              <a:rPr lang="en-US" sz="1800" dirty="0" err="1">
                <a:latin typeface="Gadugi" panose="020B0502040204020203" pitchFamily="34" charset="0"/>
              </a:rPr>
              <a:t>Molaison's</a:t>
            </a:r>
            <a:r>
              <a:rPr lang="en-US" sz="1800" dirty="0">
                <a:latin typeface="Gadugi" panose="020B0502040204020203" pitchFamily="34" charset="0"/>
              </a:rPr>
              <a:t> two hippocampi were removed </a:t>
            </a:r>
            <a:r>
              <a:rPr lang="en-US" sz="1800" dirty="0" smtClean="0">
                <a:latin typeface="Gadugi" panose="020B0502040204020203" pitchFamily="34" charset="0"/>
              </a:rPr>
              <a:t>bilaterally, .</a:t>
            </a:r>
            <a:r>
              <a:rPr lang="en-US" sz="1800" dirty="0">
                <a:latin typeface="Gadugi" panose="020B0502040204020203" pitchFamily="34" charset="0"/>
              </a:rPr>
              <a:t> http://</a:t>
            </a:r>
            <a:r>
              <a:rPr lang="en-US" sz="1800" dirty="0" smtClean="0">
                <a:latin typeface="Gadugi" panose="020B0502040204020203" pitchFamily="34" charset="0"/>
              </a:rPr>
              <a:t>pubs.niaaa.nih.gov/publications/arh27-2/IMAGES/Page191.gif; http</a:t>
            </a:r>
            <a:r>
              <a:rPr lang="en-US" sz="1800" dirty="0">
                <a:latin typeface="Gadugi" panose="020B0502040204020203" pitchFamily="34" charset="0"/>
              </a:rPr>
              <a:t>://</a:t>
            </a:r>
            <a:r>
              <a:rPr lang="en-US" sz="1800" dirty="0" smtClean="0">
                <a:latin typeface="Gadugi" panose="020B0502040204020203" pitchFamily="34" charset="0"/>
              </a:rPr>
              <a:t>en.wikipedia.org/wiki/Henry_Molaison#mediaviewer/File:Hippolobes.gif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adugi" panose="020B0502040204020203" pitchFamily="34" charset="0"/>
              </a:rPr>
              <a:t>Consolidation image from http://</a:t>
            </a:r>
            <a:r>
              <a:rPr lang="en-US" sz="1800" dirty="0" smtClean="0">
                <a:latin typeface="Gadugi" panose="020B0502040204020203" pitchFamily="34" charset="0"/>
              </a:rPr>
              <a:t>www.hfsp.org/frontier-science/awardees-articles/function-memory-reconsolidation-function-time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adugi" panose="020B0502040204020203" pitchFamily="34" charset="0"/>
              </a:rPr>
              <a:t>Guy Pierce from the year 2000 film </a:t>
            </a:r>
            <a:r>
              <a:rPr lang="en-US" sz="1800" i="1" dirty="0" smtClean="0">
                <a:latin typeface="Gadugi" panose="020B0502040204020203" pitchFamily="34" charset="0"/>
              </a:rPr>
              <a:t>Memento</a:t>
            </a:r>
            <a:r>
              <a:rPr lang="en-US" sz="1800" dirty="0" smtClean="0">
                <a:latin typeface="Gadugi" panose="020B0502040204020203" pitchFamily="34" charset="0"/>
              </a:rPr>
              <a:t>, directed by Christopher Nolan.</a:t>
            </a:r>
            <a:endParaRPr lang="en-US" sz="1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198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Gadugi</vt:lpstr>
      <vt:lpstr>Office Theme</vt:lpstr>
      <vt:lpstr>3-7A What is long term memory?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barbaraOak</dc:creator>
  <cp:lastModifiedBy>barbaraOak</cp:lastModifiedBy>
  <cp:revision>6</cp:revision>
  <dcterms:created xsi:type="dcterms:W3CDTF">2014-08-02T23:27:08Z</dcterms:created>
  <dcterms:modified xsi:type="dcterms:W3CDTF">2014-08-03T15:12:53Z</dcterms:modified>
</cp:coreProperties>
</file>