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71" r:id="rId3"/>
    <p:sldId id="272" r:id="rId4"/>
    <p:sldId id="273" r:id="rId5"/>
    <p:sldId id="275" r:id="rId6"/>
    <p:sldId id="277" r:id="rId7"/>
    <p:sldId id="274" r:id="rId8"/>
    <p:sldId id="276" r:id="rId9"/>
    <p:sldId id="264" r:id="rId10"/>
    <p:sldId id="27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ataegus_ambigua#mediaviewer/File:Crataegus-ambigua-2.jpg" TargetMode="External"/><Relationship Id="rId7" Type="http://schemas.openxmlformats.org/officeDocument/2006/relationships/hyperlink" Target="http://commons.wikimedia.org/wiki/File:Human_skull_side_simplified_(bones).svg" TargetMode="External"/><Relationship Id="rId2" Type="http://schemas.openxmlformats.org/officeDocument/2006/relationships/hyperlink" Target="mailto:jjharrison89@facebook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Carpus#mediaviewer/File:Xray_hand_with_color.jpg" TargetMode="External"/><Relationship Id="rId5" Type="http://schemas.openxmlformats.org/officeDocument/2006/relationships/hyperlink" Target="http://en.wikipedia.org/wiki/100_metres#mediaviewer/File:20070701-nk2007-100m.jpg" TargetMode="External"/><Relationship Id="rId4" Type="http://schemas.openxmlformats.org/officeDocument/2006/relationships/hyperlink" Target="http://en.wikipedia.org/wiki/Graham_cracker#mediaviewer/File:Graham-Cracker-Stack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90550"/>
            <a:ext cx="6777318" cy="206098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Creating meaningful groups and the memory palace technique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09550"/>
            <a:ext cx="838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Relevant Readings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Baddeley</a:t>
            </a:r>
            <a:r>
              <a:rPr lang="en-US" sz="1400" dirty="0"/>
              <a:t>, Alan, Michael W. Eysenck, and Michael C. Anderson. </a:t>
            </a:r>
            <a:r>
              <a:rPr lang="en-US" sz="1400" i="1" dirty="0"/>
              <a:t>Memory</a:t>
            </a:r>
            <a:r>
              <a:rPr lang="en-US" sz="1400" dirty="0"/>
              <a:t>.  NY: Psychology Press,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Ericsson, K.A., and R.W. </a:t>
            </a:r>
            <a:r>
              <a:rPr lang="en-US" sz="1400" dirty="0" err="1"/>
              <a:t>Roring</a:t>
            </a:r>
            <a:r>
              <a:rPr lang="en-US" sz="1400" dirty="0"/>
              <a:t>. "Memory as a Fully Integrated Aspect of Skilled and Expert Performance." </a:t>
            </a:r>
            <a:r>
              <a:rPr lang="en-US" sz="1400" i="1" dirty="0"/>
              <a:t>Psychology of Learning and Motivation </a:t>
            </a:r>
            <a:r>
              <a:rPr lang="en-US" sz="1400" dirty="0"/>
              <a:t>48 (2007): 351-80.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Foer, J. </a:t>
            </a:r>
            <a:r>
              <a:rPr lang="en-US" sz="1400" i="1" dirty="0"/>
              <a:t>Moonwalking with Einstein</a:t>
            </a:r>
            <a:r>
              <a:rPr lang="en-US" sz="1400" dirty="0"/>
              <a:t>.  NY: Penguin,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Guida</a:t>
            </a:r>
            <a:r>
              <a:rPr lang="en-US" sz="1400" dirty="0"/>
              <a:t>, A., F. </a:t>
            </a:r>
            <a:r>
              <a:rPr lang="en-US" sz="1400" dirty="0" err="1"/>
              <a:t>Gobet</a:t>
            </a:r>
            <a:r>
              <a:rPr lang="en-US" sz="140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1400" i="1" dirty="0"/>
              <a:t>Brain and Cognition </a:t>
            </a:r>
            <a:r>
              <a:rPr lang="en-US" sz="1400" dirty="0"/>
              <a:t>79, no. 3 (Aug 2012): 221-44.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Leutner</a:t>
            </a:r>
            <a:r>
              <a:rPr lang="en-US" sz="1400" dirty="0"/>
              <a:t>, D., C. Leopold, and E. </a:t>
            </a:r>
            <a:r>
              <a:rPr lang="en-US" sz="1400" dirty="0" err="1"/>
              <a:t>Sumfleth</a:t>
            </a:r>
            <a:r>
              <a:rPr lang="en-US" sz="1400" dirty="0"/>
              <a:t>. "Cognitive Load and Science Text Comprehension: Effects of Drawing and Mentally Imaging Text Content." </a:t>
            </a:r>
            <a:r>
              <a:rPr lang="en-US" sz="1400" i="1" dirty="0"/>
              <a:t>Computers in Human Behavior </a:t>
            </a:r>
            <a:r>
              <a:rPr lang="en-US" sz="1400" dirty="0"/>
              <a:t>25 (2009): 284-89.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Levin, J.R., M.E. Levin, L.D. </a:t>
            </a:r>
            <a:r>
              <a:rPr lang="en-US" sz="1400" dirty="0" err="1"/>
              <a:t>Glasman</a:t>
            </a:r>
            <a:r>
              <a:rPr lang="en-US" sz="1400" dirty="0"/>
              <a:t>, and M.B. </a:t>
            </a:r>
            <a:r>
              <a:rPr lang="en-US" sz="1400" dirty="0" err="1"/>
              <a:t>Nordwall</a:t>
            </a:r>
            <a:r>
              <a:rPr lang="en-US" sz="1400" dirty="0"/>
              <a:t>. "Mnemonic Vocabulary Instruction: Additional Effectiveness Evidence." </a:t>
            </a:r>
            <a:r>
              <a:rPr lang="en-US" sz="1400" i="1" dirty="0"/>
              <a:t>Contemporary Educational Psychology </a:t>
            </a:r>
            <a:r>
              <a:rPr lang="en-US" sz="1400" dirty="0"/>
              <a:t>17, no. 2 (1992): 156-74.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Maguire, E.A., D.G. </a:t>
            </a:r>
            <a:r>
              <a:rPr lang="en-US" sz="1400" dirty="0" err="1"/>
              <a:t>Gadian</a:t>
            </a:r>
            <a:r>
              <a:rPr lang="en-US" sz="1400" dirty="0"/>
              <a:t>, I.S. </a:t>
            </a:r>
            <a:r>
              <a:rPr lang="en-US" sz="1400" dirty="0" err="1"/>
              <a:t>Johnsrude</a:t>
            </a:r>
            <a:r>
              <a:rPr lang="en-US" sz="1400" dirty="0"/>
              <a:t>, C.D. Good, J. </a:t>
            </a:r>
            <a:r>
              <a:rPr lang="en-US" sz="1400" dirty="0" err="1"/>
              <a:t>Ashburner</a:t>
            </a:r>
            <a:r>
              <a:rPr lang="en-US" sz="1400" dirty="0"/>
              <a:t>, R.S.J. </a:t>
            </a:r>
            <a:r>
              <a:rPr lang="en-US" sz="1400" dirty="0" err="1"/>
              <a:t>Frackowiak</a:t>
            </a:r>
            <a:r>
              <a:rPr lang="en-US" sz="1400" dirty="0"/>
              <a:t>, and C.D. </a:t>
            </a:r>
            <a:r>
              <a:rPr lang="en-US" sz="1400" dirty="0" err="1"/>
              <a:t>Frith</a:t>
            </a:r>
            <a:r>
              <a:rPr lang="en-US" sz="1400" dirty="0"/>
              <a:t>. "Navigation-Related Structural Change in the Hippocampi of Taxi Drivers." </a:t>
            </a:r>
            <a:r>
              <a:rPr lang="en-US" sz="1400" i="1" dirty="0"/>
              <a:t>Proceedings of the National Academy of Sciences </a:t>
            </a:r>
            <a:r>
              <a:rPr lang="en-US" sz="1400" dirty="0"/>
              <a:t>97, no. 8 (2000): 4398-403.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Maguire, E.A., E.R. Valentine, J.M. Wilding, and N. </a:t>
            </a:r>
            <a:r>
              <a:rPr lang="en-US" sz="1400" dirty="0" err="1"/>
              <a:t>Kapur</a:t>
            </a:r>
            <a:r>
              <a:rPr lang="en-US" sz="1400" dirty="0"/>
              <a:t>. "Routes to Remembering: The Brains Behind Superior Memory." </a:t>
            </a:r>
            <a:r>
              <a:rPr lang="en-US" sz="1400" i="1" dirty="0"/>
              <a:t>Nature Neuroscience </a:t>
            </a:r>
            <a:r>
              <a:rPr lang="en-US" sz="1400" dirty="0"/>
              <a:t>6, no. 1 (2003): 90-95.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Morris, Peter E, Catherine O Fritz, Louise Jackson, Emma Nichol, and Elizabeth Roberts. "Strategies for Learning Proper Names: Expanding Retrieval Practice, Meaning and Imagery." </a:t>
            </a:r>
            <a:r>
              <a:rPr lang="en-US" sz="1400" i="1" dirty="0"/>
              <a:t>Applied Cognitive Psychology </a:t>
            </a:r>
            <a:r>
              <a:rPr lang="en-US" sz="1400" dirty="0"/>
              <a:t>19, no. 6 (2005): 779-98.</a:t>
            </a:r>
          </a:p>
        </p:txBody>
      </p:sp>
    </p:spTree>
    <p:extLst>
      <p:ext uri="{BB962C8B-B14F-4D97-AF65-F5344CB8AC3E}">
        <p14:creationId xmlns:p14="http://schemas.microsoft.com/office/powerpoint/2010/main" val="14833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69" y="2716723"/>
            <a:ext cx="1174704" cy="88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4" y="431618"/>
            <a:ext cx="1255606" cy="868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55" y="1748244"/>
            <a:ext cx="2700769" cy="1936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864278"/>
            <a:ext cx="1170432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4" y="1552380"/>
            <a:ext cx="1522150" cy="1014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815" y="549841"/>
            <a:ext cx="23512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 smtClean="0"/>
              <a:t>G</a:t>
            </a:r>
            <a:r>
              <a:rPr lang="en-US" sz="3600" dirty="0" smtClean="0"/>
              <a:t>arlic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 smtClean="0"/>
              <a:t>R</a:t>
            </a:r>
            <a:r>
              <a:rPr lang="en-US" sz="3600" dirty="0" smtClean="0"/>
              <a:t>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 smtClean="0"/>
              <a:t>H</a:t>
            </a:r>
            <a:r>
              <a:rPr lang="en-US" sz="3600" dirty="0" smtClean="0"/>
              <a:t>awthorn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 smtClean="0"/>
              <a:t>M</a:t>
            </a:r>
            <a:r>
              <a:rPr lang="en-US" sz="3600" dirty="0" smtClean="0"/>
              <a:t>ustard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964389" y="3857928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GRAHAM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4923"/>
            <a:ext cx="1731427" cy="13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895350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1965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863600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11.0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6987"/>
            <a:ext cx="1797117" cy="239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47950"/>
            <a:ext cx="3057525" cy="2038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0888" y="310515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75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2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00" y="878572"/>
            <a:ext cx="6330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 Lovers Try Positions that They Can’t Handle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44874"/>
            <a:ext cx="1159601" cy="1962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1628" y="14326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A = Scaphoid B = Lunate </a:t>
            </a:r>
          </a:p>
          <a:p>
            <a:r>
              <a:rPr lang="en-US" dirty="0">
                <a:latin typeface="Verdana" panose="020B0604030504040204" pitchFamily="34" charset="0"/>
              </a:rPr>
              <a:t>C = </a:t>
            </a:r>
            <a:r>
              <a:rPr lang="en-US" dirty="0" err="1">
                <a:latin typeface="Verdana" panose="020B0604030504040204" pitchFamily="34" charset="0"/>
              </a:rPr>
              <a:t>Triquetrum</a:t>
            </a:r>
            <a:r>
              <a:rPr lang="en-US" dirty="0">
                <a:latin typeface="Verdana" panose="020B0604030504040204" pitchFamily="34" charset="0"/>
              </a:rPr>
              <a:t> D = Pisiform</a:t>
            </a:r>
          </a:p>
          <a:p>
            <a:r>
              <a:rPr lang="en-US" dirty="0">
                <a:latin typeface="Verdana" panose="020B0604030504040204" pitchFamily="34" charset="0"/>
              </a:rPr>
              <a:t>E = Trapezium F = Trapezoid </a:t>
            </a:r>
          </a:p>
          <a:p>
            <a:r>
              <a:rPr lang="en-US" dirty="0">
                <a:latin typeface="Verdana" panose="020B0604030504040204" pitchFamily="34" charset="0"/>
              </a:rPr>
              <a:t>G = </a:t>
            </a:r>
            <a:r>
              <a:rPr lang="en-US" dirty="0" err="1">
                <a:latin typeface="Verdana" panose="020B0604030504040204" pitchFamily="34" charset="0"/>
              </a:rPr>
              <a:t>Capitate</a:t>
            </a:r>
            <a:r>
              <a:rPr lang="en-US" dirty="0">
                <a:latin typeface="Verdana" panose="020B0604030504040204" pitchFamily="34" charset="0"/>
              </a:rPr>
              <a:t> H = Hamate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900" y="3105150"/>
            <a:ext cx="44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Old People From Texas Eat Spiders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55" y="2224424"/>
            <a:ext cx="3750200" cy="291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0685" y="52487"/>
            <a:ext cx="4234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Memorable mnemonics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07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590550"/>
            <a:ext cx="408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Memory palace technique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49"/>
            <a:ext cx="3121568" cy="2952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62400" y="1282699"/>
            <a:ext cx="452288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93" y="1885950"/>
            <a:ext cx="3764211" cy="3751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86150"/>
            <a:ext cx="825927" cy="1042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28950"/>
            <a:ext cx="1726121" cy="17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1"/>
            <a:ext cx="9144000" cy="50757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66800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3181"/>
            <a:ext cx="2188680" cy="24241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" y="64887"/>
            <a:ext cx="3493008" cy="35905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45" y="2235826"/>
            <a:ext cx="3801255" cy="28392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9" y="1200150"/>
            <a:ext cx="1867599" cy="17810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01128" y="376172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</a:t>
            </a:r>
            <a:r>
              <a:rPr lang="en-US" sz="2400" b="1" i="1" dirty="0" smtClean="0"/>
              <a:t> = ma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3680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955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</a:t>
            </a:r>
            <a:r>
              <a:rPr lang="en-US" sz="1400" b="1" dirty="0" smtClean="0"/>
              <a:t>Credits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Vampire, ©Kevin Mendez,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Garlic, by JJ Harrison (</a:t>
            </a:r>
            <a:r>
              <a:rPr lang="en-US" sz="1300" dirty="0" smtClean="0">
                <a:hlinkClick r:id="rId2"/>
              </a:rPr>
              <a:t>jjharrison89@facebook.com</a:t>
            </a:r>
            <a:r>
              <a:rPr lang="en-US" sz="1300" dirty="0"/>
              <a:t>) http://</a:t>
            </a:r>
            <a:r>
              <a:rPr lang="en-US" sz="1300" dirty="0" smtClean="0"/>
              <a:t>en.wikipedia.org/wiki/Garlic#mediaviewer/File:Garlic_Bulbs_2.jpg.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Hawthorn, by </a:t>
            </a:r>
            <a:r>
              <a:rPr lang="en-US" sz="1300" dirty="0" err="1" smtClean="0"/>
              <a:t>Nadiatalent,</a:t>
            </a:r>
            <a:r>
              <a:rPr lang="en-US" sz="1300" dirty="0" err="1" smtClean="0">
                <a:hlinkClick r:id="rId3"/>
              </a:rPr>
              <a:t>http</a:t>
            </a:r>
            <a:r>
              <a:rPr lang="en-US" sz="1300" dirty="0">
                <a:hlinkClick r:id="rId3"/>
              </a:rPr>
              <a:t>://</a:t>
            </a:r>
            <a:r>
              <a:rPr lang="en-US" sz="1300" dirty="0" smtClean="0">
                <a:hlinkClick r:id="rId3"/>
              </a:rPr>
              <a:t>en.wikipedia.org/wiki/Crataegus_ambigua#mediaviewer/File:Crataegus-ambigua-2.jpg</a:t>
            </a:r>
            <a:r>
              <a:rPr lang="en-US" sz="13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Rose (Rose Amber Flush), </a:t>
            </a:r>
            <a:r>
              <a:rPr lang="en-US" sz="1300" dirty="0"/>
              <a:t>http://</a:t>
            </a:r>
            <a:r>
              <a:rPr lang="en-US" sz="1300" dirty="0" smtClean="0"/>
              <a:t>en.wikipedia.org/wiki/Rose#mediaviewer/File:Rose_Amber_Flush_20070601.jpg.</a:t>
            </a:r>
            <a:r>
              <a:rPr lang="en-US" sz="1300" dirty="0"/>
              <a:t> Graham cracker stack, by Evan Amos, </a:t>
            </a:r>
            <a:r>
              <a:rPr lang="en-US" sz="1300" dirty="0">
                <a:hlinkClick r:id="rId4"/>
              </a:rPr>
              <a:t>http://</a:t>
            </a:r>
            <a:r>
              <a:rPr lang="en-US" sz="1300" dirty="0" smtClean="0">
                <a:hlinkClick r:id="rId4"/>
              </a:rPr>
              <a:t>en.wikipedia.org/wiki/Graham_cracker#mediaviewer/File:Graham-Cracker-Stack.jpg</a:t>
            </a: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100 meter dash, </a:t>
            </a:r>
            <a:r>
              <a:rPr lang="en-US" sz="1300" dirty="0" smtClean="0"/>
              <a:t>by </a:t>
            </a:r>
            <a:r>
              <a:rPr lang="en-US" sz="1300" dirty="0" err="1" smtClean="0"/>
              <a:t>Rudolphous</a:t>
            </a:r>
            <a:r>
              <a:rPr lang="en-US" sz="1300" dirty="0" smtClean="0"/>
              <a:t>, </a:t>
            </a:r>
            <a:r>
              <a:rPr lang="en-US" sz="1300" dirty="0" smtClean="0">
                <a:hlinkClick r:id="rId5"/>
              </a:rPr>
              <a:t>http</a:t>
            </a:r>
            <a:r>
              <a:rPr lang="en-US" sz="1300" dirty="0">
                <a:hlinkClick r:id="rId5"/>
              </a:rPr>
              <a:t>://</a:t>
            </a:r>
            <a:r>
              <a:rPr lang="en-US" sz="1300" dirty="0" smtClean="0">
                <a:hlinkClick r:id="rId5"/>
              </a:rPr>
              <a:t>en.wikipedia.org/wiki/100_metres#mediaviewer/File:20070701-nk2007-100m.jpg</a:t>
            </a: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Knitting, ©Rachel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err="1" smtClean="0"/>
              <a:t>Xray</a:t>
            </a:r>
            <a:r>
              <a:rPr lang="en-US" sz="1300" dirty="0" smtClean="0"/>
              <a:t> hand with color, by Dr. </a:t>
            </a:r>
            <a:r>
              <a:rPr lang="en-US" sz="1300" dirty="0" err="1" smtClean="0"/>
              <a:t>Jochen</a:t>
            </a:r>
            <a:r>
              <a:rPr lang="en-US" sz="1300" dirty="0" smtClean="0"/>
              <a:t> </a:t>
            </a:r>
            <a:r>
              <a:rPr lang="en-US" sz="1300" dirty="0" err="1" smtClean="0"/>
              <a:t>Lengerke</a:t>
            </a:r>
            <a:r>
              <a:rPr lang="en-US" sz="1300" dirty="0" smtClean="0"/>
              <a:t>, </a:t>
            </a:r>
            <a:r>
              <a:rPr lang="en-US" sz="1300" dirty="0" smtClean="0">
                <a:hlinkClick r:id="rId6"/>
              </a:rPr>
              <a:t>http</a:t>
            </a:r>
            <a:r>
              <a:rPr lang="en-US" sz="1300" dirty="0">
                <a:hlinkClick r:id="rId6"/>
              </a:rPr>
              <a:t>://</a:t>
            </a:r>
            <a:r>
              <a:rPr lang="en-US" sz="1300" dirty="0" smtClean="0">
                <a:hlinkClick r:id="rId6"/>
              </a:rPr>
              <a:t>en.wikipedia.org/wiki/Carpus#mediaviewer/File:Xray_hand_with_color.jpg</a:t>
            </a: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Bones of the skull, </a:t>
            </a:r>
            <a:r>
              <a:rPr lang="en-US" sz="1300" dirty="0" err="1" smtClean="0"/>
              <a:t>LadyofHats</a:t>
            </a:r>
            <a:r>
              <a:rPr lang="en-US" sz="1300" dirty="0" smtClean="0"/>
              <a:t> Mariana </a:t>
            </a:r>
            <a:r>
              <a:rPr lang="en-US" sz="1300" dirty="0"/>
              <a:t>Ruiz Villarreal, </a:t>
            </a:r>
            <a:r>
              <a:rPr lang="en-US" sz="1300" dirty="0">
                <a:hlinkClick r:id="rId7"/>
              </a:rPr>
              <a:t>http://commons.wikimedia.org/wiki/File:Human_skull_side_simplified_(bones).</a:t>
            </a:r>
            <a:r>
              <a:rPr lang="en-US" sz="1300" dirty="0" smtClean="0">
                <a:hlinkClick r:id="rId7"/>
              </a:rPr>
              <a:t>svg</a:t>
            </a: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Layout of a house, ©Kevin Mendez,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Oakley house, ©Philip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Living room, ©Rachel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err="1"/>
              <a:t>Guida</a:t>
            </a:r>
            <a:r>
              <a:rPr lang="en-US" sz="1300" dirty="0"/>
              <a:t>, A., F. </a:t>
            </a:r>
            <a:r>
              <a:rPr lang="en-US" sz="1300" dirty="0" err="1"/>
              <a:t>Gobet</a:t>
            </a:r>
            <a:r>
              <a:rPr lang="en-US" sz="130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1300" i="1" dirty="0"/>
              <a:t>Brain and Cognition </a:t>
            </a:r>
            <a:r>
              <a:rPr lang="en-US" sz="1300" dirty="0"/>
              <a:t>79, no. 3 (Aug 2012): 221-44.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Memory ribbon and patterns, © Barbara Oakley,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Flying mule, © Kevin Mendez,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Kitchen sink, ©Philip Oakley,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Clip </a:t>
            </a:r>
            <a:r>
              <a:rPr lang="en-US" sz="1300" dirty="0"/>
              <a:t>art courtesy Microsoft </a:t>
            </a:r>
            <a:r>
              <a:rPr lang="en-US" sz="1300" dirty="0" smtClean="0"/>
              <a:t>Corporation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632</Words>
  <Application>Microsoft Office PowerPoint</Application>
  <PresentationFormat>On-screen Show (16:9)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1_Office Theme</vt:lpstr>
      <vt:lpstr>Creating meaningful groups and the memory palace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81</cp:revision>
  <dcterms:created xsi:type="dcterms:W3CDTF">2014-06-06T22:47:41Z</dcterms:created>
  <dcterms:modified xsi:type="dcterms:W3CDTF">2014-07-06T00:51:05Z</dcterms:modified>
</cp:coreProperties>
</file>