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59" r:id="rId8"/>
    <p:sldId id="265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66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7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9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0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3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7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3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BE99E-B93D-4339-BEE6-FAF572269054}" type="datetimeFigureOut">
              <a:rPr lang="en-US" smtClean="0"/>
              <a:t>7/15/2014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F232E-EDF0-4E18-93BF-A96BAB49F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0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85750"/>
            <a:ext cx="5105400" cy="3829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42950"/>
            <a:ext cx="8077200" cy="1957388"/>
          </a:xfrm>
        </p:spPr>
        <p:txBody>
          <a:bodyPr>
            <a:normAutofit/>
          </a:bodyPr>
          <a:lstStyle/>
          <a:p>
            <a:r>
              <a:rPr lang="en-US" b="1" dirty="0"/>
              <a:t>4</a:t>
            </a:r>
            <a:r>
              <a:rPr lang="en-US" b="1" dirty="0" smtClean="0"/>
              <a:t>-1</a:t>
            </a:r>
            <a:r>
              <a:rPr lang="en-US" b="1" dirty="0"/>
              <a:t>: </a:t>
            </a:r>
            <a:r>
              <a:rPr lang="en-US" b="1" dirty="0" smtClean="0"/>
              <a:t>Create a lively visual metaphor or analogy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 Barbara Oakley, PhD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8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85750"/>
            <a:ext cx="3937000" cy="2952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66750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9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04950"/>
            <a:ext cx="2705100" cy="2076450"/>
          </a:xfrm>
        </p:spPr>
      </p:pic>
    </p:spTree>
    <p:extLst>
      <p:ext uri="{BB962C8B-B14F-4D97-AF65-F5344CB8AC3E}">
        <p14:creationId xmlns:p14="http://schemas.microsoft.com/office/powerpoint/2010/main" val="404203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3" y="1120379"/>
            <a:ext cx="2807921" cy="33940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14" y="1120379"/>
            <a:ext cx="3048000" cy="3619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680" y="181160"/>
            <a:ext cx="1504237" cy="9392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18" y="248623"/>
            <a:ext cx="2664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Allegory of Music, by </a:t>
            </a:r>
            <a:r>
              <a:rPr lang="en-US" dirty="0" err="1" smtClean="0"/>
              <a:t>Filippino</a:t>
            </a:r>
            <a:r>
              <a:rPr lang="en-US" dirty="0" smtClean="0"/>
              <a:t> Lippi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7680" y="1873603"/>
            <a:ext cx="2915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Deposition of a single copper</a:t>
            </a:r>
          </a:p>
          <a:p>
            <a:r>
              <a:rPr lang="en-US" dirty="0" smtClean="0"/>
              <a:t>Atom on a copper surface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568" y="1683941"/>
            <a:ext cx="30226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0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66750"/>
            <a:ext cx="2084832" cy="31150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388651"/>
            <a:ext cx="4292356" cy="30789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6958" y="278368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5700" y="4282940"/>
            <a:ext cx="195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Paws = “</a:t>
            </a:r>
            <a:r>
              <a:rPr lang="en-US" dirty="0" err="1" smtClean="0"/>
              <a:t>paws”itive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596384"/>
            <a:ext cx="173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nion = negative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37487" y="359714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8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060995"/>
            <a:ext cx="3548063" cy="305380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2906688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50" y="0"/>
            <a:ext cx="35306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8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33350"/>
            <a:ext cx="8229600" cy="487680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effectLst/>
              </a:rPr>
              <a:t>Illustration credits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effectLst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ffectLst/>
              </a:rPr>
              <a:t>Ribbons of memory ©Barbara Oakley, 2014.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ffectLst/>
              </a:rPr>
              <a:t>Syria, by the UN Office for the Coordination of Humanitarian Affairs (OCHA) http://commons.wikimedia.org/wiki/File:Syria_-_Location_Map_(2013)_-_SYR_-_UNOCHA.svg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ffectLst/>
              </a:rPr>
              <a:t>Allegory of Music by </a:t>
            </a:r>
            <a:r>
              <a:rPr lang="en-US" sz="1400" dirty="0" err="1">
                <a:effectLst/>
              </a:rPr>
              <a:t>Filippino</a:t>
            </a:r>
            <a:r>
              <a:rPr lang="en-US" sz="1400" dirty="0">
                <a:effectLst/>
              </a:rPr>
              <a:t> Lippi, (between 1475 and 1500), http://en.wikipedia.org/wiki/Allegory#mediaviewer/File:Filippino_Lippi_001.jpg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ffectLst/>
              </a:rPr>
              <a:t>http://en.wikipedia.org/wiki/Molecular_dynamics, Example of a molecular dynamics simulation in a simple system: deposition of a single Cu atom on a Cu (001) surface. Each circle illustrates the position of a single atom; note that the actual atomic interactions used in current simulations are </a:t>
            </a:r>
            <a:r>
              <a:rPr lang="en-US" sz="1400" dirty="0">
                <a:effectLst/>
              </a:rPr>
              <a:t>more complex than those of 2-dimensional hard spheres.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effectLst/>
              </a:rPr>
              <a:t>Monkeys in a ring, from Berichte der Durstigen Chemischen Gesellschaft (1886), </a:t>
            </a:r>
            <a:r>
              <a:rPr lang="en-US" sz="1400" dirty="0">
                <a:effectLst/>
              </a:rPr>
              <a:t>p. 3536; benzene ring, modified from http://en.wikipedia.org/wiki/File:Benzene-2D-full.svg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ffectLst/>
              </a:rPr>
              <a:t> Water flow analogy for electrical current by Professor Richard </a:t>
            </a:r>
            <a:r>
              <a:rPr lang="en-US" sz="1400" dirty="0" err="1">
                <a:effectLst/>
              </a:rPr>
              <a:t>Vawter</a:t>
            </a:r>
            <a:r>
              <a:rPr lang="en-US" sz="1400" dirty="0">
                <a:effectLst/>
              </a:rPr>
              <a:t>, http://faculty.wwu.edu/vawter/PhysicsNet/Topics/DC-Current/WaterFlowAnalog.html.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ffectLst/>
              </a:rPr>
              <a:t>Hyperbola 1/x http://en.wikipedia.org/wiki/Division_by_zero#mediaviewer/File:Hyperbola_one_over_x.svg.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ffectLst/>
              </a:rPr>
              <a:t>Fortification, from the 1728 </a:t>
            </a:r>
            <a:r>
              <a:rPr lang="en-US" sz="1400" dirty="0" err="1">
                <a:effectLst/>
              </a:rPr>
              <a:t>Cyclopaedia</a:t>
            </a:r>
            <a:r>
              <a:rPr lang="en-US" sz="1400" dirty="0">
                <a:effectLst/>
              </a:rPr>
              <a:t>, http://en.wikipedia.org/wiki/Fortification#mediaviewer/File:Table_of_Fortification,_Cyclopaedia,_Volume_1.jpg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ffectLst/>
              </a:rPr>
              <a:t>Linear Accelerator Used for External-beam Radiation Therapy, National Cancer Institute, http://www.cancer.gov/cancertopics/factsheet/Therapy/radiation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ffectLst/>
              </a:rPr>
              <a:t>Clip art courtesy Microsoft Corporation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789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Relevant </a:t>
            </a:r>
            <a:r>
              <a:rPr lang="en-US" sz="2400" b="1" dirty="0" smtClean="0"/>
              <a:t>Readings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Baddeley</a:t>
            </a:r>
            <a:r>
              <a:rPr lang="en-US" dirty="0"/>
              <a:t>, Alan, Michael W. Eysenck, and Michael C. Anderson. </a:t>
            </a:r>
            <a:r>
              <a:rPr lang="en-US" i="1" dirty="0"/>
              <a:t>Memory</a:t>
            </a:r>
            <a:r>
              <a:rPr lang="en-US" dirty="0"/>
              <a:t>.  NY: Psychology Press, 2009.</a:t>
            </a:r>
          </a:p>
          <a:p>
            <a:r>
              <a:rPr lang="en-US" dirty="0"/>
              <a:t>Cat, Jordi. "On Understanding: Maxwell on the Methods of Illustration and Scientific Metaphor." </a:t>
            </a:r>
            <a:r>
              <a:rPr lang="en-US" i="1" dirty="0"/>
              <a:t>Studies In History and Philosophy of Science Part B </a:t>
            </a:r>
            <a:r>
              <a:rPr lang="en-US" dirty="0"/>
              <a:t>32, no. 3 (2001): 395-441.</a:t>
            </a:r>
          </a:p>
          <a:p>
            <a:r>
              <a:rPr lang="en-US" dirty="0" err="1"/>
              <a:t>Derman</a:t>
            </a:r>
            <a:r>
              <a:rPr lang="en-US" dirty="0"/>
              <a:t>, Emanuel. </a:t>
            </a:r>
            <a:r>
              <a:rPr lang="en-US" i="1" dirty="0"/>
              <a:t>Models. Behaving. Badly.</a:t>
            </a:r>
            <a:r>
              <a:rPr lang="en-US" dirty="0"/>
              <a:t>  New York, NY: Free Press, 2011.</a:t>
            </a:r>
          </a:p>
          <a:p>
            <a:r>
              <a:rPr lang="en-US" dirty="0"/>
              <a:t>Foer, J. </a:t>
            </a:r>
            <a:r>
              <a:rPr lang="en-US" i="1" dirty="0"/>
              <a:t>Moonwalking with Einstein</a:t>
            </a:r>
            <a:r>
              <a:rPr lang="en-US" dirty="0"/>
              <a:t>.  NY: Penguin, 2011.</a:t>
            </a:r>
          </a:p>
          <a:p>
            <a:r>
              <a:rPr lang="en-US" dirty="0" err="1"/>
              <a:t>Lützen</a:t>
            </a:r>
            <a:r>
              <a:rPr lang="en-US" dirty="0"/>
              <a:t>, </a:t>
            </a:r>
            <a:r>
              <a:rPr lang="en-US" dirty="0" err="1"/>
              <a:t>Jesper</a:t>
            </a:r>
            <a:r>
              <a:rPr lang="en-US" dirty="0"/>
              <a:t>. </a:t>
            </a:r>
            <a:r>
              <a:rPr lang="en-US" i="1" dirty="0"/>
              <a:t>Mechanistic Images in Geometric Form</a:t>
            </a:r>
            <a:r>
              <a:rPr lang="en-US" dirty="0"/>
              <a:t>.  NY: Oxford University Press, 2005.</a:t>
            </a:r>
          </a:p>
          <a:p>
            <a:r>
              <a:rPr lang="en-US" dirty="0"/>
              <a:t>Maguire, E.A., D.G. </a:t>
            </a:r>
            <a:r>
              <a:rPr lang="en-US" dirty="0" err="1"/>
              <a:t>Gadian</a:t>
            </a:r>
            <a:r>
              <a:rPr lang="en-US" dirty="0"/>
              <a:t>, I.S. </a:t>
            </a:r>
            <a:r>
              <a:rPr lang="en-US" dirty="0" err="1"/>
              <a:t>Johnsrude</a:t>
            </a:r>
            <a:r>
              <a:rPr lang="en-US" dirty="0"/>
              <a:t>, C.D. Good, J. </a:t>
            </a:r>
            <a:r>
              <a:rPr lang="en-US" dirty="0" err="1"/>
              <a:t>Ashburner</a:t>
            </a:r>
            <a:r>
              <a:rPr lang="en-US" dirty="0"/>
              <a:t>, R.S.J. </a:t>
            </a:r>
            <a:r>
              <a:rPr lang="en-US" dirty="0" err="1"/>
              <a:t>Frackowiak</a:t>
            </a:r>
            <a:r>
              <a:rPr lang="en-US" dirty="0"/>
              <a:t>, and C.D. </a:t>
            </a:r>
            <a:r>
              <a:rPr lang="en-US" dirty="0" err="1"/>
              <a:t>Frith</a:t>
            </a:r>
            <a:r>
              <a:rPr lang="en-US" dirty="0"/>
              <a:t>. "Navigation-Related Structural Change in the Hippocampi of Taxi Drivers." </a:t>
            </a:r>
            <a:r>
              <a:rPr lang="en-US" i="1" dirty="0"/>
              <a:t>Proceedings of the National Academy of Sciences </a:t>
            </a:r>
            <a:r>
              <a:rPr lang="en-US" dirty="0"/>
              <a:t>97, no. 8 (2000): 4398-403.</a:t>
            </a:r>
          </a:p>
          <a:p>
            <a:r>
              <a:rPr lang="en-US" dirty="0"/>
              <a:t>Maguire, E.A., E.R. Valentine, J.M. Wilding, and N. </a:t>
            </a:r>
            <a:r>
              <a:rPr lang="en-US" dirty="0" err="1"/>
              <a:t>Kapur</a:t>
            </a:r>
            <a:r>
              <a:rPr lang="en-US" dirty="0"/>
              <a:t>. "Routes to Remembering: The Brains Behind Superior Memory." </a:t>
            </a:r>
            <a:r>
              <a:rPr lang="en-US" i="1" dirty="0"/>
              <a:t>Nature Neuroscience </a:t>
            </a:r>
            <a:r>
              <a:rPr lang="en-US" dirty="0"/>
              <a:t>6, no. 1 (2003): 90-95.</a:t>
            </a:r>
          </a:p>
          <a:p>
            <a:r>
              <a:rPr lang="en-US" dirty="0" err="1"/>
              <a:t>Rocke</a:t>
            </a:r>
            <a:r>
              <a:rPr lang="en-US" dirty="0"/>
              <a:t>, A.J. </a:t>
            </a:r>
            <a:r>
              <a:rPr lang="en-US" i="1" dirty="0"/>
              <a:t>Image and Reality</a:t>
            </a:r>
            <a:r>
              <a:rPr lang="en-US" dirty="0"/>
              <a:t>.  Chicago, IL: University of Chicago Press, 2010.</a:t>
            </a:r>
          </a:p>
          <a:p>
            <a:r>
              <a:rPr lang="en-US" dirty="0"/>
              <a:t>Solomon, Ines. "Analogical Transfer and 'Functional Fixedness' in the Science Classroom." </a:t>
            </a:r>
            <a:r>
              <a:rPr lang="en-US" i="1" dirty="0"/>
              <a:t>Journal of Educational Research </a:t>
            </a:r>
            <a:r>
              <a:rPr lang="en-US" dirty="0"/>
              <a:t>87, no. 6 (1994): 371-77.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2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</TotalTime>
  <Words>342</Words>
  <Application>Microsoft Office PowerPoint</Application>
  <PresentationFormat>On-screen Show (16:9)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4-1: Create a lively visual metaphor or analogy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Relevant Readings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Oakley</dc:creator>
  <cp:lastModifiedBy>barbaraOak</cp:lastModifiedBy>
  <cp:revision>43</cp:revision>
  <dcterms:created xsi:type="dcterms:W3CDTF">2014-06-08T00:11:40Z</dcterms:created>
  <dcterms:modified xsi:type="dcterms:W3CDTF">2014-07-15T18:51:37Z</dcterms:modified>
</cp:coreProperties>
</file>