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59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3FE1-B3F4-4A97-92E1-EF716F144E23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2D04-D67E-4F8B-8CCB-A45DC0063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2D04-D67E-4F8B-8CCB-A45DC0063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4-2: No need for genius envy – the </a:t>
            </a:r>
            <a:r>
              <a:rPr lang="en-US" b="1" smtClean="0"/>
              <a:t>imposter syndrome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 smtClean="0"/>
              <a:t>Illustration </a:t>
            </a:r>
            <a:r>
              <a:rPr lang="en-US" sz="1600" b="1" dirty="0" smtClean="0"/>
              <a:t>credits</a:t>
            </a:r>
          </a:p>
          <a:p>
            <a:pPr marL="0" indent="0" algn="ctr">
              <a:buNone/>
            </a:pPr>
            <a:endParaRPr lang="en-US" sz="1600" dirty="0" smtClean="0"/>
          </a:p>
          <a:p>
            <a:r>
              <a:rPr lang="en-US" sz="1200" dirty="0" smtClean="0"/>
              <a:t>Zombie baseball player, ©Kevin Mendez, 2014.</a:t>
            </a:r>
          </a:p>
          <a:p>
            <a:r>
              <a:rPr lang="en-US" sz="1200" dirty="0" smtClean="0"/>
              <a:t>Garry </a:t>
            </a:r>
            <a:r>
              <a:rPr lang="en-US" sz="1200" dirty="0"/>
              <a:t>Kasparov 1980 </a:t>
            </a:r>
            <a:r>
              <a:rPr lang="en-US" sz="1200" dirty="0" smtClean="0"/>
              <a:t>Malta, by </a:t>
            </a:r>
            <a:r>
              <a:rPr lang="en-US" sz="1200" dirty="0" err="1" smtClean="0"/>
              <a:t>GFHund</a:t>
            </a:r>
            <a:r>
              <a:rPr lang="en-US" sz="1200" dirty="0" smtClean="0"/>
              <a:t>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en.wikipedia.org/wiki/Garry_Kasparov#mediaviewer/File:Garry_Kasparov_1980_Malta.jpg</a:t>
            </a:r>
          </a:p>
          <a:p>
            <a:r>
              <a:rPr lang="en-US" sz="1200" dirty="0" smtClean="0"/>
              <a:t>Neural chunked ribbons, ©Barbara Oakley, 2014.</a:t>
            </a:r>
          </a:p>
          <a:p>
            <a:r>
              <a:rPr lang="en-US" sz="1200" dirty="0" smtClean="0"/>
              <a:t>Neural pinball, ©Barbara Oakley, 2014.</a:t>
            </a:r>
          </a:p>
          <a:p>
            <a:r>
              <a:rPr lang="en-US" sz="1200" dirty="0" smtClean="0"/>
              <a:t>Clip art courtesy Microsoft Corporation.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350"/>
            <a:ext cx="8229600" cy="46482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900" b="1" dirty="0"/>
              <a:t>Relevant </a:t>
            </a:r>
            <a:r>
              <a:rPr lang="en-US" sz="900" b="1" dirty="0" smtClean="0"/>
              <a:t>readings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850" b="1" dirty="0" smtClean="0"/>
          </a:p>
          <a:p>
            <a:pPr marL="115888" indent="-115888">
              <a:spcBef>
                <a:spcPts val="0"/>
              </a:spcBef>
            </a:pPr>
            <a:r>
              <a:rPr lang="en-US" sz="850" dirty="0" err="1" smtClean="0"/>
              <a:t>Amidzic</a:t>
            </a:r>
            <a:r>
              <a:rPr lang="en-US" sz="850" dirty="0"/>
              <a:t>, </a:t>
            </a:r>
            <a:r>
              <a:rPr lang="en-US" sz="850" dirty="0" err="1"/>
              <a:t>Ognjen</a:t>
            </a:r>
            <a:r>
              <a:rPr lang="en-US" sz="850" dirty="0"/>
              <a:t>, </a:t>
            </a:r>
            <a:r>
              <a:rPr lang="en-US" sz="850" dirty="0" err="1"/>
              <a:t>Hartmut</a:t>
            </a:r>
            <a:r>
              <a:rPr lang="en-US" sz="850" dirty="0"/>
              <a:t> J. </a:t>
            </a:r>
            <a:r>
              <a:rPr lang="en-US" sz="850" dirty="0" err="1"/>
              <a:t>Riehle</a:t>
            </a:r>
            <a:r>
              <a:rPr lang="en-US" sz="850" dirty="0"/>
              <a:t>, and Thomas Elbert. "Toward a Psychophysiology of Expertise." </a:t>
            </a:r>
            <a:r>
              <a:rPr lang="en-US" sz="850" i="1" dirty="0"/>
              <a:t>Journal of Psychophysiology </a:t>
            </a:r>
            <a:r>
              <a:rPr lang="en-US" sz="850" dirty="0"/>
              <a:t>20, no. 4 (2006): 253-58.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Beilock</a:t>
            </a:r>
            <a:r>
              <a:rPr lang="en-US" sz="850" dirty="0"/>
              <a:t>, Sian. </a:t>
            </a:r>
            <a:r>
              <a:rPr lang="en-US" sz="850" i="1" dirty="0"/>
              <a:t>Choke</a:t>
            </a:r>
            <a:r>
              <a:rPr lang="en-US" sz="850" dirty="0"/>
              <a:t>.  NY: Free Press, 2010.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Bilalic</a:t>
            </a:r>
            <a:r>
              <a:rPr lang="en-US" sz="850" dirty="0"/>
              <a:t>, M., P. McLeod, and F. </a:t>
            </a:r>
            <a:r>
              <a:rPr lang="en-US" sz="850" dirty="0" err="1"/>
              <a:t>Gobet</a:t>
            </a:r>
            <a:r>
              <a:rPr lang="en-US" sz="850" dirty="0"/>
              <a:t>. "Inflexibility of Experts--Reality or Myth? Quantifying the </a:t>
            </a:r>
            <a:r>
              <a:rPr lang="en-US" sz="850" dirty="0" err="1"/>
              <a:t>Einstellung</a:t>
            </a:r>
            <a:r>
              <a:rPr lang="en-US" sz="850" dirty="0"/>
              <a:t> Effect in Chess Masters." [In </a:t>
            </a:r>
            <a:r>
              <a:rPr lang="en-US" sz="850" dirty="0" err="1"/>
              <a:t>eng</a:t>
            </a:r>
            <a:r>
              <a:rPr lang="en-US" sz="850" dirty="0"/>
              <a:t>]. </a:t>
            </a:r>
            <a:r>
              <a:rPr lang="en-US" sz="850" i="1" dirty="0"/>
              <a:t>Cognitive Psychology </a:t>
            </a:r>
            <a:r>
              <a:rPr lang="en-US" sz="850" dirty="0"/>
              <a:t>56, no. 2 (Mar 2008): 73-102.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Bilalić</a:t>
            </a:r>
            <a:r>
              <a:rPr lang="en-US" sz="850" dirty="0"/>
              <a:t>, </a:t>
            </a:r>
            <a:r>
              <a:rPr lang="en-US" sz="850" dirty="0" err="1"/>
              <a:t>Merim</a:t>
            </a:r>
            <a:r>
              <a:rPr lang="en-US" sz="850" dirty="0"/>
              <a:t> , Robert </a:t>
            </a:r>
            <a:r>
              <a:rPr lang="en-US" sz="850" dirty="0" err="1"/>
              <a:t>Langner</a:t>
            </a:r>
            <a:r>
              <a:rPr lang="en-US" sz="850" dirty="0"/>
              <a:t>, Michael </a:t>
            </a:r>
            <a:r>
              <a:rPr lang="en-US" sz="850" dirty="0" err="1"/>
              <a:t>Erb</a:t>
            </a:r>
            <a:r>
              <a:rPr lang="en-US" sz="850" dirty="0"/>
              <a:t>, and Wolfgang </a:t>
            </a:r>
            <a:r>
              <a:rPr lang="en-US" sz="850" dirty="0" err="1"/>
              <a:t>Grodd</a:t>
            </a:r>
            <a:r>
              <a:rPr lang="en-US" sz="850" dirty="0"/>
              <a:t>. "Mechanisms and Neural Basis of Object and Pattern Recognition: A Study with Chess Experts." </a:t>
            </a:r>
            <a:r>
              <a:rPr lang="en-US" sz="850" i="1" dirty="0"/>
              <a:t>Journal of Experimental Psychology: General </a:t>
            </a:r>
            <a:r>
              <a:rPr lang="en-US" sz="850" dirty="0"/>
              <a:t>139, no. 4 (2010): 728-42.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Bilalić</a:t>
            </a:r>
            <a:r>
              <a:rPr lang="en-US" sz="850" dirty="0"/>
              <a:t>, </a:t>
            </a:r>
            <a:r>
              <a:rPr lang="en-US" sz="850" dirty="0" err="1"/>
              <a:t>Merim</a:t>
            </a:r>
            <a:r>
              <a:rPr lang="en-US" sz="850" dirty="0"/>
              <a:t> , P. McLeod, and F. </a:t>
            </a:r>
            <a:r>
              <a:rPr lang="en-US" sz="850" dirty="0" err="1"/>
              <a:t>Gobet</a:t>
            </a:r>
            <a:r>
              <a:rPr lang="en-US" sz="850" dirty="0"/>
              <a:t>. "Why Good Thoughts Block Better Ones: The Mechanism of the Pernicious </a:t>
            </a:r>
            <a:r>
              <a:rPr lang="en-US" sz="850" dirty="0" err="1"/>
              <a:t>Einstellung</a:t>
            </a:r>
            <a:r>
              <a:rPr lang="en-US" sz="850" dirty="0"/>
              <a:t> (Set) Effect." </a:t>
            </a:r>
            <a:r>
              <a:rPr lang="en-US" sz="850" i="1" dirty="0"/>
              <a:t>Cognition </a:t>
            </a:r>
            <a:r>
              <a:rPr lang="en-US" sz="850" dirty="0"/>
              <a:t>108, no. 3 (Sep 2008): 652-61.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Bilalić</a:t>
            </a:r>
            <a:r>
              <a:rPr lang="en-US" sz="850" dirty="0"/>
              <a:t>, </a:t>
            </a:r>
            <a:r>
              <a:rPr lang="en-US" sz="850" dirty="0" err="1"/>
              <a:t>Merim</a:t>
            </a:r>
            <a:r>
              <a:rPr lang="en-US" sz="850" dirty="0"/>
              <a:t>, A. </a:t>
            </a:r>
            <a:r>
              <a:rPr lang="en-US" sz="850" dirty="0" err="1"/>
              <a:t>Kiesel</a:t>
            </a:r>
            <a:r>
              <a:rPr lang="en-US" sz="850" dirty="0"/>
              <a:t>, C. Pohl, M. </a:t>
            </a:r>
            <a:r>
              <a:rPr lang="en-US" sz="850" dirty="0" err="1"/>
              <a:t>Erb</a:t>
            </a:r>
            <a:r>
              <a:rPr lang="en-US" sz="850" dirty="0"/>
              <a:t>, and W. </a:t>
            </a:r>
            <a:r>
              <a:rPr lang="en-US" sz="850" dirty="0" err="1"/>
              <a:t>Grodd</a:t>
            </a:r>
            <a:r>
              <a:rPr lang="en-US" sz="850" dirty="0"/>
              <a:t>. "It Takes Two—Skilled Recognition of Objects Engages Lateral Areas in Both Hemispheres." [In </a:t>
            </a:r>
            <a:r>
              <a:rPr lang="en-US" sz="850" dirty="0" err="1"/>
              <a:t>eng</a:t>
            </a:r>
            <a:r>
              <a:rPr lang="en-US" sz="850" dirty="0"/>
              <a:t>]. </a:t>
            </a:r>
            <a:r>
              <a:rPr lang="en-US" sz="850" i="1" dirty="0" err="1"/>
              <a:t>PLoS</a:t>
            </a:r>
            <a:r>
              <a:rPr lang="en-US" sz="850" i="1" dirty="0"/>
              <a:t> ONE </a:t>
            </a:r>
            <a:r>
              <a:rPr lang="en-US" sz="850" dirty="0"/>
              <a:t>6, no. 1 (2011): e16202.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Bilalić</a:t>
            </a:r>
            <a:r>
              <a:rPr lang="en-US" sz="850" dirty="0"/>
              <a:t>, </a:t>
            </a:r>
            <a:r>
              <a:rPr lang="en-US" sz="850" dirty="0" err="1"/>
              <a:t>Merim</a:t>
            </a:r>
            <a:r>
              <a:rPr lang="en-US" sz="850" dirty="0"/>
              <a:t>, Peter McLeod, and Fernand </a:t>
            </a:r>
            <a:r>
              <a:rPr lang="en-US" sz="850" dirty="0" err="1"/>
              <a:t>Gobet</a:t>
            </a:r>
            <a:r>
              <a:rPr lang="en-US" sz="850" dirty="0"/>
              <a:t>. "Does Chess Need Intelligence? — a Study with Young Chess Players." </a:t>
            </a:r>
            <a:r>
              <a:rPr lang="en-US" sz="850" i="1" dirty="0"/>
              <a:t>Intelligence </a:t>
            </a:r>
            <a:r>
              <a:rPr lang="en-US" sz="850" dirty="0"/>
              <a:t>35, no. 5 (2007): 457-70.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Carson, Shelley H, Jordan B Peterson, and Daniel M Higgins. "Decreased Latent Inhibition Is Associated with Increased Creative Achievement in High-Functioning Individuals." </a:t>
            </a:r>
            <a:r>
              <a:rPr lang="en-US" sz="850" i="1" dirty="0"/>
              <a:t>Journal of Personality and Social Psychology </a:t>
            </a:r>
            <a:r>
              <a:rPr lang="en-US" sz="850" dirty="0"/>
              <a:t>85, no. 3 (2003): 499-506.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Chase, W.G., and H.A. Simon. "Perception in Chess." </a:t>
            </a:r>
            <a:r>
              <a:rPr lang="en-US" sz="850" i="1" dirty="0"/>
              <a:t>Cognitive Psychology </a:t>
            </a:r>
            <a:r>
              <a:rPr lang="en-US" sz="850" dirty="0"/>
              <a:t>4, no. 1 (1973): 55-81.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Ericsson, Karl Anders. </a:t>
            </a:r>
            <a:r>
              <a:rPr lang="en-US" sz="850" i="1" dirty="0"/>
              <a:t>Development of Professional Expertise</a:t>
            </a:r>
            <a:r>
              <a:rPr lang="en-US" sz="850" dirty="0"/>
              <a:t>.  NY: Cambridge University Press, 2009.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Felder, R. "Impostors Everywhere." </a:t>
            </a:r>
            <a:r>
              <a:rPr lang="en-US" sz="850" i="1" dirty="0"/>
              <a:t>Chemical Engineering Education </a:t>
            </a:r>
            <a:r>
              <a:rPr lang="en-US" sz="850" dirty="0"/>
              <a:t>22, no. 4 (1988): 168-69.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Gobet</a:t>
            </a:r>
            <a:r>
              <a:rPr lang="en-US" sz="850" dirty="0"/>
              <a:t>, F., and N. </a:t>
            </a:r>
            <a:r>
              <a:rPr lang="en-US" sz="850" dirty="0" err="1"/>
              <a:t>Charness</a:t>
            </a:r>
            <a:r>
              <a:rPr lang="en-US" sz="850" dirty="0"/>
              <a:t>, eds. </a:t>
            </a:r>
            <a:r>
              <a:rPr lang="en-US" sz="850" i="1" dirty="0"/>
              <a:t>Chess and Games</a:t>
            </a:r>
            <a:r>
              <a:rPr lang="en-US" sz="850" dirty="0"/>
              <a:t>. edited by K. Anders </a:t>
            </a:r>
            <a:r>
              <a:rPr lang="en-US" sz="850" dirty="0" err="1"/>
              <a:t>Ercisson</a:t>
            </a:r>
            <a:r>
              <a:rPr lang="en-US" sz="850" dirty="0"/>
              <a:t>, Neil </a:t>
            </a:r>
            <a:r>
              <a:rPr lang="en-US" sz="850" dirty="0" err="1"/>
              <a:t>Charness</a:t>
            </a:r>
            <a:r>
              <a:rPr lang="en-US" sz="850" dirty="0"/>
              <a:t>, Paul </a:t>
            </a:r>
            <a:r>
              <a:rPr lang="en-US" sz="850" dirty="0" err="1"/>
              <a:t>Feltovich</a:t>
            </a:r>
            <a:r>
              <a:rPr lang="en-US" sz="850" dirty="0"/>
              <a:t> and Robert R. Hoffman, Cambridge Handbook on Expertise and Expert Performance: Cambridge University Press, 2006.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Gobet</a:t>
            </a:r>
            <a:r>
              <a:rPr lang="en-US" sz="850" dirty="0"/>
              <a:t>, F., and G. Clarkson. "Chunks in Expert Memory: Evidence for the Magical Number Four… or Is It Two?". </a:t>
            </a:r>
            <a:r>
              <a:rPr lang="en-US" sz="850" i="1" dirty="0"/>
              <a:t>Memory </a:t>
            </a:r>
            <a:r>
              <a:rPr lang="en-US" sz="850" dirty="0"/>
              <a:t>12, no. 6 (2004): 732-47.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Gobet</a:t>
            </a:r>
            <a:r>
              <a:rPr lang="en-US" sz="850" dirty="0"/>
              <a:t>, F., P.C.R. Lane, S. Croker, P.C.H. Cheng, G. Jones, I. Oliver, and J.M. Pine. "Chunking Mechanisms in Human Learning." </a:t>
            </a:r>
            <a:r>
              <a:rPr lang="en-US" sz="850" i="1" dirty="0"/>
              <a:t>Trends in Cognitive Sciences </a:t>
            </a:r>
            <a:r>
              <a:rPr lang="en-US" sz="850" dirty="0"/>
              <a:t>5, no. 6 (2001): 236-43.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Gobet</a:t>
            </a:r>
            <a:r>
              <a:rPr lang="en-US" sz="850" dirty="0"/>
              <a:t>, Fernand. "Chunking Models of Expertise: Implications for Education." </a:t>
            </a:r>
            <a:r>
              <a:rPr lang="en-US" sz="850" i="1" dirty="0"/>
              <a:t>Applied Cognitive Psychology </a:t>
            </a:r>
            <a:r>
              <a:rPr lang="en-US" sz="850" dirty="0"/>
              <a:t>19, no. 2 (2005): 183-204.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Guida</a:t>
            </a:r>
            <a:r>
              <a:rPr lang="en-US" sz="850" dirty="0"/>
              <a:t>, A., F. </a:t>
            </a:r>
            <a:r>
              <a:rPr lang="en-US" sz="850" dirty="0" err="1"/>
              <a:t>Gobet</a:t>
            </a:r>
            <a:r>
              <a:rPr lang="en-US" sz="85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850" i="1" dirty="0"/>
              <a:t>Brain and Cognition </a:t>
            </a:r>
            <a:r>
              <a:rPr lang="en-US" sz="850" dirty="0"/>
              <a:t>79, no. 3 (Aug 2012): 221-44.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Klein, G. </a:t>
            </a:r>
            <a:r>
              <a:rPr lang="en-US" sz="850" i="1" dirty="0"/>
              <a:t>Sources of Power</a:t>
            </a:r>
            <a:r>
              <a:rPr lang="en-US" sz="850" dirty="0"/>
              <a:t>.  Cambridge, MA: MIT Press, 1999.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Klein, HA, and GA Klein. "Perceptual/Cognitive Analysis of Proficient Cardio-Pulmonary Resuscitation (</a:t>
            </a:r>
            <a:r>
              <a:rPr lang="en-US" sz="850" dirty="0" err="1"/>
              <a:t>Cpr</a:t>
            </a:r>
            <a:r>
              <a:rPr lang="en-US" sz="850" dirty="0"/>
              <a:t>) Performance." Paper presented at the Midwestern Psychological Association Conference, Detroit, MI, 1981.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Linhares</a:t>
            </a:r>
            <a:r>
              <a:rPr lang="en-US" sz="850" dirty="0"/>
              <a:t>, Alexandre, and Anna Elizabeth T. A. </a:t>
            </a:r>
            <a:r>
              <a:rPr lang="en-US" sz="850" dirty="0" err="1"/>
              <a:t>Freitas</a:t>
            </a:r>
            <a:r>
              <a:rPr lang="en-US" sz="850" dirty="0"/>
              <a:t>. "Questioning Chase and Simon's (1973) “Perception in Chess”: The “Experience Recognition” Hypothesis." </a:t>
            </a:r>
            <a:r>
              <a:rPr lang="en-US" sz="850" i="1" dirty="0"/>
              <a:t>New ideas in psychology </a:t>
            </a:r>
            <a:r>
              <a:rPr lang="en-US" sz="850" dirty="0"/>
              <a:t>28, no. 1 (2010): 64-78.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 err="1"/>
              <a:t>Partnoy</a:t>
            </a:r>
            <a:r>
              <a:rPr lang="en-US" sz="850" dirty="0"/>
              <a:t>, F. </a:t>
            </a:r>
            <a:r>
              <a:rPr lang="en-US" sz="850" i="1" dirty="0"/>
              <a:t>Wait</a:t>
            </a:r>
            <a:r>
              <a:rPr lang="en-US" sz="850" dirty="0"/>
              <a:t>.  NY: </a:t>
            </a:r>
            <a:r>
              <a:rPr lang="en-US" sz="850" dirty="0" err="1"/>
              <a:t>PublicAffairs</a:t>
            </a:r>
            <a:r>
              <a:rPr lang="en-US" sz="850" dirty="0"/>
              <a:t>, 2012.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Simon, H.A., and W.G. Chase. "Skill in Chess: Experiments with Chess-Playing Tasks and Computer Simulation of Skilled Performance Throw Light on Some Human Perceptual and Memory Processes." </a:t>
            </a:r>
            <a:r>
              <a:rPr lang="en-US" sz="850" i="1" dirty="0"/>
              <a:t>American Scientist </a:t>
            </a:r>
            <a:r>
              <a:rPr lang="en-US" sz="850" dirty="0"/>
              <a:t>61, no. 4 (1973): 394-403.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White, H.A., and P. Shah. "Uninhibited Imaginations: Creativity in Adults with Attention-Deficit/Hyperactivity Disorder." </a:t>
            </a:r>
            <a:r>
              <a:rPr lang="en-US" sz="850" i="1" dirty="0"/>
              <a:t>Personality and Individual Differences </a:t>
            </a:r>
            <a:r>
              <a:rPr lang="en-US" sz="850" dirty="0"/>
              <a:t>40, no. 6 (2006): 1121-31.</a:t>
            </a:r>
          </a:p>
          <a:p>
            <a:pPr marL="115888" indent="-115888">
              <a:spcBef>
                <a:spcPts val="0"/>
              </a:spcBef>
            </a:pPr>
            <a:r>
              <a:rPr lang="en-US" sz="850" dirty="0"/>
              <a:t>White, Holly A, and </a:t>
            </a:r>
            <a:r>
              <a:rPr lang="en-US" sz="850" dirty="0" err="1"/>
              <a:t>Priti</a:t>
            </a:r>
            <a:r>
              <a:rPr lang="en-US" sz="850" dirty="0"/>
              <a:t> Shah. "Creative Style and Achievement in Adults with Attention-Deficit/Hyperactivity Disorder." </a:t>
            </a:r>
            <a:r>
              <a:rPr lang="en-US" sz="850" i="1" dirty="0"/>
              <a:t>Personality and Individual Differences </a:t>
            </a:r>
            <a:r>
              <a:rPr lang="en-US" sz="850" dirty="0"/>
              <a:t>50, no. 5 (2011): 673-77</a:t>
            </a:r>
            <a:r>
              <a:rPr lang="en-US" sz="850" dirty="0" smtClean="0"/>
              <a:t>.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27131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2" y="742951"/>
            <a:ext cx="4834889" cy="2971800"/>
          </a:xfrm>
        </p:spPr>
      </p:pic>
    </p:spTree>
    <p:extLst>
      <p:ext uri="{BB962C8B-B14F-4D97-AF65-F5344CB8AC3E}">
        <p14:creationId xmlns:p14="http://schemas.microsoft.com/office/powerpoint/2010/main" val="167806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3830067"/>
            <a:ext cx="609600" cy="342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4272646"/>
            <a:ext cx="609600" cy="342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566829"/>
            <a:ext cx="609600" cy="342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974734"/>
            <a:ext cx="609600" cy="342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382639"/>
            <a:ext cx="609600" cy="342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1790544"/>
            <a:ext cx="609600" cy="342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198449"/>
            <a:ext cx="609600" cy="3426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606354"/>
            <a:ext cx="609600" cy="3426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3014259"/>
            <a:ext cx="609600" cy="3426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3422164"/>
            <a:ext cx="609600" cy="3426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72646"/>
            <a:ext cx="609600" cy="342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272646"/>
            <a:ext cx="609600" cy="3426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4272646"/>
            <a:ext cx="609600" cy="3426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4272646"/>
            <a:ext cx="609600" cy="3426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272646"/>
            <a:ext cx="609600" cy="3426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0" y="4272646"/>
            <a:ext cx="609600" cy="3426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4272646"/>
            <a:ext cx="609600" cy="3426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4272646"/>
            <a:ext cx="609600" cy="3426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0" y="4272646"/>
            <a:ext cx="609600" cy="3426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3830067"/>
            <a:ext cx="609600" cy="3426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30067"/>
            <a:ext cx="609600" cy="3426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3830067"/>
            <a:ext cx="609600" cy="3426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30067"/>
            <a:ext cx="609600" cy="3426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3830067"/>
            <a:ext cx="609600" cy="3426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830067"/>
            <a:ext cx="609600" cy="342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0" y="3830067"/>
            <a:ext cx="609600" cy="3426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830067"/>
            <a:ext cx="609600" cy="3426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3830067"/>
            <a:ext cx="609600" cy="3426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3" y="3422164"/>
            <a:ext cx="609600" cy="342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3" y="3422164"/>
            <a:ext cx="609600" cy="342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3" y="3422164"/>
            <a:ext cx="609600" cy="3426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3" y="3422164"/>
            <a:ext cx="609600" cy="3426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3" y="3422164"/>
            <a:ext cx="609600" cy="342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3" y="3422164"/>
            <a:ext cx="609600" cy="342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3" y="3422164"/>
            <a:ext cx="609600" cy="3426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3422164"/>
            <a:ext cx="609600" cy="3426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3" y="3422164"/>
            <a:ext cx="609600" cy="34267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03" y="3029538"/>
            <a:ext cx="609600" cy="3426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53" y="3029538"/>
            <a:ext cx="609600" cy="3426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53" y="3029538"/>
            <a:ext cx="609600" cy="34267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53" y="3029538"/>
            <a:ext cx="609600" cy="3426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03" y="3029538"/>
            <a:ext cx="609600" cy="3426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53" y="3029538"/>
            <a:ext cx="609600" cy="34267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3" y="3029538"/>
            <a:ext cx="609600" cy="34267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53" y="3029538"/>
            <a:ext cx="609600" cy="34267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53" y="3029538"/>
            <a:ext cx="609600" cy="34267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3" y="2598794"/>
            <a:ext cx="609600" cy="34267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3" y="2598794"/>
            <a:ext cx="609600" cy="34267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3" y="2598794"/>
            <a:ext cx="609600" cy="34267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3" y="2598794"/>
            <a:ext cx="609600" cy="34267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3" y="2598794"/>
            <a:ext cx="609600" cy="34267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3" y="2598794"/>
            <a:ext cx="609600" cy="34267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3" y="2598794"/>
            <a:ext cx="609600" cy="34267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2598794"/>
            <a:ext cx="609600" cy="34267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3" y="2598794"/>
            <a:ext cx="609600" cy="34267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3" y="2181111"/>
            <a:ext cx="609600" cy="34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3" y="2181111"/>
            <a:ext cx="609600" cy="34267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3" y="2181111"/>
            <a:ext cx="609600" cy="34267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3" y="2181111"/>
            <a:ext cx="609600" cy="34267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3" y="2181111"/>
            <a:ext cx="609600" cy="34267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3" y="2181111"/>
            <a:ext cx="609600" cy="34267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3" y="2181111"/>
            <a:ext cx="609600" cy="34267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2181111"/>
            <a:ext cx="609600" cy="34267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3" y="2181111"/>
            <a:ext cx="609600" cy="34267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3" y="1763428"/>
            <a:ext cx="609600" cy="34267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3" y="1763428"/>
            <a:ext cx="609600" cy="34267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3" y="1763428"/>
            <a:ext cx="609600" cy="34267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3" y="1763428"/>
            <a:ext cx="609600" cy="34267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3" y="1763428"/>
            <a:ext cx="609600" cy="34267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3" y="1763428"/>
            <a:ext cx="609600" cy="34267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3" y="1763428"/>
            <a:ext cx="609600" cy="34267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1763428"/>
            <a:ext cx="609600" cy="3426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3" y="1763428"/>
            <a:ext cx="609600" cy="34267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3" y="1345745"/>
            <a:ext cx="609600" cy="34267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3" y="1345745"/>
            <a:ext cx="609600" cy="34267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3" y="1345745"/>
            <a:ext cx="609600" cy="34267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3" y="1345745"/>
            <a:ext cx="609600" cy="34267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3" y="1345745"/>
            <a:ext cx="609600" cy="34267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3" y="1345745"/>
            <a:ext cx="609600" cy="34267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3" y="1345745"/>
            <a:ext cx="609600" cy="34267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1345745"/>
            <a:ext cx="609600" cy="34267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3" y="1345745"/>
            <a:ext cx="609600" cy="34267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79" y="953119"/>
            <a:ext cx="609600" cy="34267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29" y="953119"/>
            <a:ext cx="609600" cy="34267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29" y="953119"/>
            <a:ext cx="609600" cy="34267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29" y="953119"/>
            <a:ext cx="609600" cy="34267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79" y="953119"/>
            <a:ext cx="609600" cy="34267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29" y="953119"/>
            <a:ext cx="609600" cy="3426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9" y="953119"/>
            <a:ext cx="609600" cy="34267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29" y="953119"/>
            <a:ext cx="609600" cy="34267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29" y="953119"/>
            <a:ext cx="609600" cy="34267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76" y="526299"/>
            <a:ext cx="609600" cy="34267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26" y="526299"/>
            <a:ext cx="609600" cy="34267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26" y="526299"/>
            <a:ext cx="609600" cy="34267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26" y="526299"/>
            <a:ext cx="609600" cy="34267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76" y="526299"/>
            <a:ext cx="609600" cy="34267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26" y="526299"/>
            <a:ext cx="609600" cy="34267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76" y="526299"/>
            <a:ext cx="609600" cy="34267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26" y="526299"/>
            <a:ext cx="609600" cy="34267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26" y="526299"/>
            <a:ext cx="609600" cy="3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577527"/>
            <a:ext cx="2743200" cy="2142978"/>
            <a:chOff x="413976" y="2983042"/>
            <a:chExt cx="5146626" cy="3971267"/>
          </a:xfrm>
        </p:grpSpPr>
        <p:grpSp>
          <p:nvGrpSpPr>
            <p:cNvPr id="5" name="Group 4"/>
            <p:cNvGrpSpPr/>
            <p:nvPr/>
          </p:nvGrpSpPr>
          <p:grpSpPr>
            <a:xfrm>
              <a:off x="1287938" y="2983042"/>
              <a:ext cx="4272664" cy="3029547"/>
              <a:chOff x="5050103" y="2365907"/>
              <a:chExt cx="2514857" cy="165184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243713" y="2365907"/>
                <a:ext cx="1321247" cy="1123835"/>
                <a:chOff x="7114577" y="1602452"/>
                <a:chExt cx="1321247" cy="1123835"/>
              </a:xfrm>
            </p:grpSpPr>
            <p:sp>
              <p:nvSpPr>
                <p:cNvPr id="13" name="Curved Up Arrow 12"/>
                <p:cNvSpPr/>
                <p:nvPr/>
              </p:nvSpPr>
              <p:spPr>
                <a:xfrm rot="8982614" flipV="1">
                  <a:off x="7114577" y="2073902"/>
                  <a:ext cx="1321247" cy="652385"/>
                </a:xfrm>
                <a:prstGeom prst="curvedUpArrow">
                  <a:avLst>
                    <a:gd name="adj1" fmla="val 23432"/>
                    <a:gd name="adj2" fmla="val 50000"/>
                    <a:gd name="adj3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809543" y="1602452"/>
                  <a:ext cx="427881" cy="384628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11" name="Curved Up Arrow 10"/>
              <p:cNvSpPr/>
              <p:nvPr/>
            </p:nvSpPr>
            <p:spPr>
              <a:xfrm rot="19975937" flipV="1">
                <a:off x="5050103" y="2794628"/>
                <a:ext cx="1364488" cy="619150"/>
              </a:xfrm>
              <a:prstGeom prst="curvedUpArrow">
                <a:avLst>
                  <a:gd name="adj1" fmla="val 25000"/>
                  <a:gd name="adj2" fmla="val 50000"/>
                  <a:gd name="adj3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urved Up Arrow 11"/>
              <p:cNvSpPr/>
              <p:nvPr/>
            </p:nvSpPr>
            <p:spPr>
              <a:xfrm rot="20297082">
                <a:off x="5324070" y="3385024"/>
                <a:ext cx="1007153" cy="632724"/>
              </a:xfrm>
              <a:prstGeom prst="curvedUpArrow">
                <a:avLst>
                  <a:gd name="adj1" fmla="val 23101"/>
                  <a:gd name="adj2" fmla="val 47557"/>
                  <a:gd name="adj3" fmla="val 2955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Curved Up Arrow 5"/>
            <p:cNvSpPr/>
            <p:nvPr/>
          </p:nvSpPr>
          <p:spPr>
            <a:xfrm rot="20308077" flipV="1">
              <a:off x="865139" y="4223316"/>
              <a:ext cx="2318223" cy="1135547"/>
            </a:xfrm>
            <a:prstGeom prst="curvedUpArrow">
              <a:avLst>
                <a:gd name="adj1" fmla="val 23587"/>
                <a:gd name="adj2" fmla="val 50000"/>
                <a:gd name="adj3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urved Up Arrow 6"/>
            <p:cNvSpPr/>
            <p:nvPr/>
          </p:nvSpPr>
          <p:spPr>
            <a:xfrm rot="20297082">
              <a:off x="1298831" y="5381939"/>
              <a:ext cx="1704850" cy="1095018"/>
            </a:xfrm>
            <a:prstGeom prst="curvedUpArrow">
              <a:avLst>
                <a:gd name="adj1" fmla="val 25000"/>
                <a:gd name="adj2" fmla="val 47557"/>
                <a:gd name="adj3" fmla="val 3219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rved Up Arrow 7"/>
            <p:cNvSpPr/>
            <p:nvPr/>
          </p:nvSpPr>
          <p:spPr>
            <a:xfrm rot="20308077" flipV="1">
              <a:off x="413976" y="4766623"/>
              <a:ext cx="2318223" cy="1135547"/>
            </a:xfrm>
            <a:prstGeom prst="curvedUpArrow">
              <a:avLst>
                <a:gd name="adj1" fmla="val 23587"/>
                <a:gd name="adj2" fmla="val 50000"/>
                <a:gd name="adj3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Up Arrow 8"/>
            <p:cNvSpPr/>
            <p:nvPr/>
          </p:nvSpPr>
          <p:spPr>
            <a:xfrm rot="20297082">
              <a:off x="817482" y="5859291"/>
              <a:ext cx="1704850" cy="1095018"/>
            </a:xfrm>
            <a:prstGeom prst="curvedUpArrow">
              <a:avLst>
                <a:gd name="adj1" fmla="val 25000"/>
                <a:gd name="adj2" fmla="val 47557"/>
                <a:gd name="adj3" fmla="val 3219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34000" y="1373413"/>
            <a:ext cx="2751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10</a:t>
            </a:r>
            <a:r>
              <a:rPr lang="en-US" sz="3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Euclid Symbol" panose="05050102010706020507" pitchFamily="18" charset="2"/>
              </a:rPr>
              <a:t>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10</a:t>
            </a:r>
            <a:r>
              <a:rPr lang="en-US" sz="3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= 10</a:t>
            </a:r>
            <a:r>
              <a:rPr lang="en-US" sz="3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14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2" y="819150"/>
            <a:ext cx="2615301" cy="2876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66750"/>
            <a:ext cx="2450592" cy="3657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3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514350"/>
            <a:ext cx="181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Einstellung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0"/>
            <a:ext cx="3928771" cy="264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28750"/>
            <a:ext cx="392877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9" y="1885950"/>
            <a:ext cx="2619057" cy="1922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43519">
            <a:off x="3450687" y="1586027"/>
            <a:ext cx="2238057" cy="1642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85469"/>
            <a:ext cx="1867618" cy="1300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77" y="1993953"/>
            <a:ext cx="1529068" cy="19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10319"/>
            <a:ext cx="2339544" cy="2404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96612"/>
            <a:ext cx="2450163" cy="2518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0150"/>
            <a:ext cx="2232797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1"/>
            <a:ext cx="4114800" cy="1142999"/>
          </a:xfrm>
        </p:spPr>
        <p:txBody>
          <a:bodyPr/>
          <a:lstStyle/>
          <a:p>
            <a:r>
              <a:rPr lang="en-US" dirty="0" smtClean="0"/>
              <a:t>Imposter syndrome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47750"/>
            <a:ext cx="2602514" cy="32432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65250"/>
            <a:ext cx="1633870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897</Words>
  <Application>Microsoft Office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Euclid Symbol</vt:lpstr>
      <vt:lpstr>Times New Roman</vt:lpstr>
      <vt:lpstr>Office Theme</vt:lpstr>
      <vt:lpstr>4-2: No need for genius envy – the imposter syndrome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36</cp:revision>
  <dcterms:created xsi:type="dcterms:W3CDTF">2014-06-08T00:11:40Z</dcterms:created>
  <dcterms:modified xsi:type="dcterms:W3CDTF">2014-07-08T21:52:31Z</dcterms:modified>
</cp:coreProperties>
</file>