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62" r:id="rId6"/>
    <p:sldId id="263" r:id="rId7"/>
    <p:sldId id="259" r:id="rId8"/>
    <p:sldId id="264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66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10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67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79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95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0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37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6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4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7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31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BE99E-B93D-4339-BEE6-FAF572269054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0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742950"/>
            <a:ext cx="8077200" cy="1957388"/>
          </a:xfrm>
        </p:spPr>
        <p:txBody>
          <a:bodyPr>
            <a:normAutofit/>
          </a:bodyPr>
          <a:lstStyle/>
          <a:p>
            <a:r>
              <a:rPr lang="en-US" b="1" dirty="0" smtClean="0"/>
              <a:t>4-3: Change your thoughts, change your life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Barbara Oakley, PhD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85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971550"/>
            <a:ext cx="4392736" cy="33940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0"/>
            <a:ext cx="310258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23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52" y="0"/>
            <a:ext cx="714729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58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42950"/>
            <a:ext cx="3328983" cy="339407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657350"/>
            <a:ext cx="38100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620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32" y="361950"/>
            <a:ext cx="2228850" cy="31432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556" y="390327"/>
            <a:ext cx="3076575" cy="3800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812" y="225029"/>
            <a:ext cx="3327744" cy="384770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20656" y="4068766"/>
            <a:ext cx="3886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Verdana" panose="020B0604030504040204" pitchFamily="34" charset="0"/>
              </a:rPr>
              <a:t>Comparative study of  the sensory areas </a:t>
            </a:r>
          </a:p>
          <a:p>
            <a:pPr algn="ctr"/>
            <a:r>
              <a:rPr lang="en-US" sz="1400" dirty="0">
                <a:latin typeface="Verdana" panose="020B0604030504040204" pitchFamily="34" charset="0"/>
              </a:rPr>
              <a:t>of the human cortex, hand drawn by </a:t>
            </a:r>
          </a:p>
          <a:p>
            <a:pPr algn="ctr"/>
            <a:r>
              <a:rPr lang="es-ES" sz="1400" dirty="0">
                <a:latin typeface="Verdana" panose="020B0604030504040204" pitchFamily="34" charset="0"/>
              </a:rPr>
              <a:t>Santiago Ramón y Cajal, 1899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5410200" y="4123533"/>
            <a:ext cx="3480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Verdana" panose="020B0604030504040204" pitchFamily="34" charset="0"/>
              </a:rPr>
              <a:t>Drawing of a section through the </a:t>
            </a:r>
          </a:p>
          <a:p>
            <a:pPr algn="ctr"/>
            <a:r>
              <a:rPr lang="en-US" sz="1200" dirty="0">
                <a:latin typeface="Verdana" panose="020B0604030504040204" pitchFamily="34" charset="0"/>
              </a:rPr>
              <a:t>optic </a:t>
            </a:r>
            <a:r>
              <a:rPr lang="en-US" sz="1200" dirty="0" err="1">
                <a:latin typeface="Verdana" panose="020B0604030504040204" pitchFamily="34" charset="0"/>
              </a:rPr>
              <a:t>tectum</a:t>
            </a:r>
            <a:r>
              <a:rPr lang="en-US" sz="1200" dirty="0">
                <a:latin typeface="Verdana" panose="020B0604030504040204" pitchFamily="34" charset="0"/>
              </a:rPr>
              <a:t> of a sparrow, hand drawn by </a:t>
            </a:r>
          </a:p>
          <a:p>
            <a:pPr algn="ctr"/>
            <a:r>
              <a:rPr lang="es-ES" sz="1200" dirty="0">
                <a:latin typeface="Verdana" panose="020B0604030504040204" pitchFamily="34" charset="0"/>
              </a:rPr>
              <a:t>Santiago Ramón y Cajal, 1905</a:t>
            </a:r>
            <a:endParaRPr lang="es-ES" sz="2800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396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09" y="1452780"/>
            <a:ext cx="2291461" cy="31185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6350"/>
            <a:ext cx="3550780" cy="26630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480" y="2800350"/>
            <a:ext cx="3810000" cy="1905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0" y="424815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</a:rPr>
              <a:t>The voyage of the </a:t>
            </a:r>
          </a:p>
          <a:p>
            <a:pPr algn="ctr"/>
            <a:r>
              <a:rPr lang="en-US" dirty="0">
                <a:latin typeface="Verdana" panose="020B0604030504040204" pitchFamily="34" charset="0"/>
              </a:rPr>
              <a:t>Beagle, 1831 - 1836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1800" y="4686300"/>
            <a:ext cx="3608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</a:rPr>
              <a:t>Charles Darwin, aged 46 in 1855,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90600" y="137563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A path in the grounds of Down House. 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Darwin regularly walked along this path 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for exercise of body and mind. 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He called it his "Thinking Path." </a:t>
            </a:r>
            <a:endParaRPr lang="en-US" sz="2400" dirty="0">
              <a:solidFill>
                <a:prstClr val="black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556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8150"/>
            <a:ext cx="8229600" cy="44196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050" b="1" dirty="0" smtClean="0">
                <a:latin typeface="Gadugi" panose="020B0502040204020203" pitchFamily="34" charset="0"/>
              </a:rPr>
              <a:t>Illustration credits</a:t>
            </a:r>
          </a:p>
          <a:p>
            <a:r>
              <a:rPr lang="en-US" sz="1050" dirty="0" err="1">
                <a:latin typeface="Gadugi" panose="020B0502040204020203" pitchFamily="34" charset="0"/>
              </a:rPr>
              <a:t>España</a:t>
            </a:r>
            <a:r>
              <a:rPr lang="en-US" sz="1050" dirty="0">
                <a:latin typeface="Gadugi" panose="020B0502040204020203" pitchFamily="34" charset="0"/>
              </a:rPr>
              <a:t> provincial </a:t>
            </a:r>
            <a:r>
              <a:rPr lang="en-US" sz="1050" dirty="0" smtClean="0">
                <a:latin typeface="Gadugi" panose="020B0502040204020203" pitchFamily="34" charset="0"/>
              </a:rPr>
              <a:t>1850Public Domain, http://en.wikipedia.org/wiki/Mid-nineteenth_century_Spain#mediaviewer/File:Espa%C3%B1a_provincial_1850.jpg</a:t>
            </a:r>
          </a:p>
          <a:p>
            <a:r>
              <a:rPr lang="en-US" sz="1050" dirty="0" smtClean="0">
                <a:latin typeface="Gadugi" panose="020B0502040204020203" pitchFamily="34" charset="0"/>
              </a:rPr>
              <a:t>Anonymous photo of </a:t>
            </a:r>
            <a:r>
              <a:rPr lang="en-US" sz="1050" dirty="0">
                <a:latin typeface="Gadugi" panose="020B0502040204020203" pitchFamily="34" charset="0"/>
              </a:rPr>
              <a:t>Santiago Ramón y </a:t>
            </a:r>
            <a:r>
              <a:rPr lang="en-US" sz="1050" dirty="0" err="1" smtClean="0">
                <a:latin typeface="Gadugi" panose="020B0502040204020203" pitchFamily="34" charset="0"/>
              </a:rPr>
              <a:t>Cajal</a:t>
            </a:r>
            <a:r>
              <a:rPr lang="en-US" sz="1050" dirty="0" smtClean="0">
                <a:latin typeface="Gadugi" panose="020B0502040204020203" pitchFamily="34" charset="0"/>
              </a:rPr>
              <a:t> published by Clark University </a:t>
            </a:r>
            <a:r>
              <a:rPr lang="en-US" sz="1050" smtClean="0">
                <a:latin typeface="Gadugi" panose="020B0502040204020203" pitchFamily="34" charset="0"/>
              </a:rPr>
              <a:t>in </a:t>
            </a:r>
            <a:r>
              <a:rPr lang="en-US" sz="1050" smtClean="0">
                <a:latin typeface="Gadugi" panose="020B0502040204020203" pitchFamily="34" charset="0"/>
              </a:rPr>
              <a:t>1899.</a:t>
            </a:r>
            <a:r>
              <a:rPr lang="en-US" sz="1050" dirty="0">
                <a:latin typeface="Gadugi" panose="020B0502040204020203" pitchFamily="34" charset="0"/>
              </a:rPr>
              <a:t> </a:t>
            </a:r>
            <a:r>
              <a:rPr lang="en-US" sz="1050" smtClean="0">
                <a:latin typeface="Gadugi" panose="020B0502040204020203" pitchFamily="34" charset="0"/>
              </a:rPr>
              <a:t>http</a:t>
            </a:r>
            <a:r>
              <a:rPr lang="en-US" sz="1050" dirty="0">
                <a:latin typeface="Gadugi" panose="020B0502040204020203" pitchFamily="34" charset="0"/>
              </a:rPr>
              <a:t>://</a:t>
            </a:r>
            <a:r>
              <a:rPr lang="en-US" sz="1050" dirty="0" smtClean="0">
                <a:latin typeface="Gadugi" panose="020B0502040204020203" pitchFamily="34" charset="0"/>
              </a:rPr>
              <a:t>en.wikipedia.org/wiki/Santiago_Ram%C3%B3n_y_Cajal#mediaviewer/File:Cajal-Restored.jpg</a:t>
            </a:r>
          </a:p>
          <a:p>
            <a:r>
              <a:rPr lang="en-US" sz="1050" dirty="0">
                <a:latin typeface="Gadugi" panose="020B0502040204020203" pitchFamily="34" charset="0"/>
              </a:rPr>
              <a:t>Shannon, B. J., M. E. </a:t>
            </a:r>
            <a:r>
              <a:rPr lang="en-US" sz="1050" dirty="0" err="1">
                <a:latin typeface="Gadugi" panose="020B0502040204020203" pitchFamily="34" charset="0"/>
              </a:rPr>
              <a:t>Raichle</a:t>
            </a:r>
            <a:r>
              <a:rPr lang="en-US" sz="1050" dirty="0">
                <a:latin typeface="Gadugi" panose="020B0502040204020203" pitchFamily="34" charset="0"/>
              </a:rPr>
              <a:t>, A. Z. Snyder, D. A. Fair, K. L. Mills, D. Zhang, K. Bache</a:t>
            </a:r>
            <a:r>
              <a:rPr lang="en-US" sz="1050" i="1" dirty="0">
                <a:latin typeface="Gadugi" panose="020B0502040204020203" pitchFamily="34" charset="0"/>
              </a:rPr>
              <a:t>, et al.</a:t>
            </a:r>
            <a:r>
              <a:rPr lang="en-US" sz="1050" dirty="0">
                <a:latin typeface="Gadugi" panose="020B0502040204020203" pitchFamily="34" charset="0"/>
              </a:rPr>
              <a:t> "Premotor Functional Connectivity Predicts Impulsivity in Juvenile Offenders." </a:t>
            </a:r>
            <a:r>
              <a:rPr lang="en-US" sz="1050" i="1" dirty="0">
                <a:latin typeface="Gadugi" panose="020B0502040204020203" pitchFamily="34" charset="0"/>
              </a:rPr>
              <a:t>PNAS </a:t>
            </a:r>
            <a:r>
              <a:rPr lang="en-US" sz="1050" dirty="0">
                <a:latin typeface="Gadugi" panose="020B0502040204020203" pitchFamily="34" charset="0"/>
              </a:rPr>
              <a:t>108, no. 27 (Jul 5 2011): 11241-5.</a:t>
            </a:r>
          </a:p>
          <a:p>
            <a:r>
              <a:rPr lang="en-US" sz="1050" dirty="0" err="1">
                <a:latin typeface="Gadugi" panose="020B0502040204020203" pitchFamily="34" charset="0"/>
              </a:rPr>
              <a:t>Bengtsson</a:t>
            </a:r>
            <a:r>
              <a:rPr lang="en-US" sz="1050" dirty="0">
                <a:latin typeface="Gadugi" panose="020B0502040204020203" pitchFamily="34" charset="0"/>
              </a:rPr>
              <a:t>, Sara L, </a:t>
            </a:r>
            <a:r>
              <a:rPr lang="en-US" sz="1050" dirty="0" err="1">
                <a:latin typeface="Gadugi" panose="020B0502040204020203" pitchFamily="34" charset="0"/>
              </a:rPr>
              <a:t>Zoltán</a:t>
            </a:r>
            <a:r>
              <a:rPr lang="en-US" sz="1050" dirty="0">
                <a:latin typeface="Gadugi" panose="020B0502040204020203" pitchFamily="34" charset="0"/>
              </a:rPr>
              <a:t> Nagy, Stefan </a:t>
            </a:r>
            <a:r>
              <a:rPr lang="en-US" sz="1050" dirty="0" err="1">
                <a:latin typeface="Gadugi" panose="020B0502040204020203" pitchFamily="34" charset="0"/>
              </a:rPr>
              <a:t>Skare</a:t>
            </a:r>
            <a:r>
              <a:rPr lang="en-US" sz="1050" dirty="0">
                <a:latin typeface="Gadugi" panose="020B0502040204020203" pitchFamily="34" charset="0"/>
              </a:rPr>
              <a:t>, Lea </a:t>
            </a:r>
            <a:r>
              <a:rPr lang="en-US" sz="1050" dirty="0" err="1">
                <a:latin typeface="Gadugi" panose="020B0502040204020203" pitchFamily="34" charset="0"/>
              </a:rPr>
              <a:t>Forsman</a:t>
            </a:r>
            <a:r>
              <a:rPr lang="en-US" sz="1050" dirty="0">
                <a:latin typeface="Gadugi" panose="020B0502040204020203" pitchFamily="34" charset="0"/>
              </a:rPr>
              <a:t>, Hans </a:t>
            </a:r>
            <a:r>
              <a:rPr lang="en-US" sz="1050" dirty="0" err="1">
                <a:latin typeface="Gadugi" panose="020B0502040204020203" pitchFamily="34" charset="0"/>
              </a:rPr>
              <a:t>Forssberg</a:t>
            </a:r>
            <a:r>
              <a:rPr lang="en-US" sz="1050" dirty="0">
                <a:latin typeface="Gadugi" panose="020B0502040204020203" pitchFamily="34" charset="0"/>
              </a:rPr>
              <a:t>, and Fredrik </a:t>
            </a:r>
            <a:r>
              <a:rPr lang="en-US" sz="1050" dirty="0" err="1">
                <a:latin typeface="Gadugi" panose="020B0502040204020203" pitchFamily="34" charset="0"/>
              </a:rPr>
              <a:t>Ullén</a:t>
            </a:r>
            <a:r>
              <a:rPr lang="en-US" sz="1050" dirty="0">
                <a:latin typeface="Gadugi" panose="020B0502040204020203" pitchFamily="34" charset="0"/>
              </a:rPr>
              <a:t>. "Extensive Piano Practicing Has Regionally Specific Effects on White Matter Development." </a:t>
            </a:r>
            <a:r>
              <a:rPr lang="en-US" sz="1050" i="1" dirty="0">
                <a:latin typeface="Gadugi" panose="020B0502040204020203" pitchFamily="34" charset="0"/>
              </a:rPr>
              <a:t>Nature Neuroscience </a:t>
            </a:r>
            <a:r>
              <a:rPr lang="en-US" sz="1050" dirty="0">
                <a:latin typeface="Gadugi" panose="020B0502040204020203" pitchFamily="34" charset="0"/>
              </a:rPr>
              <a:t>8, no. 9 (2005): 1148-50</a:t>
            </a:r>
            <a:r>
              <a:rPr lang="en-US" sz="1050" dirty="0" smtClean="0">
                <a:latin typeface="Gadugi" panose="020B0502040204020203" pitchFamily="34" charset="0"/>
              </a:rPr>
              <a:t>.</a:t>
            </a:r>
          </a:p>
          <a:p>
            <a:r>
              <a:rPr lang="en-US" sz="1050" dirty="0" smtClean="0">
                <a:latin typeface="Gadugi" panose="020B0502040204020203" pitchFamily="34" charset="0"/>
              </a:rPr>
              <a:t>Structure of </a:t>
            </a:r>
            <a:r>
              <a:rPr lang="en-US" sz="1050" dirty="0">
                <a:latin typeface="Gadugi" panose="020B0502040204020203" pitchFamily="34" charset="0"/>
              </a:rPr>
              <a:t>typical neuron, http://</a:t>
            </a:r>
            <a:r>
              <a:rPr lang="en-US" sz="1050" dirty="0" smtClean="0">
                <a:latin typeface="Gadugi" panose="020B0502040204020203" pitchFamily="34" charset="0"/>
              </a:rPr>
              <a:t>en.wikipedia.org/wiki/Myelin, </a:t>
            </a:r>
            <a:r>
              <a:rPr lang="en-US" sz="1050" dirty="0">
                <a:latin typeface="Gadugi" panose="020B0502040204020203" pitchFamily="34" charset="0"/>
              </a:rPr>
              <a:t>Original uploader was </a:t>
            </a:r>
            <a:r>
              <a:rPr lang="en-US" sz="1050" dirty="0" smtClean="0">
                <a:latin typeface="Gadugi" panose="020B0502040204020203" pitchFamily="34" charset="0"/>
              </a:rPr>
              <a:t>Quasar </a:t>
            </a:r>
            <a:r>
              <a:rPr lang="en-US" sz="1050" dirty="0" err="1" smtClean="0">
                <a:latin typeface="Gadugi" panose="020B0502040204020203" pitchFamily="34" charset="0"/>
              </a:rPr>
              <a:t>Jarosz</a:t>
            </a:r>
            <a:r>
              <a:rPr lang="en-US" sz="1050" dirty="0" smtClean="0">
                <a:latin typeface="Gadugi" panose="020B0502040204020203" pitchFamily="34" charset="0"/>
              </a:rPr>
              <a:t>.</a:t>
            </a:r>
          </a:p>
          <a:p>
            <a:r>
              <a:rPr lang="en-US" sz="1050" dirty="0" smtClean="0">
                <a:latin typeface="Gadugi" panose="020B0502040204020203" pitchFamily="34" charset="0"/>
              </a:rPr>
              <a:t>Santiago </a:t>
            </a:r>
            <a:r>
              <a:rPr lang="en-US" sz="1050" dirty="0">
                <a:latin typeface="Gadugi" panose="020B0502040204020203" pitchFamily="34" charset="0"/>
              </a:rPr>
              <a:t>Ramón y </a:t>
            </a:r>
            <a:r>
              <a:rPr lang="en-US" sz="1050" dirty="0" err="1" smtClean="0">
                <a:latin typeface="Gadugi" panose="020B0502040204020203" pitchFamily="34" charset="0"/>
              </a:rPr>
              <a:t>Cajal</a:t>
            </a:r>
            <a:r>
              <a:rPr lang="en-US" sz="1050" dirty="0" smtClean="0">
                <a:latin typeface="Gadugi" panose="020B0502040204020203" pitchFamily="34" charset="0"/>
              </a:rPr>
              <a:t> in his laboratory, http</a:t>
            </a:r>
            <a:r>
              <a:rPr lang="en-US" sz="1050" dirty="0">
                <a:latin typeface="Gadugi" panose="020B0502040204020203" pitchFamily="34" charset="0"/>
              </a:rPr>
              <a:t>://</a:t>
            </a:r>
            <a:r>
              <a:rPr lang="en-US" sz="1050" dirty="0" smtClean="0">
                <a:latin typeface="Gadugi" panose="020B0502040204020203" pitchFamily="34" charset="0"/>
              </a:rPr>
              <a:t>en.wikipedia.org/wiki/Santiago_Ram%C3%B3n_y_Cajal#mediaviewer/File:Cajal-mi.jpg</a:t>
            </a:r>
          </a:p>
          <a:p>
            <a:r>
              <a:rPr lang="en-US" sz="1050" dirty="0">
                <a:latin typeface="Gadugi" panose="020B0502040204020203" pitchFamily="34" charset="0"/>
              </a:rPr>
              <a:t>T</a:t>
            </a:r>
            <a:r>
              <a:rPr lang="en-US" sz="1050" dirty="0" smtClean="0">
                <a:latin typeface="Gadugi" panose="020B0502040204020203" pitchFamily="34" charset="0"/>
              </a:rPr>
              <a:t>hree </a:t>
            </a:r>
            <a:r>
              <a:rPr lang="en-US" sz="1050" dirty="0">
                <a:latin typeface="Gadugi" panose="020B0502040204020203" pitchFamily="34" charset="0"/>
              </a:rPr>
              <a:t>drawings by Santiago Ramon y </a:t>
            </a:r>
            <a:r>
              <a:rPr lang="en-US" sz="1050" dirty="0" err="1">
                <a:latin typeface="Gadugi" panose="020B0502040204020203" pitchFamily="34" charset="0"/>
              </a:rPr>
              <a:t>Cajal</a:t>
            </a:r>
            <a:r>
              <a:rPr lang="en-US" sz="1050" dirty="0">
                <a:latin typeface="Gadugi" panose="020B0502040204020203" pitchFamily="34" charset="0"/>
              </a:rPr>
              <a:t>, taken from the book "Comparative study of the sensory areas of the human cortex", pages 314, 361, and </a:t>
            </a:r>
            <a:r>
              <a:rPr lang="en-US" sz="1050" dirty="0" smtClean="0">
                <a:latin typeface="Gadugi" panose="020B0502040204020203" pitchFamily="34" charset="0"/>
              </a:rPr>
              <a:t>363, http</a:t>
            </a:r>
            <a:r>
              <a:rPr lang="en-US" sz="1050" dirty="0">
                <a:latin typeface="Gadugi" panose="020B0502040204020203" pitchFamily="34" charset="0"/>
              </a:rPr>
              <a:t>://</a:t>
            </a:r>
            <a:r>
              <a:rPr lang="en-US" sz="1050" dirty="0" smtClean="0">
                <a:latin typeface="Gadugi" panose="020B0502040204020203" pitchFamily="34" charset="0"/>
              </a:rPr>
              <a:t>en.wikipedia.org/wiki/Santiago_Ram%C3%B3n_y_Cajal#mediaviewer/File:Cajal_cortex_drawings.png</a:t>
            </a:r>
          </a:p>
          <a:p>
            <a:r>
              <a:rPr lang="en-US" sz="1050" dirty="0">
                <a:latin typeface="Gadugi" panose="020B0502040204020203" pitchFamily="34" charset="0"/>
              </a:rPr>
              <a:t>Drawing of a section through the optic </a:t>
            </a:r>
            <a:r>
              <a:rPr lang="en-US" sz="1050" dirty="0" err="1">
                <a:latin typeface="Gadugi" panose="020B0502040204020203" pitchFamily="34" charset="0"/>
              </a:rPr>
              <a:t>tectum</a:t>
            </a:r>
            <a:r>
              <a:rPr lang="en-US" sz="1050" dirty="0">
                <a:latin typeface="Gadugi" panose="020B0502040204020203" pitchFamily="34" charset="0"/>
              </a:rPr>
              <a:t> of a sparrow, </a:t>
            </a:r>
            <a:r>
              <a:rPr lang="en-US" sz="1050" dirty="0" smtClean="0">
                <a:latin typeface="Gadugi" panose="020B0502040204020203" pitchFamily="34" charset="0"/>
              </a:rPr>
              <a:t>by Santiago </a:t>
            </a:r>
            <a:r>
              <a:rPr lang="en-US" sz="1050" dirty="0">
                <a:latin typeface="Gadugi" panose="020B0502040204020203" pitchFamily="34" charset="0"/>
              </a:rPr>
              <a:t>Ramón y </a:t>
            </a:r>
            <a:r>
              <a:rPr lang="en-US" sz="1050" dirty="0" err="1">
                <a:latin typeface="Gadugi" panose="020B0502040204020203" pitchFamily="34" charset="0"/>
              </a:rPr>
              <a:t>Cajal</a:t>
            </a:r>
            <a:r>
              <a:rPr lang="en-US" sz="1050" dirty="0">
                <a:latin typeface="Gadugi" panose="020B0502040204020203" pitchFamily="34" charset="0"/>
              </a:rPr>
              <a:t> </a:t>
            </a:r>
            <a:r>
              <a:rPr lang="en-US" sz="1050" dirty="0" smtClean="0">
                <a:latin typeface="Gadugi" panose="020B0502040204020203" pitchFamily="34" charset="0"/>
              </a:rPr>
              <a:t>from </a:t>
            </a:r>
            <a:r>
              <a:rPr lang="en-US" sz="1050" dirty="0">
                <a:latin typeface="Gadugi" panose="020B0502040204020203" pitchFamily="34" charset="0"/>
              </a:rPr>
              <a:t>"</a:t>
            </a:r>
            <a:r>
              <a:rPr lang="en-US" sz="1050" dirty="0" err="1">
                <a:latin typeface="Gadugi" panose="020B0502040204020203" pitchFamily="34" charset="0"/>
              </a:rPr>
              <a:t>Estructura</a:t>
            </a:r>
            <a:r>
              <a:rPr lang="en-US" sz="1050" dirty="0">
                <a:latin typeface="Gadugi" panose="020B0502040204020203" pitchFamily="34" charset="0"/>
              </a:rPr>
              <a:t> de los </a:t>
            </a:r>
            <a:r>
              <a:rPr lang="en-US" sz="1050" dirty="0" err="1">
                <a:latin typeface="Gadugi" panose="020B0502040204020203" pitchFamily="34" charset="0"/>
              </a:rPr>
              <a:t>centros</a:t>
            </a:r>
            <a:r>
              <a:rPr lang="en-US" sz="1050" dirty="0">
                <a:latin typeface="Gadugi" panose="020B0502040204020203" pitchFamily="34" charset="0"/>
              </a:rPr>
              <a:t> </a:t>
            </a:r>
            <a:r>
              <a:rPr lang="en-US" sz="1050" dirty="0" err="1">
                <a:latin typeface="Gadugi" panose="020B0502040204020203" pitchFamily="34" charset="0"/>
              </a:rPr>
              <a:t>nerviosos</a:t>
            </a:r>
            <a:r>
              <a:rPr lang="en-US" sz="1050" dirty="0">
                <a:latin typeface="Gadugi" panose="020B0502040204020203" pitchFamily="34" charset="0"/>
              </a:rPr>
              <a:t> de </a:t>
            </a:r>
            <a:r>
              <a:rPr lang="en-US" sz="1050" dirty="0" err="1">
                <a:latin typeface="Gadugi" panose="020B0502040204020203" pitchFamily="34" charset="0"/>
              </a:rPr>
              <a:t>las</a:t>
            </a:r>
            <a:r>
              <a:rPr lang="en-US" sz="1050" dirty="0">
                <a:latin typeface="Gadugi" panose="020B0502040204020203" pitchFamily="34" charset="0"/>
              </a:rPr>
              <a:t> </a:t>
            </a:r>
            <a:r>
              <a:rPr lang="en-US" sz="1050" dirty="0" err="1">
                <a:latin typeface="Gadugi" panose="020B0502040204020203" pitchFamily="34" charset="0"/>
              </a:rPr>
              <a:t>aves</a:t>
            </a:r>
            <a:r>
              <a:rPr lang="en-US" sz="1050" dirty="0">
                <a:latin typeface="Gadugi" panose="020B0502040204020203" pitchFamily="34" charset="0"/>
              </a:rPr>
              <a:t>", Madrid, </a:t>
            </a:r>
            <a:r>
              <a:rPr lang="en-US" sz="1050" dirty="0" smtClean="0">
                <a:latin typeface="Gadugi" panose="020B0502040204020203" pitchFamily="34" charset="0"/>
              </a:rPr>
              <a:t>1905. http</a:t>
            </a:r>
            <a:r>
              <a:rPr lang="en-US" sz="1050" dirty="0">
                <a:latin typeface="Gadugi" panose="020B0502040204020203" pitchFamily="34" charset="0"/>
              </a:rPr>
              <a:t>://</a:t>
            </a:r>
            <a:r>
              <a:rPr lang="en-US" sz="1050" dirty="0" smtClean="0">
                <a:latin typeface="Gadugi" panose="020B0502040204020203" pitchFamily="34" charset="0"/>
              </a:rPr>
              <a:t>en.wikipedia.org/wiki/Santiago_Ram%C3%B3n_y_Cajal#mediaviewer/File:SparrowTectum.jpg</a:t>
            </a:r>
          </a:p>
          <a:p>
            <a:r>
              <a:rPr lang="en-US" sz="1050" dirty="0">
                <a:latin typeface="Gadugi" panose="020B0502040204020203" pitchFamily="34" charset="0"/>
              </a:rPr>
              <a:t>Charles Darwin by </a:t>
            </a:r>
            <a:r>
              <a:rPr lang="en-US" sz="1050" dirty="0" err="1">
                <a:latin typeface="Gadugi" panose="020B0502040204020203" pitchFamily="34" charset="0"/>
              </a:rPr>
              <a:t>Maull</a:t>
            </a:r>
            <a:r>
              <a:rPr lang="en-US" sz="1050" dirty="0">
                <a:latin typeface="Gadugi" panose="020B0502040204020203" pitchFamily="34" charset="0"/>
              </a:rPr>
              <a:t> and </a:t>
            </a:r>
            <a:r>
              <a:rPr lang="en-US" sz="1050" dirty="0" err="1">
                <a:latin typeface="Gadugi" panose="020B0502040204020203" pitchFamily="34" charset="0"/>
              </a:rPr>
              <a:t>Polyblank</a:t>
            </a:r>
            <a:r>
              <a:rPr lang="en-US" sz="1050" dirty="0">
                <a:latin typeface="Gadugi" panose="020B0502040204020203" pitchFamily="34" charset="0"/>
              </a:rPr>
              <a:t>, 1855-crop, http://en.wikipedia.org/wiki/Charles_Darwin#mediaviewer/File:Charles_Darwin_by_Maull_and_Polyblank,_</a:t>
            </a:r>
            <a:r>
              <a:rPr lang="en-US" sz="1050" dirty="0" smtClean="0">
                <a:latin typeface="Gadugi" panose="020B0502040204020203" pitchFamily="34" charset="0"/>
              </a:rPr>
              <a:t>1855-crop.png</a:t>
            </a:r>
          </a:p>
          <a:p>
            <a:r>
              <a:rPr lang="en-US" sz="1050" dirty="0">
                <a:latin typeface="Gadugi" panose="020B0502040204020203" pitchFamily="34" charset="0"/>
              </a:rPr>
              <a:t>Voyage of the </a:t>
            </a:r>
            <a:r>
              <a:rPr lang="en-US" sz="1050" dirty="0" smtClean="0">
                <a:latin typeface="Gadugi" panose="020B0502040204020203" pitchFamily="34" charset="0"/>
              </a:rPr>
              <a:t>Beagle-en </a:t>
            </a:r>
            <a:r>
              <a:rPr lang="en-US" sz="1050" dirty="0" err="1" smtClean="0">
                <a:latin typeface="Gadugi" panose="020B0502040204020203" pitchFamily="34" charset="0"/>
              </a:rPr>
              <a:t>Sémhur</a:t>
            </a:r>
            <a:r>
              <a:rPr lang="en-US" sz="1050" dirty="0">
                <a:latin typeface="Gadugi" panose="020B0502040204020203" pitchFamily="34" charset="0"/>
              </a:rPr>
              <a:t> - </a:t>
            </a:r>
            <a:r>
              <a:rPr lang="en-US" sz="1050" dirty="0" err="1">
                <a:latin typeface="Gadugi" panose="020B0502040204020203" pitchFamily="34" charset="0"/>
              </a:rPr>
              <a:t>Image:Voyage</a:t>
            </a:r>
            <a:r>
              <a:rPr lang="en-US" sz="1050" dirty="0">
                <a:latin typeface="Gadugi" panose="020B0502040204020203" pitchFamily="34" charset="0"/>
              </a:rPr>
              <a:t> of the Beagle.jpg by </a:t>
            </a:r>
            <a:r>
              <a:rPr lang="en-US" sz="1050" dirty="0" err="1">
                <a:latin typeface="Gadugi" panose="020B0502040204020203" pitchFamily="34" charset="0"/>
              </a:rPr>
              <a:t>Kipala</a:t>
            </a:r>
            <a:r>
              <a:rPr lang="en-US" sz="1050" dirty="0">
                <a:latin typeface="Gadugi" panose="020B0502040204020203" pitchFamily="34" charset="0"/>
              </a:rPr>
              <a:t>, Samsara and Dave </a:t>
            </a:r>
            <a:r>
              <a:rPr lang="en-US" sz="1050" dirty="0" err="1">
                <a:latin typeface="Gadugi" panose="020B0502040204020203" pitchFamily="34" charset="0"/>
              </a:rPr>
              <a:t>souza</a:t>
            </a:r>
            <a:r>
              <a:rPr lang="en-US" sz="1050" dirty="0">
                <a:latin typeface="Gadugi" panose="020B0502040204020203" pitchFamily="34" charset="0"/>
              </a:rPr>
              <a:t>, from a map by </a:t>
            </a:r>
            <a:r>
              <a:rPr lang="en-US" sz="1050" dirty="0" err="1">
                <a:latin typeface="Gadugi" panose="020B0502040204020203" pitchFamily="34" charset="0"/>
              </a:rPr>
              <a:t>User:WEBMASTER</a:t>
            </a:r>
            <a:r>
              <a:rPr lang="en-US" sz="1050" dirty="0">
                <a:latin typeface="Gadugi" panose="020B0502040204020203" pitchFamily="34" charset="0"/>
              </a:rPr>
              <a:t>, under </a:t>
            </a:r>
            <a:r>
              <a:rPr lang="en-US" sz="1050" dirty="0" err="1">
                <a:latin typeface="Gadugi" panose="020B0502040204020203" pitchFamily="34" charset="0"/>
              </a:rPr>
              <a:t>licence</a:t>
            </a:r>
            <a:r>
              <a:rPr lang="en-US" sz="1050" dirty="0">
                <a:latin typeface="Gadugi" panose="020B0502040204020203" pitchFamily="34" charset="0"/>
              </a:rPr>
              <a:t> </a:t>
            </a:r>
            <a:r>
              <a:rPr lang="en-US" sz="1050" dirty="0" smtClean="0">
                <a:latin typeface="Gadugi" panose="020B0502040204020203" pitchFamily="34" charset="0"/>
              </a:rPr>
              <a:t>CC-BY-SA. http</a:t>
            </a:r>
            <a:r>
              <a:rPr lang="en-US" sz="1050" dirty="0">
                <a:latin typeface="Gadugi" panose="020B0502040204020203" pitchFamily="34" charset="0"/>
              </a:rPr>
              <a:t>://en.wikipedia.org/wiki/Charles_Darwin#mediaviewer/File:Voyage_of_the_Beagle-en.svg</a:t>
            </a:r>
            <a:endParaRPr lang="en-US" sz="1050" dirty="0" smtClean="0">
              <a:latin typeface="Gadugi" panose="020B0502040204020203" pitchFamily="34" charset="0"/>
            </a:endParaRPr>
          </a:p>
          <a:p>
            <a:r>
              <a:rPr lang="en-US" sz="1050" dirty="0" smtClean="0">
                <a:latin typeface="Gadugi" panose="020B0502040204020203" pitchFamily="34" charset="0"/>
              </a:rPr>
              <a:t>Photo by </a:t>
            </a:r>
            <a:r>
              <a:rPr lang="en-US" sz="1050" dirty="0" err="1" smtClean="0">
                <a:latin typeface="Gadugi" panose="020B0502040204020203" pitchFamily="34" charset="0"/>
              </a:rPr>
              <a:t>Tedgrant</a:t>
            </a:r>
            <a:r>
              <a:rPr lang="en-US" sz="1050" dirty="0" smtClean="0">
                <a:latin typeface="Gadugi" panose="020B0502040204020203" pitchFamily="34" charset="0"/>
              </a:rPr>
              <a:t>: A path </a:t>
            </a:r>
            <a:r>
              <a:rPr lang="en-US" sz="1050" dirty="0">
                <a:latin typeface="Gadugi" panose="020B0502040204020203" pitchFamily="34" charset="0"/>
              </a:rPr>
              <a:t>in the grounds of Down House. Darwin regularly walked along this path for exercise of body and mind. He called it his "Thinking Path</a:t>
            </a:r>
            <a:r>
              <a:rPr lang="en-US" sz="1050" dirty="0" smtClean="0">
                <a:latin typeface="Gadugi" panose="020B0502040204020203" pitchFamily="34" charset="0"/>
              </a:rPr>
              <a:t>". http</a:t>
            </a:r>
            <a:r>
              <a:rPr lang="en-US" sz="1050" dirty="0">
                <a:latin typeface="Gadugi" panose="020B0502040204020203" pitchFamily="34" charset="0"/>
              </a:rPr>
              <a:t>://en.wikipedia.org/wiki/Charles_Darwin#mediaviewer/File:Darwins_Thinking_Path.JPG</a:t>
            </a:r>
          </a:p>
          <a:p>
            <a:endParaRPr lang="en-US" sz="1050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97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9550"/>
            <a:ext cx="8229600" cy="47244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000" b="1" dirty="0"/>
              <a:t>Relevant Readings</a:t>
            </a:r>
          </a:p>
          <a:p>
            <a:r>
              <a:rPr lang="en-US" sz="1000" dirty="0"/>
              <a:t>Armstrong, J Scott. "Natural Learning in Higher Education." In </a:t>
            </a:r>
            <a:r>
              <a:rPr lang="en-US" sz="1000" i="1" dirty="0"/>
              <a:t>Encyclopedia of the Sciences of Learning</a:t>
            </a:r>
            <a:r>
              <a:rPr lang="en-US" sz="1000" dirty="0"/>
              <a:t>, 2426-33: Springer, 2012.</a:t>
            </a:r>
          </a:p>
          <a:p>
            <a:r>
              <a:rPr lang="en-US" sz="1000" dirty="0" err="1"/>
              <a:t>Bengtsson</a:t>
            </a:r>
            <a:r>
              <a:rPr lang="en-US" sz="1000" dirty="0"/>
              <a:t>, Sara L, </a:t>
            </a:r>
            <a:r>
              <a:rPr lang="en-US" sz="1000" dirty="0" err="1"/>
              <a:t>Zoltán</a:t>
            </a:r>
            <a:r>
              <a:rPr lang="en-US" sz="1000" dirty="0"/>
              <a:t> Nagy, Stefan </a:t>
            </a:r>
            <a:r>
              <a:rPr lang="en-US" sz="1000" dirty="0" err="1"/>
              <a:t>Skare</a:t>
            </a:r>
            <a:r>
              <a:rPr lang="en-US" sz="1000" dirty="0"/>
              <a:t>, Lea </a:t>
            </a:r>
            <a:r>
              <a:rPr lang="en-US" sz="1000" dirty="0" err="1"/>
              <a:t>Forsman</a:t>
            </a:r>
            <a:r>
              <a:rPr lang="en-US" sz="1000" dirty="0"/>
              <a:t>, Hans </a:t>
            </a:r>
            <a:r>
              <a:rPr lang="en-US" sz="1000" dirty="0" err="1"/>
              <a:t>Forssberg</a:t>
            </a:r>
            <a:r>
              <a:rPr lang="en-US" sz="1000" dirty="0"/>
              <a:t>, and Fredrik </a:t>
            </a:r>
            <a:r>
              <a:rPr lang="en-US" sz="1000" dirty="0" err="1"/>
              <a:t>Ullén</a:t>
            </a:r>
            <a:r>
              <a:rPr lang="en-US" sz="1000" dirty="0"/>
              <a:t>. "Extensive Piano Practicing Has Regionally Specific Effects on White Matter Development." </a:t>
            </a:r>
            <a:r>
              <a:rPr lang="en-US" sz="1000" i="1" dirty="0"/>
              <a:t>Nature Neuroscience </a:t>
            </a:r>
            <a:r>
              <a:rPr lang="en-US" sz="1000" dirty="0"/>
              <a:t>8, no. 9 (2005): 1148-50.</a:t>
            </a:r>
          </a:p>
          <a:p>
            <a:r>
              <a:rPr lang="en-US" sz="1000" dirty="0"/>
              <a:t>Colvin, Geoff. </a:t>
            </a:r>
            <a:r>
              <a:rPr lang="en-US" sz="1000" i="1" dirty="0"/>
              <a:t>Talent Is Overrated</a:t>
            </a:r>
            <a:r>
              <a:rPr lang="en-US" sz="1000" dirty="0"/>
              <a:t>.  NY: Portfolio, 2008.</a:t>
            </a:r>
          </a:p>
          <a:p>
            <a:r>
              <a:rPr lang="en-US" sz="1000" dirty="0" err="1"/>
              <a:t>DeFelipe</a:t>
            </a:r>
            <a:r>
              <a:rPr lang="en-US" sz="1000" dirty="0"/>
              <a:t>, Javier. "Brain Plasticity and Mental Processes: </a:t>
            </a:r>
            <a:r>
              <a:rPr lang="en-US" sz="1000" dirty="0" err="1"/>
              <a:t>Cajal</a:t>
            </a:r>
            <a:r>
              <a:rPr lang="en-US" sz="1000" dirty="0"/>
              <a:t> Again." </a:t>
            </a:r>
            <a:r>
              <a:rPr lang="en-US" sz="1000" i="1" dirty="0"/>
              <a:t>Nature Reviews Neuroscience </a:t>
            </a:r>
            <a:r>
              <a:rPr lang="en-US" sz="1000" dirty="0"/>
              <a:t>7, no. 10 (2006): 811-17.</a:t>
            </a:r>
          </a:p>
          <a:p>
            <a:r>
              <a:rPr lang="en-US" sz="1000" dirty="0"/>
              <a:t>———. "</a:t>
            </a:r>
            <a:r>
              <a:rPr lang="en-US" sz="1000" dirty="0" err="1"/>
              <a:t>Sesquicentenary</a:t>
            </a:r>
            <a:r>
              <a:rPr lang="en-US" sz="1000" dirty="0"/>
              <a:t> of the Birthday of Santiago Ramón Y </a:t>
            </a:r>
            <a:r>
              <a:rPr lang="en-US" sz="1000" dirty="0" err="1"/>
              <a:t>Cajal</a:t>
            </a:r>
            <a:r>
              <a:rPr lang="en-US" sz="1000" dirty="0"/>
              <a:t>, the Father of Modern Neuroscience." </a:t>
            </a:r>
            <a:r>
              <a:rPr lang="en-US" sz="1000" i="1" dirty="0"/>
              <a:t>Trends in Neurosciences </a:t>
            </a:r>
            <a:r>
              <a:rPr lang="en-US" sz="1000" dirty="0"/>
              <a:t>25, no. 9 (2002): 481-84.</a:t>
            </a:r>
          </a:p>
          <a:p>
            <a:r>
              <a:rPr lang="en-US" sz="1000" dirty="0" err="1"/>
              <a:t>DeFelipe</a:t>
            </a:r>
            <a:r>
              <a:rPr lang="en-US" sz="1000" dirty="0"/>
              <a:t>, Javier </a:t>
            </a:r>
            <a:r>
              <a:rPr lang="en-US" sz="1000" i="1" dirty="0" err="1"/>
              <a:t>Cajal's</a:t>
            </a:r>
            <a:r>
              <a:rPr lang="en-US" sz="1000" i="1" dirty="0"/>
              <a:t> Butterflies of the Soul: Science and Art</a:t>
            </a:r>
            <a:r>
              <a:rPr lang="en-US" sz="1000" dirty="0"/>
              <a:t> [in English Action Note: Actions: cat Interval: 20090415 Agent: </a:t>
            </a:r>
            <a:r>
              <a:rPr lang="en-US" sz="1000" dirty="0" err="1"/>
              <a:t>asg</a:t>
            </a:r>
            <a:r>
              <a:rPr lang="en-US" sz="1000" dirty="0"/>
              <a:t>/</a:t>
            </a:r>
            <a:r>
              <a:rPr lang="en-US" sz="1000" dirty="0" err="1"/>
              <a:t>mpl</a:t>
            </a:r>
            <a:r>
              <a:rPr lang="en-US" sz="1000" dirty="0"/>
              <a:t> MARC code of institution: BUPB].  NY: Oxford University Press, 2010.</a:t>
            </a:r>
          </a:p>
          <a:p>
            <a:r>
              <a:rPr lang="en-US" sz="1000" dirty="0" err="1"/>
              <a:t>Doidge</a:t>
            </a:r>
            <a:r>
              <a:rPr lang="en-US" sz="1000" dirty="0"/>
              <a:t>, N. </a:t>
            </a:r>
            <a:r>
              <a:rPr lang="en-US" sz="1000" i="1" dirty="0"/>
              <a:t>The Brain That Changes Itself</a:t>
            </a:r>
            <a:r>
              <a:rPr lang="en-US" sz="1000" dirty="0"/>
              <a:t>.  NY: Penguin, 2007.</a:t>
            </a:r>
          </a:p>
          <a:p>
            <a:r>
              <a:rPr lang="en-US" sz="1000" dirty="0"/>
              <a:t>Fields, R Douglas. "White Matter in Learning, Cognition and Psychiatric Disorders." </a:t>
            </a:r>
            <a:r>
              <a:rPr lang="en-US" sz="1000" i="1" dirty="0"/>
              <a:t>Trends in Neurosciences </a:t>
            </a:r>
            <a:r>
              <a:rPr lang="en-US" sz="1000" dirty="0"/>
              <a:t>31, no. 7 (2008): 361-70.</a:t>
            </a:r>
          </a:p>
          <a:p>
            <a:r>
              <a:rPr lang="en-US" sz="1000" dirty="0"/>
              <a:t>McCord, Joan. "A Thirty-Year Follow-up of Treatment Effects." </a:t>
            </a:r>
            <a:r>
              <a:rPr lang="en-US" sz="1000" i="1" dirty="0"/>
              <a:t>American Psychologist </a:t>
            </a:r>
            <a:r>
              <a:rPr lang="en-US" sz="1000" dirty="0"/>
              <a:t>33, no. 3 (1978): 284.</a:t>
            </a:r>
          </a:p>
          <a:p>
            <a:r>
              <a:rPr lang="en-US" sz="1000" dirty="0"/>
              <a:t>Oakley, Barbara A. "Concepts and Implications of Altruism Bias and Pathological Altruism." </a:t>
            </a:r>
            <a:r>
              <a:rPr lang="en-US" sz="1000" i="1" dirty="0"/>
              <a:t>Proceedings of the National Academy of Sciences </a:t>
            </a:r>
            <a:r>
              <a:rPr lang="en-US" sz="1000" dirty="0"/>
              <a:t>110, no. Supplement 2 (2013): 10408-15.</a:t>
            </a:r>
          </a:p>
          <a:p>
            <a:r>
              <a:rPr lang="en-US" sz="1000" dirty="0"/>
              <a:t>Ramón y </a:t>
            </a:r>
            <a:r>
              <a:rPr lang="en-US" sz="1000" dirty="0" err="1"/>
              <a:t>Cajal</a:t>
            </a:r>
            <a:r>
              <a:rPr lang="en-US" sz="1000" dirty="0"/>
              <a:t>, Santiago. </a:t>
            </a:r>
            <a:r>
              <a:rPr lang="en-US" sz="1000" i="1" dirty="0"/>
              <a:t>Advice for a Young Investigator</a:t>
            </a:r>
            <a:r>
              <a:rPr lang="en-US" sz="1000" dirty="0"/>
              <a:t>. Translated by Neely  Swanson and Larry W. Swanson.  Cambridge, MA: MIT Press, 1999 [1897].</a:t>
            </a:r>
          </a:p>
          <a:p>
            <a:r>
              <a:rPr lang="en-US" sz="1000" dirty="0"/>
              <a:t>———. </a:t>
            </a:r>
            <a:r>
              <a:rPr lang="en-US" sz="1000" i="1" dirty="0"/>
              <a:t>Recollections of My Life</a:t>
            </a:r>
            <a:r>
              <a:rPr lang="en-US" sz="1000" dirty="0"/>
              <a:t>.  Cambridge, MA: MIT Press, 1937. Originally published as </a:t>
            </a:r>
            <a:r>
              <a:rPr lang="en-US" sz="1000" i="1" dirty="0" err="1"/>
              <a:t>Recuerdos</a:t>
            </a:r>
            <a:r>
              <a:rPr lang="en-US" sz="1000" i="1" dirty="0"/>
              <a:t> De </a:t>
            </a:r>
            <a:r>
              <a:rPr lang="en-US" sz="1000" i="1" dirty="0" err="1"/>
              <a:t>Mi</a:t>
            </a:r>
            <a:r>
              <a:rPr lang="en-US" sz="1000" i="1" dirty="0"/>
              <a:t> Vida</a:t>
            </a:r>
            <a:r>
              <a:rPr lang="en-US" sz="1000" dirty="0"/>
              <a:t> in Madrid, 1901-1917, translated by </a:t>
            </a:r>
            <a:r>
              <a:rPr lang="en-US" sz="1000" dirty="0" err="1"/>
              <a:t>Craigie</a:t>
            </a:r>
            <a:r>
              <a:rPr lang="en-US" sz="1000" dirty="0"/>
              <a:t>, E. Horne.</a:t>
            </a:r>
          </a:p>
          <a:p>
            <a:r>
              <a:rPr lang="en-US" sz="1000" dirty="0"/>
              <a:t>Shannon, B. J., M. E. </a:t>
            </a:r>
            <a:r>
              <a:rPr lang="en-US" sz="1000" dirty="0" err="1"/>
              <a:t>Raichle</a:t>
            </a:r>
            <a:r>
              <a:rPr lang="en-US" sz="1000" dirty="0"/>
              <a:t>, A. Z. Snyder, D. A. Fair, K. L. Mills, D. Zhang, K. Bache</a:t>
            </a:r>
            <a:r>
              <a:rPr lang="en-US" sz="1000" i="1" dirty="0"/>
              <a:t>, et al.</a:t>
            </a:r>
            <a:r>
              <a:rPr lang="en-US" sz="1000" dirty="0"/>
              <a:t> "Premotor Functional Connectivity Predicts Impulsivity in Juvenile Offenders." </a:t>
            </a:r>
            <a:r>
              <a:rPr lang="en-US" sz="1000" i="1" dirty="0"/>
              <a:t>PNAS </a:t>
            </a:r>
            <a:r>
              <a:rPr lang="en-US" sz="1000" dirty="0"/>
              <a:t>108, no. 27 (Jul 5 2011): 11241-5.</a:t>
            </a:r>
          </a:p>
          <a:p>
            <a:r>
              <a:rPr lang="en-US" sz="1000" dirty="0"/>
              <a:t>Shaw, Christopher A., and Jill C. </a:t>
            </a:r>
            <a:r>
              <a:rPr lang="en-US" sz="1000" dirty="0" err="1"/>
              <a:t>McEachern</a:t>
            </a:r>
            <a:r>
              <a:rPr lang="en-US" sz="1000" dirty="0"/>
              <a:t>, eds. </a:t>
            </a:r>
            <a:r>
              <a:rPr lang="en-US" sz="1000" i="1" dirty="0"/>
              <a:t>Toward a Theory of Neuroplasticity</a:t>
            </a:r>
            <a:r>
              <a:rPr lang="en-US" sz="1000" dirty="0"/>
              <a:t>. NY: Psychology Press, 2001.</a:t>
            </a:r>
          </a:p>
          <a:p>
            <a:r>
              <a:rPr lang="en-US" sz="1000" dirty="0"/>
              <a:t>Sherrington, C. S. "Santiago Ramon Y </a:t>
            </a:r>
            <a:r>
              <a:rPr lang="en-US" sz="1000" dirty="0" err="1"/>
              <a:t>Cajal</a:t>
            </a:r>
            <a:r>
              <a:rPr lang="en-US" sz="1000" dirty="0"/>
              <a:t> 1852-1934." </a:t>
            </a:r>
            <a:r>
              <a:rPr lang="en-US" sz="1000" i="1" dirty="0"/>
              <a:t>Biographical Memoirs of Fellows of the Royal Society </a:t>
            </a:r>
            <a:r>
              <a:rPr lang="en-US" sz="1000" dirty="0"/>
              <a:t>1, no. 4 (1935): 424-44.</a:t>
            </a:r>
          </a:p>
          <a:p>
            <a:r>
              <a:rPr lang="en-US" sz="1000" dirty="0"/>
              <a:t>Spear, Linda </a:t>
            </a:r>
            <a:r>
              <a:rPr lang="en-US" sz="1000" dirty="0" err="1"/>
              <a:t>Patia</a:t>
            </a:r>
            <a:r>
              <a:rPr lang="en-US" sz="1000" dirty="0"/>
              <a:t>. "Adolescent Neurodevelopment." </a:t>
            </a:r>
            <a:r>
              <a:rPr lang="en-US" sz="1000" i="1" dirty="0"/>
              <a:t>Journal of Adolescent Health </a:t>
            </a:r>
            <a:r>
              <a:rPr lang="en-US" sz="1000" dirty="0"/>
              <a:t>52, no. 2 (2013): S7-S13.</a:t>
            </a:r>
          </a:p>
          <a:p>
            <a:r>
              <a:rPr lang="en-US" sz="1000" dirty="0"/>
              <a:t>Thomas, C., and C. I. Baker. "Teaching an Adult Brain New Tricks: A Critical Review of Evidence for Training-Dependent Structural Plasticity in Humans." [In </a:t>
            </a:r>
            <a:r>
              <a:rPr lang="en-US" sz="1000" dirty="0" err="1"/>
              <a:t>eng</a:t>
            </a:r>
            <a:r>
              <a:rPr lang="en-US" sz="1000" dirty="0"/>
              <a:t>]. </a:t>
            </a:r>
            <a:r>
              <a:rPr lang="en-US" sz="1000" i="1" dirty="0" err="1"/>
              <a:t>NeuroImage</a:t>
            </a:r>
            <a:r>
              <a:rPr lang="en-US" sz="1000" i="1" dirty="0"/>
              <a:t> </a:t>
            </a:r>
            <a:r>
              <a:rPr lang="en-US" sz="1000" dirty="0"/>
              <a:t>73 (Jun 2013): 225-36</a:t>
            </a:r>
            <a:r>
              <a:rPr lang="en-US" sz="1000" dirty="0" smtClean="0"/>
              <a:t>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70659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1661</TotalTime>
  <Words>797</Words>
  <Application>Microsoft Office PowerPoint</Application>
  <PresentationFormat>On-screen Show (16:9)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Gadugi</vt:lpstr>
      <vt:lpstr>Verdana</vt:lpstr>
      <vt:lpstr>Office Theme</vt:lpstr>
      <vt:lpstr>4-3: Change your thoughts, change your life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Barbara Oakley</dc:creator>
  <cp:lastModifiedBy>barbaraOak</cp:lastModifiedBy>
  <cp:revision>30</cp:revision>
  <dcterms:created xsi:type="dcterms:W3CDTF">2014-06-08T00:11:40Z</dcterms:created>
  <dcterms:modified xsi:type="dcterms:W3CDTF">2014-07-15T18:56:53Z</dcterms:modified>
</cp:coreProperties>
</file>