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0" r:id="rId10"/>
    <p:sldId id="259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layanur_S._Ramachandran#mediaviewer/File:Vilayanur_S_Ramachandran_2011_Shankbone.JPG" TargetMode="External"/><Relationship Id="rId2" Type="http://schemas.openxmlformats.org/officeDocument/2006/relationships/hyperlink" Target="http://www.sciencedaily.com/releases/2013/08/130814190513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42950"/>
            <a:ext cx="8077200" cy="1957388"/>
          </a:xfrm>
        </p:spPr>
        <p:txBody>
          <a:bodyPr>
            <a:normAutofit/>
          </a:bodyPr>
          <a:lstStyle/>
          <a:p>
            <a:r>
              <a:rPr lang="en-US" b="1" dirty="0" smtClean="0"/>
              <a:t>4-4: The value </a:t>
            </a:r>
            <a:r>
              <a:rPr lang="en-US" b="1" smtClean="0"/>
              <a:t>of teamwork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Barbara Oakley,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200" b="1" dirty="0" smtClean="0"/>
              <a:t>Illustration credits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1200" dirty="0"/>
              <a:t>Ischemic stroke, CT scan of the brain with an MCA infarct, by Lucien </a:t>
            </a:r>
            <a:r>
              <a:rPr lang="en-US" sz="1200" dirty="0" err="1" smtClean="0"/>
              <a:t>Monfils</a:t>
            </a:r>
            <a:r>
              <a:rPr lang="en-US" sz="1200" dirty="0" smtClean="0"/>
              <a:t>, http</a:t>
            </a:r>
            <a:r>
              <a:rPr lang="en-US" sz="1200" dirty="0"/>
              <a:t>://en.wikipedia.org/wiki/File:MCA_Territory_Infarct.svg</a:t>
            </a:r>
            <a:endParaRPr lang="en-US" sz="1200" dirty="0" smtClean="0"/>
          </a:p>
          <a:p>
            <a:r>
              <a:rPr lang="en-US" sz="1200" dirty="0" smtClean="0"/>
              <a:t>University </a:t>
            </a:r>
            <a:r>
              <a:rPr lang="en-US" sz="1200" dirty="0"/>
              <a:t>of Utah Health Care Office of Public Affairs. "Researchers Debunk Myth of 'Right-Brain' and 'Left-Brain' Personality Traits."  </a:t>
            </a:r>
            <a:r>
              <a:rPr lang="en-US" sz="1200" i="1" dirty="0"/>
              <a:t>Science Daily</a:t>
            </a:r>
            <a:r>
              <a:rPr lang="en-US" sz="1200" dirty="0"/>
              <a:t> (2013). </a:t>
            </a:r>
            <a:r>
              <a:rPr lang="en-US" sz="1200" dirty="0">
                <a:hlinkClick r:id="rId2"/>
              </a:rPr>
              <a:t>http://www.sciencedaily.com/releases/2013/08/130814190513.htm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Mihov</a:t>
            </a:r>
            <a:r>
              <a:rPr lang="en-US" sz="1200" dirty="0"/>
              <a:t>, K. M., M. </a:t>
            </a:r>
            <a:r>
              <a:rPr lang="en-US" sz="1200" dirty="0" err="1"/>
              <a:t>Denzler</a:t>
            </a:r>
            <a:r>
              <a:rPr lang="en-US" sz="1200" dirty="0"/>
              <a:t>, and J. Forster. "Hemispheric Specialization and Creative Thinking: A Meta-Analytic Review of Lateralization of Creativity." </a:t>
            </a:r>
            <a:r>
              <a:rPr lang="en-US" sz="1200" i="1" dirty="0"/>
              <a:t>Brain and Cognition </a:t>
            </a:r>
            <a:r>
              <a:rPr lang="en-US" sz="1200" dirty="0"/>
              <a:t>72, no. 3 (Apr 2010): 442-8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 err="1"/>
              <a:t>Vilayanur</a:t>
            </a:r>
            <a:r>
              <a:rPr lang="en-US" sz="1200" dirty="0"/>
              <a:t> S Ramachandran at the 2011 Time 100 </a:t>
            </a:r>
            <a:r>
              <a:rPr lang="en-US" sz="1200" dirty="0" smtClean="0"/>
              <a:t>gala, by David </a:t>
            </a:r>
            <a:r>
              <a:rPr lang="en-US" sz="1200" dirty="0" err="1" smtClean="0"/>
              <a:t>Shankbone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http://en.wikipedia.org/wiki/Vilayanur_S._</a:t>
            </a:r>
            <a:r>
              <a:rPr lang="en-US" sz="1200" dirty="0" smtClean="0">
                <a:hlinkClick r:id="rId3"/>
              </a:rPr>
              <a:t>Ramachandran#mediaviewer/File:Vilayanur_S_Ramachandran_2011_Shankbone.JPG</a:t>
            </a:r>
            <a:r>
              <a:rPr lang="en-US" sz="1200" dirty="0" smtClean="0"/>
              <a:t> </a:t>
            </a:r>
          </a:p>
          <a:p>
            <a:r>
              <a:rPr lang="en-US" sz="1200" dirty="0" err="1"/>
              <a:t>Gazzaniga</a:t>
            </a:r>
            <a:r>
              <a:rPr lang="en-US" sz="1200" dirty="0"/>
              <a:t>, M.S. "Forty-Five Years of Split-Brain Research and Still Going Strong." </a:t>
            </a:r>
            <a:r>
              <a:rPr lang="en-US" sz="1200" i="1" dirty="0"/>
              <a:t>Nature Reviews Neuroscience </a:t>
            </a:r>
            <a:r>
              <a:rPr lang="en-US" sz="1200" dirty="0"/>
              <a:t>6, no. 8 (2005): 653-59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Earth Eastern </a:t>
            </a:r>
            <a:r>
              <a:rPr lang="en-US" sz="1200" dirty="0" smtClean="0"/>
              <a:t>Hemisphere, NASA</a:t>
            </a:r>
            <a:r>
              <a:rPr lang="en-US" sz="1200" dirty="0"/>
              <a:t> -http://</a:t>
            </a:r>
            <a:r>
              <a:rPr lang="en-US" sz="1200" dirty="0" smtClean="0"/>
              <a:t>en.wikipedia.org/wiki/</a:t>
            </a:r>
            <a:r>
              <a:rPr lang="en-US" sz="1200" dirty="0" err="1" smtClean="0"/>
              <a:t>Earth#mediaviewer</a:t>
            </a:r>
            <a:r>
              <a:rPr lang="en-US" sz="1200" dirty="0" smtClean="0"/>
              <a:t>/</a:t>
            </a:r>
            <a:r>
              <a:rPr lang="en-US" sz="1200" dirty="0" err="1" smtClean="0"/>
              <a:t>File:Earth_Eastern_Hemisphere.jpg</a:t>
            </a:r>
            <a:endParaRPr lang="en-US" sz="1200" dirty="0" smtClean="0"/>
          </a:p>
          <a:p>
            <a:r>
              <a:rPr lang="en-US" sz="1200" dirty="0" smtClean="0"/>
              <a:t>Cover from </a:t>
            </a:r>
            <a:r>
              <a:rPr lang="en-US" sz="1200" dirty="0" err="1"/>
              <a:t>McGilchrist</a:t>
            </a:r>
            <a:r>
              <a:rPr lang="en-US" sz="1200" dirty="0"/>
              <a:t>, Iain. </a:t>
            </a:r>
            <a:r>
              <a:rPr lang="en-US" sz="1200" i="1" dirty="0"/>
              <a:t>The Master and His Emissary: The Divided Brain and the Making of the Western World</a:t>
            </a:r>
            <a:r>
              <a:rPr lang="en-US" sz="1200" dirty="0"/>
              <a:t>.  New Haven, CT: Yale University Press, 2010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Oakley, Barbara, Richard M. Felder, Rebecca Brent, and </a:t>
            </a:r>
            <a:r>
              <a:rPr lang="en-US" sz="1200" dirty="0" err="1"/>
              <a:t>Imad</a:t>
            </a:r>
            <a:r>
              <a:rPr lang="en-US" sz="1200" dirty="0"/>
              <a:t> </a:t>
            </a:r>
            <a:r>
              <a:rPr lang="en-US" sz="1200" dirty="0" err="1"/>
              <a:t>Elhajj</a:t>
            </a:r>
            <a:r>
              <a:rPr lang="en-US" sz="1200" dirty="0"/>
              <a:t>. "Turning Student Groups into Effective Teams." </a:t>
            </a:r>
            <a:r>
              <a:rPr lang="en-US" sz="1200" i="1" dirty="0"/>
              <a:t>Journal of Student Centered Learning </a:t>
            </a:r>
            <a:r>
              <a:rPr lang="en-US" sz="1200" dirty="0"/>
              <a:t>2, no. 1 (2003): 9-34.</a:t>
            </a:r>
          </a:p>
          <a:p>
            <a:r>
              <a:rPr lang="en-US" sz="1200" dirty="0" err="1"/>
              <a:t>Granovetter</a:t>
            </a:r>
            <a:r>
              <a:rPr lang="en-US" sz="1200" dirty="0"/>
              <a:t>, Mark. "The Strength of Weak Ties: A Network Theory Revisited." </a:t>
            </a:r>
            <a:r>
              <a:rPr lang="en-US" sz="1200" i="1" dirty="0"/>
              <a:t>Sociological Theory </a:t>
            </a:r>
            <a:r>
              <a:rPr lang="en-US" sz="1200" dirty="0"/>
              <a:t>1, no. 1 (1983): 201-33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89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5750"/>
            <a:ext cx="8229600" cy="4724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4800" b="1" dirty="0"/>
              <a:t>Relevant </a:t>
            </a:r>
            <a:r>
              <a:rPr lang="en-US" sz="4800" b="1" dirty="0" smtClean="0"/>
              <a:t>Readings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169863" indent="-169863"/>
            <a:r>
              <a:rPr lang="en-US" sz="4400" dirty="0" err="1"/>
              <a:t>Bilalić</a:t>
            </a:r>
            <a:r>
              <a:rPr lang="en-US" sz="4400" dirty="0"/>
              <a:t>, </a:t>
            </a:r>
            <a:r>
              <a:rPr lang="en-US" sz="4400" dirty="0" err="1"/>
              <a:t>Merim</a:t>
            </a:r>
            <a:r>
              <a:rPr lang="en-US" sz="4400" dirty="0"/>
              <a:t>, A. </a:t>
            </a:r>
            <a:r>
              <a:rPr lang="en-US" sz="4400" dirty="0" err="1"/>
              <a:t>Kiesel</a:t>
            </a:r>
            <a:r>
              <a:rPr lang="en-US" sz="4400" dirty="0"/>
              <a:t>, C. Pohl, M. </a:t>
            </a:r>
            <a:r>
              <a:rPr lang="en-US" sz="4400" dirty="0" err="1"/>
              <a:t>Erb</a:t>
            </a:r>
            <a:r>
              <a:rPr lang="en-US" sz="4400" dirty="0"/>
              <a:t>, and W. </a:t>
            </a:r>
            <a:r>
              <a:rPr lang="en-US" sz="4400" dirty="0" err="1"/>
              <a:t>Grodd</a:t>
            </a:r>
            <a:r>
              <a:rPr lang="en-US" sz="4400" dirty="0"/>
              <a:t>. "It Takes Two—Skilled Recognition of Objects Engages Lateral Areas in Both Hemispheres." </a:t>
            </a:r>
            <a:r>
              <a:rPr lang="en-US" sz="4400" i="1" dirty="0" err="1"/>
              <a:t>PLoS</a:t>
            </a:r>
            <a:r>
              <a:rPr lang="en-US" sz="4400" i="1" dirty="0"/>
              <a:t> ONE </a:t>
            </a:r>
            <a:r>
              <a:rPr lang="en-US" sz="4400" dirty="0"/>
              <a:t>6, no. 1 (2011): e16202.</a:t>
            </a:r>
          </a:p>
          <a:p>
            <a:pPr marL="169863" indent="-169863"/>
            <a:r>
              <a:rPr lang="en-US" sz="4400" dirty="0" err="1"/>
              <a:t>Christman</a:t>
            </a:r>
            <a:r>
              <a:rPr lang="en-US" sz="4400" dirty="0"/>
              <a:t>, S.D., B.R. Henning, A.L. </a:t>
            </a:r>
            <a:r>
              <a:rPr lang="en-US" sz="4400" dirty="0" err="1"/>
              <a:t>Geers</a:t>
            </a:r>
            <a:r>
              <a:rPr lang="en-US" sz="4400" dirty="0"/>
              <a:t>, R.E. </a:t>
            </a:r>
            <a:r>
              <a:rPr lang="en-US" sz="4400" dirty="0" err="1"/>
              <a:t>Propper</a:t>
            </a:r>
            <a:r>
              <a:rPr lang="en-US" sz="4400" dirty="0"/>
              <a:t>, and C.L. </a:t>
            </a:r>
            <a:r>
              <a:rPr lang="en-US" sz="4400" dirty="0" err="1"/>
              <a:t>Niebauer</a:t>
            </a:r>
            <a:r>
              <a:rPr lang="en-US" sz="4400" dirty="0"/>
              <a:t>. "Mixed-Handed Persons Are More Easily Persuaded and Are More Gullible: </a:t>
            </a:r>
            <a:r>
              <a:rPr lang="en-US" sz="4400" dirty="0" err="1"/>
              <a:t>Interhemispheric</a:t>
            </a:r>
            <a:r>
              <a:rPr lang="en-US" sz="4400" dirty="0"/>
              <a:t> Interaction and Belief Updating." </a:t>
            </a:r>
            <a:r>
              <a:rPr lang="en-US" sz="4400" i="1" dirty="0"/>
              <a:t>Laterality </a:t>
            </a:r>
            <a:r>
              <a:rPr lang="en-US" sz="4400" dirty="0"/>
              <a:t>13, no. 5 (2008): 403-26.</a:t>
            </a:r>
          </a:p>
          <a:p>
            <a:pPr marL="169863" indent="-169863"/>
            <a:r>
              <a:rPr lang="en-US" sz="4400" dirty="0" err="1"/>
              <a:t>Efron</a:t>
            </a:r>
            <a:r>
              <a:rPr lang="en-US" sz="4400" dirty="0"/>
              <a:t>, Robert. </a:t>
            </a:r>
            <a:r>
              <a:rPr lang="en-US" sz="4400" i="1" dirty="0"/>
              <a:t>The Decline and Fall of Hemispheric Specialization</a:t>
            </a:r>
            <a:r>
              <a:rPr lang="en-US" sz="4400" dirty="0"/>
              <a:t>.  Hillsdale, NJ: Lawrence Erlbaum Associates, 1990.</a:t>
            </a:r>
          </a:p>
          <a:p>
            <a:pPr marL="169863" indent="-169863"/>
            <a:r>
              <a:rPr lang="en-US" sz="4400" dirty="0"/>
              <a:t>Ellis, </a:t>
            </a:r>
            <a:r>
              <a:rPr lang="en-US" sz="4400" dirty="0" err="1"/>
              <a:t>Aleksander</a:t>
            </a:r>
            <a:r>
              <a:rPr lang="en-US" sz="4400" dirty="0"/>
              <a:t> PJ, John R Hollenbeck, Daniel R </a:t>
            </a:r>
            <a:r>
              <a:rPr lang="en-US" sz="4400" dirty="0" err="1"/>
              <a:t>Ilgen</a:t>
            </a:r>
            <a:r>
              <a:rPr lang="en-US" sz="4400" dirty="0"/>
              <a:t>, Christopher OLH Porter, Bradley J West, and Henry Moon. "Team Learning: Collectively Connecting the Dots." </a:t>
            </a:r>
            <a:r>
              <a:rPr lang="en-US" sz="4400" i="1" dirty="0"/>
              <a:t>Journal of Applied Psychology </a:t>
            </a:r>
            <a:r>
              <a:rPr lang="en-US" sz="4400" dirty="0"/>
              <a:t>88, no. 5 (2003): 821.</a:t>
            </a:r>
          </a:p>
          <a:p>
            <a:pPr marL="169863" indent="-169863"/>
            <a:r>
              <a:rPr lang="en-US" sz="4400" dirty="0"/>
              <a:t>Feynman, Richard. </a:t>
            </a:r>
            <a:r>
              <a:rPr lang="en-US" sz="4400" i="1" dirty="0"/>
              <a:t>"Surely You're Joking, Mr. Feynman"</a:t>
            </a:r>
            <a:r>
              <a:rPr lang="en-US" sz="4400" dirty="0"/>
              <a:t>.  NY: W. W. Norton, 1985.</a:t>
            </a:r>
          </a:p>
          <a:p>
            <a:pPr marL="169863" indent="-169863"/>
            <a:r>
              <a:rPr lang="en-US" sz="4400" dirty="0" err="1"/>
              <a:t>Gazzaniga</a:t>
            </a:r>
            <a:r>
              <a:rPr lang="en-US" sz="4400" dirty="0"/>
              <a:t>, M.S. "Forty-Five Years of Split-Brain Research and Still Going Strong." </a:t>
            </a:r>
            <a:r>
              <a:rPr lang="en-US" sz="4400" i="1" dirty="0"/>
              <a:t>Nature Reviews Neuroscience </a:t>
            </a:r>
            <a:r>
              <a:rPr lang="en-US" sz="4400" dirty="0"/>
              <a:t>6, no. 8 (2005): 653-59.</a:t>
            </a:r>
          </a:p>
          <a:p>
            <a:pPr marL="169863" indent="-169863"/>
            <a:r>
              <a:rPr lang="en-US" sz="4400" dirty="0" err="1"/>
              <a:t>Granovetter</a:t>
            </a:r>
            <a:r>
              <a:rPr lang="en-US" sz="4400" dirty="0"/>
              <a:t>, Mark. "The Strength of Weak Ties: A Network Theory Revisited." </a:t>
            </a:r>
            <a:r>
              <a:rPr lang="en-US" sz="4400" i="1" dirty="0"/>
              <a:t>Sociological Theory </a:t>
            </a:r>
            <a:r>
              <a:rPr lang="en-US" sz="4400" dirty="0"/>
              <a:t>1, no. 1 (1983): 201-33.</a:t>
            </a:r>
          </a:p>
          <a:p>
            <a:pPr marL="169863" indent="-169863"/>
            <a:r>
              <a:rPr lang="en-US" sz="4400" dirty="0" err="1"/>
              <a:t>Granovetter</a:t>
            </a:r>
            <a:r>
              <a:rPr lang="en-US" sz="4400" dirty="0"/>
              <a:t>, Mark S. "The Strength of Weak Ties." </a:t>
            </a:r>
            <a:r>
              <a:rPr lang="en-US" sz="4400" i="1" dirty="0"/>
              <a:t>American Journal of Sociology </a:t>
            </a:r>
            <a:r>
              <a:rPr lang="en-US" sz="4400" dirty="0"/>
              <a:t> (1973): 1360-80.</a:t>
            </a:r>
          </a:p>
          <a:p>
            <a:pPr marL="169863" indent="-169863"/>
            <a:r>
              <a:rPr lang="en-US" sz="4400" dirty="0" err="1"/>
              <a:t>Houdé</a:t>
            </a:r>
            <a:r>
              <a:rPr lang="en-US" sz="4400" dirty="0"/>
              <a:t>, Olivier. "Consciousness and Unconsciousness of Logical Reasoning Errors in the Human Brain." </a:t>
            </a:r>
            <a:r>
              <a:rPr lang="en-US" sz="4400" i="1" dirty="0"/>
              <a:t>Behavioral and Brain Sciences </a:t>
            </a:r>
            <a:r>
              <a:rPr lang="en-US" sz="4400" dirty="0"/>
              <a:t>25, no. 3 (2002): 341-41.</a:t>
            </a:r>
          </a:p>
          <a:p>
            <a:pPr marL="169863" indent="-169863"/>
            <a:r>
              <a:rPr lang="en-US" sz="4400" dirty="0" err="1"/>
              <a:t>McGilchrist</a:t>
            </a:r>
            <a:r>
              <a:rPr lang="en-US" sz="4400" dirty="0"/>
              <a:t>, Iain. </a:t>
            </a:r>
            <a:r>
              <a:rPr lang="en-US" sz="4400" i="1" dirty="0"/>
              <a:t>The Master and His Emissary: The Divided Brain and the Making of the Western World</a:t>
            </a:r>
            <a:r>
              <a:rPr lang="en-US" sz="4400" dirty="0"/>
              <a:t>.  New Haven, CT: Yale University Press, 2010.</a:t>
            </a:r>
          </a:p>
          <a:p>
            <a:pPr marL="169863" indent="-169863"/>
            <a:r>
              <a:rPr lang="en-US" sz="4400" dirty="0"/>
              <a:t>———. "Reciprocal Organization of the Cerebral Hemispheres." </a:t>
            </a:r>
            <a:r>
              <a:rPr lang="en-US" sz="4400" i="1" dirty="0"/>
              <a:t>Dialogues in </a:t>
            </a:r>
            <a:r>
              <a:rPr lang="en-US" sz="4400" i="1" dirty="0" err="1"/>
              <a:t>Cinical</a:t>
            </a:r>
            <a:r>
              <a:rPr lang="en-US" sz="4400" i="1" dirty="0"/>
              <a:t> Neuroscience </a:t>
            </a:r>
            <a:r>
              <a:rPr lang="en-US" sz="4400" dirty="0"/>
              <a:t>12, no. 4 (2010): 503-15.</a:t>
            </a:r>
          </a:p>
          <a:p>
            <a:pPr marL="169863" indent="-169863"/>
            <a:r>
              <a:rPr lang="en-US" sz="4400" dirty="0" err="1"/>
              <a:t>Mihov</a:t>
            </a:r>
            <a:r>
              <a:rPr lang="en-US" sz="4400" dirty="0"/>
              <a:t>, K. M., M. </a:t>
            </a:r>
            <a:r>
              <a:rPr lang="en-US" sz="4400" dirty="0" err="1"/>
              <a:t>Denzler</a:t>
            </a:r>
            <a:r>
              <a:rPr lang="en-US" sz="4400" dirty="0"/>
              <a:t>, and J. Forster. "Hemispheric Specialization and Creative Thinking: A Meta-Analytic Review of Lateralization of Creativity." </a:t>
            </a:r>
            <a:r>
              <a:rPr lang="en-US" sz="4400" i="1" dirty="0"/>
              <a:t>Brain and Cognition </a:t>
            </a:r>
            <a:r>
              <a:rPr lang="en-US" sz="4400" dirty="0"/>
              <a:t>72, no. 3 (Apr 2010): 442-8.</a:t>
            </a:r>
          </a:p>
          <a:p>
            <a:pPr marL="169863" indent="-169863"/>
            <a:r>
              <a:rPr lang="en-US" sz="4400" dirty="0"/>
              <a:t>Nielsen, Jared A. , Brandon A.  Zielinski, Michael A.  Ferguson, Janet E.  </a:t>
            </a:r>
            <a:r>
              <a:rPr lang="en-US" sz="4400" dirty="0" err="1"/>
              <a:t>Lainhart</a:t>
            </a:r>
            <a:r>
              <a:rPr lang="en-US" sz="4400" dirty="0"/>
              <a:t>, and Jeffrey S.  Anderson. "An Evaluation of the Left-Brain Vs. Right-Brain Hypothesis with Resting State Functional Connectivity Magnetic Resonance Imaging." </a:t>
            </a:r>
            <a:r>
              <a:rPr lang="en-US" sz="4400" i="1" dirty="0"/>
              <a:t>PLOS ONE </a:t>
            </a:r>
            <a:r>
              <a:rPr lang="en-US" sz="4400" dirty="0"/>
              <a:t>8, no. 8 (2013).</a:t>
            </a:r>
          </a:p>
          <a:p>
            <a:pPr marL="169863" indent="-169863"/>
            <a:r>
              <a:rPr lang="en-US" sz="4400" dirty="0"/>
              <a:t>Oakley, Barbara, Richard M. Felder, Rebecca Brent, and </a:t>
            </a:r>
            <a:r>
              <a:rPr lang="en-US" sz="4400" dirty="0" err="1"/>
              <a:t>Imad</a:t>
            </a:r>
            <a:r>
              <a:rPr lang="en-US" sz="4400" dirty="0"/>
              <a:t> </a:t>
            </a:r>
            <a:r>
              <a:rPr lang="en-US" sz="4400" dirty="0" err="1"/>
              <a:t>Elhajj</a:t>
            </a:r>
            <a:r>
              <a:rPr lang="en-US" sz="4400" dirty="0"/>
              <a:t>. "Turning Student Groups into Effective Teams." </a:t>
            </a:r>
            <a:r>
              <a:rPr lang="en-US" sz="4400" i="1" dirty="0"/>
              <a:t>Journal of Student Centered Learning </a:t>
            </a:r>
            <a:r>
              <a:rPr lang="en-US" sz="4400" dirty="0"/>
              <a:t>2, no. 1 (2003): 9-34.</a:t>
            </a:r>
          </a:p>
          <a:p>
            <a:pPr marL="169863" indent="-169863"/>
            <a:r>
              <a:rPr lang="en-US" sz="4400" dirty="0"/>
              <a:t>Ramachandran, </a:t>
            </a:r>
            <a:r>
              <a:rPr lang="en-US" sz="4400" dirty="0" err="1"/>
              <a:t>Vilayanur</a:t>
            </a:r>
            <a:r>
              <a:rPr lang="en-US" sz="4400" dirty="0"/>
              <a:t> S. </a:t>
            </a:r>
            <a:r>
              <a:rPr lang="en-US" sz="4400" i="1" dirty="0"/>
              <a:t>Phantoms in the Brain</a:t>
            </a:r>
            <a:r>
              <a:rPr lang="en-US" sz="4400" dirty="0"/>
              <a:t>.  NY: Harper Perennial, 1999.</a:t>
            </a:r>
          </a:p>
          <a:p>
            <a:pPr marL="169863" indent="-169863"/>
            <a:r>
              <a:rPr lang="en-US" sz="4400" dirty="0" err="1"/>
              <a:t>Schutz</a:t>
            </a:r>
            <a:r>
              <a:rPr lang="en-US" sz="4400" dirty="0"/>
              <a:t>, Larry E. "Broad-Perspective Perceptual Disorder of the Right Hemisphere." </a:t>
            </a:r>
            <a:r>
              <a:rPr lang="en-US" sz="4400" i="1" dirty="0"/>
              <a:t>Neuropsychology Review </a:t>
            </a:r>
            <a:r>
              <a:rPr lang="en-US" sz="4400" dirty="0"/>
              <a:t>15, no. 1 (2005/03/01 2005): 11-27.</a:t>
            </a:r>
          </a:p>
          <a:p>
            <a:pPr marL="169863" indent="-169863"/>
            <a:r>
              <a:rPr lang="en-US" sz="4400" dirty="0"/>
              <a:t>University of Utah Health Care Office of Public Affairs. "Researchers Debunk Myth of 'Right-Brain' and 'Left-Brain' Personality Traits."  </a:t>
            </a:r>
            <a:r>
              <a:rPr lang="en-US" sz="4400" i="1" dirty="0"/>
              <a:t>Science Daily</a:t>
            </a:r>
            <a:r>
              <a:rPr lang="en-US" sz="4400" dirty="0"/>
              <a:t> (2013). </a:t>
            </a:r>
            <a:r>
              <a:rPr lang="en-US" sz="4400" u="sng" dirty="0"/>
              <a:t>http://www.sciencedaily.com/releases/2013/08/130814190513.htm</a:t>
            </a:r>
            <a:r>
              <a:rPr lang="en-US" sz="4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2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5750"/>
            <a:ext cx="3046355" cy="3810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1460" y="4171950"/>
            <a:ext cx="394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“Broad-perspective perceptual disorder </a:t>
            </a:r>
          </a:p>
          <a:p>
            <a:pPr algn="ctr"/>
            <a:r>
              <a:rPr lang="en-US" dirty="0" smtClean="0"/>
              <a:t>of the right hemisphere”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57237"/>
            <a:ext cx="64008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5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9550"/>
            <a:ext cx="7239243" cy="43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5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285750"/>
            <a:ext cx="2895600" cy="4135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0910" y="4552950"/>
            <a:ext cx="274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Vilayanur</a:t>
            </a:r>
            <a:r>
              <a:rPr lang="en-US" dirty="0" smtClean="0"/>
              <a:t> S. Ramachandran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5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693"/>
            <a:ext cx="9144000" cy="49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5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71550"/>
            <a:ext cx="2345550" cy="2345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84200"/>
            <a:ext cx="22002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1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0" y="590550"/>
            <a:ext cx="8818039" cy="4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1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72" y="1047750"/>
            <a:ext cx="5430528" cy="36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0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698</Words>
  <Application>Microsoft Office PowerPoint</Application>
  <PresentationFormat>On-screen Show (16:9)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4-4: The value of teamwork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34</cp:revision>
  <dcterms:created xsi:type="dcterms:W3CDTF">2014-06-08T00:11:40Z</dcterms:created>
  <dcterms:modified xsi:type="dcterms:W3CDTF">2014-07-11T23:32:26Z</dcterms:modified>
</cp:coreProperties>
</file>