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626" y="514350"/>
            <a:ext cx="6400800" cy="1600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4-5: A </a:t>
            </a:r>
            <a:r>
              <a:rPr lang="en-US" sz="3200" b="1" smtClean="0"/>
              <a:t>test </a:t>
            </a:r>
            <a:r>
              <a:rPr lang="en-US" sz="3200" b="1" smtClean="0"/>
              <a:t>checklist,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video by Barbara Oakley, PhD, featuring the </a:t>
            </a:r>
            <a:r>
              <a:rPr lang="en-US" sz="3200" b="1" dirty="0" smtClean="0"/>
              <a:t>“T</a:t>
            </a:r>
            <a:r>
              <a:rPr lang="en-US" sz="3200" b="1" dirty="0" smtClean="0"/>
              <a:t>est checklist” </a:t>
            </a:r>
            <a:r>
              <a:rPr lang="en-US" sz="3200" b="1" dirty="0" smtClean="0"/>
              <a:t>of Richard Felder, PhD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62150"/>
            <a:ext cx="2480558" cy="28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66750"/>
            <a:ext cx="8229600" cy="4191000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4300" b="1" dirty="0" smtClean="0"/>
              <a:t>Test Preparation Checklist, by Richard Felder, PhD.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 smtClean="0"/>
              <a:t>The </a:t>
            </a:r>
            <a:r>
              <a:rPr lang="en-US" sz="3800" dirty="0"/>
              <a:t>answer to </a:t>
            </a:r>
            <a:r>
              <a:rPr lang="en-US" sz="3800" i="1" dirty="0"/>
              <a:t>the question “How should I prepare for the test? Is -- </a:t>
            </a:r>
            <a:r>
              <a:rPr lang="en-US" sz="3800" dirty="0"/>
              <a:t>Do whatever it takes to be able to answer “Yes” (meaning “usually”) to most of the questions on this list.</a:t>
            </a:r>
          </a:p>
          <a:p>
            <a:pPr marL="0" indent="0">
              <a:buNone/>
            </a:pPr>
            <a:r>
              <a:rPr lang="en-US" sz="3800" dirty="0"/>
              <a:t> </a:t>
            </a:r>
          </a:p>
          <a:p>
            <a:pPr marL="0" indent="0">
              <a:buNone/>
            </a:pPr>
            <a:r>
              <a:rPr lang="en-US" sz="3800" dirty="0"/>
              <a:t>1. </a:t>
            </a:r>
            <a:r>
              <a:rPr lang="en-US" sz="3800" b="1" dirty="0"/>
              <a:t>Did you make a serious effort to understand the text?</a:t>
            </a:r>
            <a:r>
              <a:rPr lang="en-US" sz="3800" dirty="0"/>
              <a:t> (Just hunting for relevant worked-out examples doesn’t count.)</a:t>
            </a:r>
          </a:p>
          <a:p>
            <a:pPr marL="0" indent="0">
              <a:buNone/>
            </a:pPr>
            <a:r>
              <a:rPr lang="en-US" sz="3800" dirty="0"/>
              <a:t>2.</a:t>
            </a:r>
            <a:r>
              <a:rPr lang="en-US" sz="3800" b="1" dirty="0"/>
              <a:t> Did you work with classmates on homework problem</a:t>
            </a:r>
            <a:r>
              <a:rPr lang="en-US" sz="3800" dirty="0"/>
              <a:t>s, or at least check your solutions with others?</a:t>
            </a:r>
          </a:p>
          <a:p>
            <a:pPr marL="0" indent="0">
              <a:buNone/>
            </a:pPr>
            <a:r>
              <a:rPr lang="en-US" sz="3800" dirty="0"/>
              <a:t>3. </a:t>
            </a:r>
            <a:r>
              <a:rPr lang="en-US" sz="3800" b="1" dirty="0"/>
              <a:t>Did you attempt to outline every homework problem solution</a:t>
            </a:r>
            <a:r>
              <a:rPr lang="en-US" sz="3800" dirty="0"/>
              <a:t> before working with classmates?</a:t>
            </a:r>
          </a:p>
          <a:p>
            <a:pPr marL="0" indent="0">
              <a:buNone/>
            </a:pPr>
            <a:r>
              <a:rPr lang="en-US" sz="3800" dirty="0"/>
              <a:t>4. </a:t>
            </a:r>
            <a:r>
              <a:rPr lang="en-US" sz="3800" b="1" dirty="0"/>
              <a:t>Did you participate actively in homework group discussions</a:t>
            </a:r>
            <a:r>
              <a:rPr lang="en-US" sz="3800" dirty="0"/>
              <a:t> (contributing ideas, asking questions)?</a:t>
            </a:r>
          </a:p>
          <a:p>
            <a:pPr marL="0" indent="0">
              <a:buNone/>
            </a:pPr>
            <a:r>
              <a:rPr lang="en-US" sz="3800" dirty="0"/>
              <a:t>5. </a:t>
            </a:r>
            <a:r>
              <a:rPr lang="en-US" sz="3800" b="1" dirty="0"/>
              <a:t>Did you consult with the instructor or teaching assistants</a:t>
            </a:r>
            <a:r>
              <a:rPr lang="en-US" sz="3800" dirty="0"/>
              <a:t> when you were having trouble with something?</a:t>
            </a:r>
          </a:p>
          <a:p>
            <a:pPr marL="0" indent="0">
              <a:buNone/>
            </a:pPr>
            <a:r>
              <a:rPr lang="en-US" sz="3800" dirty="0"/>
              <a:t>6. </a:t>
            </a:r>
            <a:r>
              <a:rPr lang="en-US" sz="3800" b="1" dirty="0"/>
              <a:t>Did you understand ALL of your homework problem solutions</a:t>
            </a:r>
            <a:r>
              <a:rPr lang="en-US" sz="3800" dirty="0"/>
              <a:t> when they were handed in?</a:t>
            </a:r>
          </a:p>
          <a:p>
            <a:pPr marL="0" indent="0">
              <a:buNone/>
            </a:pPr>
            <a:r>
              <a:rPr lang="en-US" sz="3800" dirty="0"/>
              <a:t>7. </a:t>
            </a:r>
            <a:r>
              <a:rPr lang="en-US" sz="3800" b="1" dirty="0"/>
              <a:t>Did you ask in class for explanations of homework problem solutions that weren’t clear to you?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8. If you had </a:t>
            </a:r>
            <a:r>
              <a:rPr lang="en-US" sz="3800" b="1" dirty="0"/>
              <a:t>a study guide</a:t>
            </a:r>
            <a:r>
              <a:rPr lang="en-US" sz="3800" dirty="0"/>
              <a:t>, did you carefully go through it before the test and convince yourself that you could do everything on it?</a:t>
            </a:r>
          </a:p>
          <a:p>
            <a:pPr marL="0" indent="0">
              <a:buNone/>
            </a:pPr>
            <a:r>
              <a:rPr lang="en-US" sz="3800" dirty="0"/>
              <a:t>9. </a:t>
            </a:r>
            <a:r>
              <a:rPr lang="en-US" sz="3800" b="1" dirty="0"/>
              <a:t>Did you attempt to outline lots of problem solutions quickly</a:t>
            </a:r>
            <a:r>
              <a:rPr lang="en-US" sz="3800" dirty="0"/>
              <a:t>, without spending time on the algebra and calculations?</a:t>
            </a:r>
          </a:p>
          <a:p>
            <a:pPr marL="0" indent="0">
              <a:buNone/>
            </a:pPr>
            <a:r>
              <a:rPr lang="en-US" sz="3800" dirty="0"/>
              <a:t>10. </a:t>
            </a:r>
            <a:r>
              <a:rPr lang="en-US" sz="3800" b="1" dirty="0"/>
              <a:t>Did you go over the study guide and problems with classmates and quiz one another?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11. </a:t>
            </a:r>
            <a:r>
              <a:rPr lang="en-US" sz="3800" b="1" dirty="0"/>
              <a:t>If there was a review session before the test, did you attend it and ask questions about anything you weren’t sure about?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12. </a:t>
            </a:r>
            <a:r>
              <a:rPr lang="en-US" sz="3800" b="1" dirty="0"/>
              <a:t>Did you get a reasonable night’s sleep before the test? </a:t>
            </a:r>
            <a:r>
              <a:rPr lang="en-US" sz="3800" dirty="0"/>
              <a:t>(If your answer is no, your answers to 1–11 may not matter.)</a:t>
            </a:r>
          </a:p>
          <a:p>
            <a:pPr marL="0" indent="0">
              <a:buNone/>
            </a:pPr>
            <a:r>
              <a:rPr lang="en-US" sz="3800" dirty="0"/>
              <a:t>Yes No </a:t>
            </a:r>
            <a:r>
              <a:rPr lang="en-US" sz="3800" i="1" dirty="0"/>
              <a:t>TOTAL</a:t>
            </a:r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C</a:t>
            </a:r>
            <a:r>
              <a:rPr lang="en-US" b="1" dirty="0" smtClean="0"/>
              <a:t>redits</a:t>
            </a:r>
          </a:p>
          <a:p>
            <a:r>
              <a:rPr lang="en-US" dirty="0"/>
              <a:t>Richard M. Felder, courtesy Richard M. Felder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Checklist courtesy </a:t>
            </a:r>
            <a:r>
              <a:rPr lang="en-US" i="1" dirty="0" smtClean="0"/>
              <a:t>Chemical Engineering Education </a:t>
            </a:r>
            <a:r>
              <a:rPr lang="en-US" dirty="0" smtClean="0"/>
              <a:t>and Richard Felder; Felder</a:t>
            </a:r>
            <a:r>
              <a:rPr lang="en-US" dirty="0"/>
              <a:t>, Richard M. "Memo to Students Who Have Been Disappointed with Their Test Grades." </a:t>
            </a:r>
            <a:r>
              <a:rPr lang="en-US" i="1" dirty="0"/>
              <a:t>Chemical Engineering Education </a:t>
            </a:r>
            <a:r>
              <a:rPr lang="en-US" dirty="0"/>
              <a:t>33, no. 2 (1999): 136-37.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Relevant Readings</a:t>
            </a:r>
          </a:p>
          <a:p>
            <a:r>
              <a:rPr lang="en-US" dirty="0"/>
              <a:t>Felder, Richard M. "Memo to Students Who Have Been Disappointed with Their Test Grades." </a:t>
            </a:r>
            <a:r>
              <a:rPr lang="en-US" i="1" dirty="0"/>
              <a:t>Chemical Engineering Education </a:t>
            </a:r>
            <a:r>
              <a:rPr lang="en-US" dirty="0"/>
              <a:t>33, no. 2 (1999): 136-37.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143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4-5: A test checklist, video by Barbara Oakley, PhD, featuring the “Test checklist” of Richard Felder, PhD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19</cp:revision>
  <dcterms:created xsi:type="dcterms:W3CDTF">2014-06-08T00:11:40Z</dcterms:created>
  <dcterms:modified xsi:type="dcterms:W3CDTF">2014-07-11T23:34:57Z</dcterms:modified>
</cp:coreProperties>
</file>