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5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26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0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42950"/>
            <a:ext cx="8077200" cy="1957388"/>
          </a:xfrm>
        </p:spPr>
        <p:txBody>
          <a:bodyPr>
            <a:normAutofit/>
          </a:bodyPr>
          <a:lstStyle/>
          <a:p>
            <a:r>
              <a:rPr lang="en-US" b="1" dirty="0" smtClean="0"/>
              <a:t>4-7: Final helpful hints for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Barbara Oakley,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09550"/>
            <a:ext cx="2438400" cy="1623753"/>
          </a:xfrm>
        </p:spPr>
      </p:pic>
      <p:sp>
        <p:nvSpPr>
          <p:cNvPr id="5" name="TextBox 4"/>
          <p:cNvSpPr txBox="1"/>
          <p:nvPr/>
        </p:nvSpPr>
        <p:spPr>
          <a:xfrm>
            <a:off x="4551714" y="1276350"/>
            <a:ext cx="2021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Chemical structure of cortisol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203337"/>
            <a:ext cx="20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you interpret!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280035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test has made me excited to do my best!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876550"/>
            <a:ext cx="287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test has made me afraid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2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66750"/>
            <a:ext cx="1807464" cy="4005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67" y="666750"/>
            <a:ext cx="1807464" cy="4005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428750"/>
            <a:ext cx="2786113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1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276350"/>
            <a:ext cx="2686869" cy="14985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7" t="12915" r="7500" b="28045"/>
          <a:stretch/>
        </p:blipFill>
        <p:spPr>
          <a:xfrm>
            <a:off x="762000" y="1047750"/>
            <a:ext cx="3990566" cy="22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276350"/>
            <a:ext cx="15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your fears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809750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Have a “Plan B”!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2323" y="1809750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“Bad worry”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244084"/>
            <a:ext cx="14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“Good worry”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6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90550"/>
            <a:ext cx="3191620" cy="3604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90550"/>
            <a:ext cx="324594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5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Illustration credits</a:t>
            </a:r>
          </a:p>
          <a:p>
            <a:pPr marL="112713" indent="-112713"/>
            <a:r>
              <a:rPr lang="en-US" dirty="0"/>
              <a:t>Chemical structure of </a:t>
            </a:r>
            <a:r>
              <a:rPr lang="en-US" dirty="0" smtClean="0"/>
              <a:t>cortisol, by </a:t>
            </a:r>
            <a:r>
              <a:rPr lang="en-US" dirty="0" err="1" smtClean="0"/>
              <a:t>Calvero</a:t>
            </a:r>
            <a:r>
              <a:rPr lang="en-US" dirty="0" smtClean="0"/>
              <a:t>, http</a:t>
            </a:r>
            <a:r>
              <a:rPr lang="en-US" dirty="0"/>
              <a:t>://</a:t>
            </a:r>
            <a:r>
              <a:rPr lang="en-US" dirty="0" smtClean="0"/>
              <a:t>en.wikipedia.org/wiki/Cortisol#mediaviewer/File:Cortisol2.svg</a:t>
            </a:r>
          </a:p>
          <a:p>
            <a:pPr marL="112713" indent="-112713"/>
            <a:r>
              <a:rPr lang="en-US" dirty="0"/>
              <a:t>B</a:t>
            </a:r>
            <a:r>
              <a:rPr lang="en-US" dirty="0" smtClean="0"/>
              <a:t>reathing</a:t>
            </a:r>
            <a:r>
              <a:rPr lang="en-US" dirty="0" smtClean="0"/>
              <a:t>, ©Rachel Oakley, 2014.</a:t>
            </a:r>
          </a:p>
          <a:p>
            <a:pPr marL="112713" indent="-112713"/>
            <a:r>
              <a:rPr lang="en-US" dirty="0" smtClean="0"/>
              <a:t>Hands courtesy Barb Oakley</a:t>
            </a:r>
          </a:p>
          <a:p>
            <a:pPr marL="112713" indent="-112713"/>
            <a:r>
              <a:rPr lang="en-US" dirty="0" smtClean="0"/>
              <a:t>Various neural pinball images ©Kevin Mendez, 2014.</a:t>
            </a:r>
          </a:p>
          <a:p>
            <a:pPr marL="112713" indent="-112713"/>
            <a:r>
              <a:rPr lang="en-US" dirty="0" smtClean="0"/>
              <a:t>Clip art courtesy Microsoft Corporation</a:t>
            </a:r>
            <a:endParaRPr lang="en-US" dirty="0"/>
          </a:p>
          <a:p>
            <a:pPr marL="112713" indent="-112713">
              <a:buNone/>
            </a:pPr>
            <a:endParaRPr lang="en-US" dirty="0"/>
          </a:p>
          <a:p>
            <a:pPr marL="112713" indent="-112713" algn="ctr">
              <a:buNone/>
            </a:pPr>
            <a:r>
              <a:rPr lang="en-US" b="1" dirty="0"/>
              <a:t>Relevant Readings</a:t>
            </a:r>
          </a:p>
          <a:p>
            <a:pPr marL="112713" indent="-112713"/>
            <a:r>
              <a:rPr lang="en-US" dirty="0" err="1"/>
              <a:t>Beilock</a:t>
            </a:r>
            <a:r>
              <a:rPr lang="en-US" dirty="0"/>
              <a:t>, S. (2010). </a:t>
            </a:r>
            <a:r>
              <a:rPr lang="en-US" i="1" dirty="0"/>
              <a:t>Choke</a:t>
            </a:r>
            <a:r>
              <a:rPr lang="en-US" dirty="0"/>
              <a:t>. NY: Free Press.</a:t>
            </a:r>
          </a:p>
          <a:p>
            <a:pPr marL="112713" indent="-112713"/>
            <a:r>
              <a:rPr lang="en-US" dirty="0" err="1"/>
              <a:t>Jerath</a:t>
            </a:r>
            <a:r>
              <a:rPr lang="en-US" dirty="0"/>
              <a:t>, R., </a:t>
            </a:r>
            <a:r>
              <a:rPr lang="en-US" dirty="0" err="1"/>
              <a:t>Edry</a:t>
            </a:r>
            <a:r>
              <a:rPr lang="en-US" dirty="0"/>
              <a:t>, J. W., Barnes, V. A., &amp; </a:t>
            </a:r>
            <a:r>
              <a:rPr lang="en-US" dirty="0" err="1"/>
              <a:t>Jerath</a:t>
            </a:r>
            <a:r>
              <a:rPr lang="en-US" dirty="0"/>
              <a:t>, V. (2006). Physiology of long </a:t>
            </a:r>
            <a:r>
              <a:rPr lang="en-US" dirty="0" err="1"/>
              <a:t>pranayamic</a:t>
            </a:r>
            <a:r>
              <a:rPr lang="en-US" dirty="0"/>
              <a:t> breathing: neural respiratory elements may provide a mechanism that explains how slow deep breathing shifts the autonomic nervous system. </a:t>
            </a:r>
            <a:r>
              <a:rPr lang="en-US" i="1" dirty="0"/>
              <a:t>Medical </a:t>
            </a:r>
            <a:r>
              <a:rPr lang="en-US" i="1" dirty="0" smtClean="0"/>
              <a:t>Hypotheses</a:t>
            </a:r>
            <a:r>
              <a:rPr lang="en-US" i="1" dirty="0"/>
              <a:t>, 67</a:t>
            </a:r>
            <a:r>
              <a:rPr lang="en-US" dirty="0"/>
              <a:t>(3), 566-571. </a:t>
            </a:r>
          </a:p>
          <a:p>
            <a:pPr marL="112713" indent="-112713"/>
            <a:r>
              <a:rPr lang="en-US" dirty="0"/>
              <a:t>Nakano, T., Kato, M., </a:t>
            </a:r>
            <a:r>
              <a:rPr lang="en-US" dirty="0" err="1"/>
              <a:t>Morito</a:t>
            </a:r>
            <a:r>
              <a:rPr lang="en-US" dirty="0"/>
              <a:t>, Y., </a:t>
            </a:r>
            <a:r>
              <a:rPr lang="en-US" dirty="0" err="1"/>
              <a:t>Itoi</a:t>
            </a:r>
            <a:r>
              <a:rPr lang="en-US" dirty="0"/>
              <a:t>, S., &amp; Kitazawa, S. (2012). Blink-related momentary activation of the default mode network while viewing videos. </a:t>
            </a:r>
            <a:r>
              <a:rPr lang="en-US" i="1" dirty="0"/>
              <a:t>PNAS, 110</a:t>
            </a:r>
            <a:r>
              <a:rPr lang="en-US" dirty="0"/>
              <a:t>(2), 702-706. </a:t>
            </a:r>
            <a:r>
              <a:rPr lang="en-US" dirty="0" err="1"/>
              <a:t>doi</a:t>
            </a:r>
            <a:r>
              <a:rPr lang="en-US" dirty="0"/>
              <a:t>: 10.1073/pnas.1214804110</a:t>
            </a:r>
          </a:p>
          <a:p>
            <a:pPr marL="112713" indent="-112713"/>
            <a:r>
              <a:rPr lang="en-US" dirty="0"/>
              <a:t>Paul, G., Elam, B., &amp; </a:t>
            </a:r>
            <a:r>
              <a:rPr lang="en-US" dirty="0" err="1"/>
              <a:t>Verhulst</a:t>
            </a:r>
            <a:r>
              <a:rPr lang="en-US" dirty="0"/>
              <a:t>, S. J. (2007). A longitudinal study of students' perceptions of using deep breathing meditation to reduce testing stresses. </a:t>
            </a:r>
            <a:r>
              <a:rPr lang="en-US" i="1" dirty="0"/>
              <a:t>Teaching and </a:t>
            </a:r>
            <a:r>
              <a:rPr lang="en-US" i="1" dirty="0" smtClean="0"/>
              <a:t>Learning </a:t>
            </a:r>
            <a:r>
              <a:rPr lang="en-US" i="1" dirty="0"/>
              <a:t>in </a:t>
            </a:r>
            <a:r>
              <a:rPr lang="en-US" i="1" dirty="0" smtClean="0"/>
              <a:t>Medicine</a:t>
            </a:r>
            <a:r>
              <a:rPr lang="en-US" i="1" dirty="0"/>
              <a:t>, 19</a:t>
            </a:r>
            <a:r>
              <a:rPr lang="en-US" dirty="0"/>
              <a:t>(3), 287-292.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256</Words>
  <Application>Microsoft Office PowerPoint</Application>
  <PresentationFormat>On-screen Show (16:9)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4-7: Final helpful hints for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30</cp:revision>
  <dcterms:created xsi:type="dcterms:W3CDTF">2014-06-08T00:11:40Z</dcterms:created>
  <dcterms:modified xsi:type="dcterms:W3CDTF">2014-07-14T20:22:00Z</dcterms:modified>
</cp:coreProperties>
</file>