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wwu.edu/vawter/PhysicsNet/Topics/DC-Current/WaterFlowAnalo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42950"/>
            <a:ext cx="8077200" cy="1957388"/>
          </a:xfrm>
        </p:spPr>
        <p:txBody>
          <a:bodyPr>
            <a:normAutofit/>
          </a:bodyPr>
          <a:lstStyle/>
          <a:p>
            <a:r>
              <a:rPr lang="en-US" b="1" dirty="0" smtClean="0"/>
              <a:t>4-8</a:t>
            </a:r>
            <a:r>
              <a:rPr lang="en-US" b="1" smtClean="0"/>
              <a:t>: Summing up 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5550"/>
            <a:ext cx="6400800" cy="1314450"/>
          </a:xfrm>
        </p:spPr>
        <p:txBody>
          <a:bodyPr/>
          <a:lstStyle/>
          <a:p>
            <a:r>
              <a:rPr lang="en-US" dirty="0" smtClean="0"/>
              <a:t>By Barbara Oakley,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7" y="310188"/>
            <a:ext cx="2203811" cy="2663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38150"/>
            <a:ext cx="2705100" cy="2076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27817"/>
            <a:ext cx="3700272" cy="23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7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b="18889"/>
          <a:stretch/>
        </p:blipFill>
        <p:spPr>
          <a:xfrm>
            <a:off x="1143000" y="438150"/>
            <a:ext cx="3075291" cy="41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76350"/>
            <a:ext cx="3810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07920"/>
            <a:ext cx="2873392" cy="3245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40517"/>
            <a:ext cx="2935340" cy="32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4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19150"/>
            <a:ext cx="2450592" cy="3657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2615184" cy="28773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0400" y="1428750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Hard start – </a:t>
            </a:r>
          </a:p>
          <a:p>
            <a:pPr algn="ctr"/>
            <a:r>
              <a:rPr lang="en-US" dirty="0" smtClean="0"/>
              <a:t>jump to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3350"/>
            <a:ext cx="2209800" cy="1471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854874"/>
            <a:ext cx="286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test as made me afraid.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65500" y="1854874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test has got me determined to do my best!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66750"/>
            <a:ext cx="1807464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95350"/>
            <a:ext cx="2873392" cy="3245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95350"/>
            <a:ext cx="4482811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7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 fontScale="32500" lnSpcReduction="20000"/>
          </a:bodyPr>
          <a:lstStyle/>
          <a:p>
            <a:pPr marL="115888" indent="-115888" algn="ctr">
              <a:lnSpc>
                <a:spcPct val="120000"/>
              </a:lnSpc>
              <a:spcBef>
                <a:spcPts val="0"/>
              </a:spcBef>
              <a:buNone/>
              <a:tabLst>
                <a:tab pos="460375" algn="l"/>
              </a:tabLst>
            </a:pPr>
            <a:r>
              <a:rPr lang="en-US" b="1" dirty="0" smtClean="0">
                <a:latin typeface="Gadugi" panose="020B0502040204020203" pitchFamily="34" charset="0"/>
              </a:rPr>
              <a:t>Illustration </a:t>
            </a:r>
            <a:r>
              <a:rPr lang="en-US" b="1" dirty="0" smtClean="0">
                <a:latin typeface="Gadugi" panose="020B0502040204020203" pitchFamily="34" charset="0"/>
              </a:rPr>
              <a:t>credits</a:t>
            </a:r>
          </a:p>
          <a:p>
            <a:pPr marL="115888" indent="-115888" algn="ctr">
              <a:lnSpc>
                <a:spcPct val="120000"/>
              </a:lnSpc>
              <a:spcBef>
                <a:spcPts val="0"/>
              </a:spcBef>
              <a:buNone/>
              <a:tabLst>
                <a:tab pos="460375" algn="l"/>
              </a:tabLst>
            </a:pPr>
            <a:endParaRPr lang="en-US" sz="3400" b="1" dirty="0" smtClean="0">
              <a:latin typeface="Gadugi" panose="020B0502040204020203" pitchFamily="34" charset="0"/>
            </a:endParaRP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en-US" sz="3400" dirty="0">
                <a:latin typeface="Gadugi" panose="020B0502040204020203" pitchFamily="34" charset="0"/>
              </a:rPr>
              <a:t>Allegory of Music by </a:t>
            </a:r>
            <a:r>
              <a:rPr lang="en-US" sz="3400" dirty="0" err="1">
                <a:latin typeface="Gadugi" panose="020B0502040204020203" pitchFamily="34" charset="0"/>
              </a:rPr>
              <a:t>Filippino</a:t>
            </a:r>
            <a:r>
              <a:rPr lang="en-US" sz="3400" dirty="0">
                <a:latin typeface="Gadugi" panose="020B0502040204020203" pitchFamily="34" charset="0"/>
              </a:rPr>
              <a:t> Lippi, (between 1475 and 1500), http://en.wikipedia.org/wiki/Allegory#mediaviewer/File:Filippino_Lippi_001.jpg</a:t>
            </a: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de-DE" sz="3400" dirty="0" smtClean="0">
                <a:latin typeface="Gadugi" panose="020B0502040204020203" pitchFamily="34" charset="0"/>
              </a:rPr>
              <a:t>Monkeys </a:t>
            </a:r>
            <a:r>
              <a:rPr lang="de-DE" sz="3400" dirty="0">
                <a:latin typeface="Gadugi" panose="020B0502040204020203" pitchFamily="34" charset="0"/>
              </a:rPr>
              <a:t>in a ring, from Berichte der Durstigen Chemischen Gesellschaft (1886), </a:t>
            </a:r>
            <a:r>
              <a:rPr lang="en-US" sz="3400" dirty="0">
                <a:latin typeface="Gadugi" panose="020B0502040204020203" pitchFamily="34" charset="0"/>
              </a:rPr>
              <a:t>p. 3536; benzene ring, modified from http://en.wikipedia.org/wiki/File:Benzene-2D-full.svg</a:t>
            </a: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en-US" sz="3400" dirty="0">
                <a:latin typeface="Gadugi" panose="020B0502040204020203" pitchFamily="34" charset="0"/>
              </a:rPr>
              <a:t> Water flow analogy for electrical current by Professor Richard Vawter, </a:t>
            </a:r>
            <a:r>
              <a:rPr lang="en-US" sz="3400" dirty="0">
                <a:latin typeface="Gadugi" panose="020B0502040204020203" pitchFamily="34" charset="0"/>
                <a:hlinkClick r:id="rId2"/>
              </a:rPr>
              <a:t>http://faculty.wwu.edu/vawter/PhysicsNet/Topics/DC-Current/WaterFlowAnalog.html</a:t>
            </a:r>
            <a:r>
              <a:rPr lang="en-US" sz="3400" dirty="0" smtClean="0">
                <a:latin typeface="Gadugi" panose="020B0502040204020203" pitchFamily="34" charset="0"/>
              </a:rPr>
              <a:t>.</a:t>
            </a: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en-US" sz="3400" dirty="0">
                <a:latin typeface="Gadugi" panose="020B0502040204020203" pitchFamily="34" charset="0"/>
              </a:rPr>
              <a:t>Anonymous photo of Santiago Ramón y </a:t>
            </a:r>
            <a:r>
              <a:rPr lang="en-US" sz="3400" dirty="0" err="1">
                <a:latin typeface="Gadugi" panose="020B0502040204020203" pitchFamily="34" charset="0"/>
              </a:rPr>
              <a:t>Cajal</a:t>
            </a:r>
            <a:r>
              <a:rPr lang="en-US" sz="3400" dirty="0">
                <a:latin typeface="Gadugi" panose="020B0502040204020203" pitchFamily="34" charset="0"/>
              </a:rPr>
              <a:t> published by Clark University in </a:t>
            </a:r>
            <a:r>
              <a:rPr lang="en-US" sz="3400" dirty="0" smtClean="0">
                <a:latin typeface="Gadugi" panose="020B0502040204020203" pitchFamily="34" charset="0"/>
              </a:rPr>
              <a:t>1899. http</a:t>
            </a:r>
            <a:r>
              <a:rPr lang="en-US" sz="3400" dirty="0">
                <a:latin typeface="Gadugi" panose="020B0502040204020203" pitchFamily="34" charset="0"/>
              </a:rPr>
              <a:t>://en.wikipedia.org/wiki/Santiago_Ram%C3%B3n_y_Cajal#mediaviewer/File:Cajal-Restored.jpg</a:t>
            </a: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en-US" sz="3400" dirty="0" smtClean="0">
                <a:latin typeface="Gadugi" panose="020B0502040204020203" pitchFamily="34" charset="0"/>
              </a:rPr>
              <a:t>Structure </a:t>
            </a:r>
            <a:r>
              <a:rPr lang="en-US" sz="3400" dirty="0">
                <a:latin typeface="Gadugi" panose="020B0502040204020203" pitchFamily="34" charset="0"/>
              </a:rPr>
              <a:t>of typical neuron, http://en.wikipedia.org/wiki/Myelin, Original uploader was Quasar </a:t>
            </a:r>
            <a:r>
              <a:rPr lang="en-US" sz="3400" dirty="0" err="1">
                <a:latin typeface="Gadugi" panose="020B0502040204020203" pitchFamily="34" charset="0"/>
              </a:rPr>
              <a:t>Jarosz</a:t>
            </a:r>
            <a:r>
              <a:rPr lang="en-US" sz="3400" dirty="0" smtClean="0">
                <a:latin typeface="Gadugi" panose="020B0502040204020203" pitchFamily="34" charset="0"/>
              </a:rPr>
              <a:t>.</a:t>
            </a: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en-US" sz="3400" dirty="0" smtClean="0">
                <a:latin typeface="Gadugi" panose="020B0502040204020203" pitchFamily="34" charset="0"/>
              </a:rPr>
              <a:t>Clip art courtesy Microsoft Corporation</a:t>
            </a: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en-US" sz="3400" dirty="0" smtClean="0">
                <a:latin typeface="Gadugi" panose="020B0502040204020203" pitchFamily="34" charset="0"/>
              </a:rPr>
              <a:t>Focused and diffuse mode pinballs, ©Kevin Mendez, 2014.</a:t>
            </a: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en-US" sz="3400" dirty="0">
                <a:latin typeface="Gadugi" panose="020B0502040204020203" pitchFamily="34" charset="0"/>
              </a:rPr>
              <a:t>Chemical structure of cortisol, by </a:t>
            </a:r>
            <a:r>
              <a:rPr lang="en-US" sz="3400" dirty="0" err="1">
                <a:latin typeface="Gadugi" panose="020B0502040204020203" pitchFamily="34" charset="0"/>
              </a:rPr>
              <a:t>Calvero</a:t>
            </a:r>
            <a:r>
              <a:rPr lang="en-US" sz="3400" dirty="0">
                <a:latin typeface="Gadugi" panose="020B0502040204020203" pitchFamily="34" charset="0"/>
              </a:rPr>
              <a:t>, http://en.wikipedia.org/wiki/Cortisol#mediaviewer/File:Cortisol2.svg</a:t>
            </a: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en-US" sz="3400" dirty="0">
                <a:latin typeface="Gadugi" panose="020B0502040204020203" pitchFamily="34" charset="0"/>
              </a:rPr>
              <a:t>Breathing, ©Rachel Oakley, 2014</a:t>
            </a:r>
            <a:r>
              <a:rPr lang="en-US" sz="3400" dirty="0" smtClean="0">
                <a:latin typeface="Gadugi" panose="020B0502040204020203" pitchFamily="34" charset="0"/>
              </a:rPr>
              <a:t>.</a:t>
            </a:r>
          </a:p>
          <a:p>
            <a:pPr marL="115888" indent="-115888">
              <a:lnSpc>
                <a:spcPct val="120000"/>
              </a:lnSpc>
              <a:spcBef>
                <a:spcPts val="0"/>
              </a:spcBef>
              <a:tabLst>
                <a:tab pos="460375" algn="l"/>
              </a:tabLst>
            </a:pPr>
            <a:r>
              <a:rPr lang="en-US" sz="3400" dirty="0" smtClean="0">
                <a:latin typeface="Gadugi" panose="020B0502040204020203" pitchFamily="34" charset="0"/>
              </a:rPr>
              <a:t>Sleep image ©Kevin Mendez, 2014.</a:t>
            </a:r>
            <a:endParaRPr lang="en-US" sz="3400" dirty="0">
              <a:latin typeface="Gadug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41</Words>
  <Application>Microsoft Office PowerPoint</Application>
  <PresentationFormat>On-screen Show (16:9)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Gadugi</vt:lpstr>
      <vt:lpstr>Office Theme</vt:lpstr>
      <vt:lpstr>4-8: Summing up week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28</cp:revision>
  <dcterms:created xsi:type="dcterms:W3CDTF">2014-06-08T00:11:40Z</dcterms:created>
  <dcterms:modified xsi:type="dcterms:W3CDTF">2014-07-15T19:02:37Z</dcterms:modified>
</cp:coreProperties>
</file>