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97" r:id="rId3"/>
    <p:sldId id="338" r:id="rId4"/>
    <p:sldId id="339" r:id="rId5"/>
    <p:sldId id="442" r:id="rId6"/>
    <p:sldId id="345" r:id="rId7"/>
    <p:sldId id="348" r:id="rId8"/>
    <p:sldId id="441" r:id="rId9"/>
    <p:sldId id="440" r:id="rId10"/>
    <p:sldId id="349" r:id="rId11"/>
    <p:sldId id="400" r:id="rId12"/>
    <p:sldId id="439" r:id="rId13"/>
    <p:sldId id="341" r:id="rId14"/>
    <p:sldId id="350" r:id="rId15"/>
    <p:sldId id="443" r:id="rId16"/>
    <p:sldId id="351" r:id="rId17"/>
    <p:sldId id="480" r:id="rId18"/>
    <p:sldId id="448" r:id="rId19"/>
    <p:sldId id="456" r:id="rId20"/>
    <p:sldId id="446" r:id="rId21"/>
    <p:sldId id="481" r:id="rId22"/>
    <p:sldId id="382" r:id="rId23"/>
    <p:sldId id="447" r:id="rId24"/>
    <p:sldId id="451" r:id="rId25"/>
    <p:sldId id="452" r:id="rId26"/>
    <p:sldId id="453" r:id="rId27"/>
    <p:sldId id="454" r:id="rId28"/>
    <p:sldId id="433" r:id="rId29"/>
    <p:sldId id="472" r:id="rId30"/>
    <p:sldId id="479" r:id="rId31"/>
    <p:sldId id="478" r:id="rId32"/>
    <p:sldId id="391" r:id="rId33"/>
    <p:sldId id="346" r:id="rId34"/>
    <p:sldId id="475" r:id="rId35"/>
    <p:sldId id="468" r:id="rId36"/>
    <p:sldId id="482" r:id="rId37"/>
    <p:sldId id="457" r:id="rId38"/>
    <p:sldId id="458" r:id="rId39"/>
    <p:sldId id="459" r:id="rId40"/>
    <p:sldId id="460" r:id="rId41"/>
    <p:sldId id="461" r:id="rId42"/>
    <p:sldId id="462" r:id="rId43"/>
    <p:sldId id="463" r:id="rId44"/>
    <p:sldId id="473" r:id="rId45"/>
    <p:sldId id="465" r:id="rId46"/>
    <p:sldId id="466" r:id="rId47"/>
    <p:sldId id="483" r:id="rId48"/>
    <p:sldId id="474" r:id="rId49"/>
    <p:sldId id="484" r:id="rId50"/>
    <p:sldId id="476" r:id="rId51"/>
    <p:sldId id="47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B861"/>
    <a:srgbClr val="A11E61"/>
    <a:srgbClr val="6083CB"/>
    <a:srgbClr val="FAA43A"/>
    <a:srgbClr val="003976"/>
    <a:srgbClr val="1B8F9E"/>
    <a:srgbClr val="FFB74B"/>
    <a:srgbClr val="B7CC37"/>
    <a:srgbClr val="C5C19D"/>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533" autoAdjust="0"/>
  </p:normalViewPr>
  <p:slideViewPr>
    <p:cSldViewPr snapToGrid="0">
      <p:cViewPr varScale="1">
        <p:scale>
          <a:sx n="72" d="100"/>
          <a:sy n="72" d="100"/>
        </p:scale>
        <p:origin x="53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830096\Desktop\UDGxlsx.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acarcasky\Desktop\Documents\MBA\Company%20Project\Stage%202\DAY%20-%20slides\Market%20Shar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'Division Revenue'!$R$32</c:f>
              <c:strCache>
                <c:ptCount val="1"/>
                <c:pt idx="0">
                  <c:v>2000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Revenue'!$T$32</c:f>
              <c:numCache>
                <c:formatCode>General</c:formatCode>
                <c:ptCount val="1"/>
                <c:pt idx="0">
                  <c:v>21</c:v>
                </c:pt>
              </c:numCache>
            </c:numRef>
          </c:val>
        </c:ser>
        <c:ser>
          <c:idx val="1"/>
          <c:order val="1"/>
          <c:tx>
            <c:strRef>
              <c:f>'Division Revenue'!$R$33</c:f>
              <c:strCache>
                <c:ptCount val="1"/>
                <c:pt idx="0">
                  <c:v>2001</c:v>
                </c:pt>
              </c:strCache>
            </c:strRef>
          </c:tx>
          <c:spPr>
            <a:solidFill>
              <a:schemeClr val="accent2"/>
            </a:solidFill>
            <a:ln>
              <a:noFill/>
            </a:ln>
            <a:effectLst/>
          </c:spPr>
          <c:invertIfNegative val="0"/>
          <c:dLbls>
            <c:delete val="1"/>
          </c:dLbls>
          <c:val>
            <c:numRef>
              <c:f>'Division Revenue'!$T$33</c:f>
              <c:numCache>
                <c:formatCode>General</c:formatCode>
                <c:ptCount val="1"/>
                <c:pt idx="0">
                  <c:v>21</c:v>
                </c:pt>
              </c:numCache>
            </c:numRef>
          </c:val>
        </c:ser>
        <c:ser>
          <c:idx val="2"/>
          <c:order val="2"/>
          <c:tx>
            <c:strRef>
              <c:f>'Division Revenue'!$R$34</c:f>
              <c:strCache>
                <c:ptCount val="1"/>
                <c:pt idx="0">
                  <c:v>2002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Revenue'!$T$34</c:f>
              <c:numCache>
                <c:formatCode>General</c:formatCode>
                <c:ptCount val="1"/>
                <c:pt idx="0">
                  <c:v>51.6</c:v>
                </c:pt>
              </c:numCache>
            </c:numRef>
          </c:val>
        </c:ser>
        <c:ser>
          <c:idx val="3"/>
          <c:order val="3"/>
          <c:tx>
            <c:strRef>
              <c:f>'Division Revenue'!$R$35</c:f>
              <c:strCache>
                <c:ptCount val="1"/>
                <c:pt idx="0">
                  <c:v>2003</c:v>
                </c:pt>
              </c:strCache>
            </c:strRef>
          </c:tx>
          <c:spPr>
            <a:solidFill>
              <a:schemeClr val="accent4"/>
            </a:solidFill>
            <a:ln>
              <a:noFill/>
            </a:ln>
            <a:effectLst/>
          </c:spPr>
          <c:invertIfNegative val="0"/>
          <c:dLbls>
            <c:delete val="1"/>
          </c:dLbls>
          <c:val>
            <c:numRef>
              <c:f>'Division Revenue'!$T$35</c:f>
              <c:numCache>
                <c:formatCode>General</c:formatCode>
                <c:ptCount val="1"/>
                <c:pt idx="0">
                  <c:v>51.6</c:v>
                </c:pt>
              </c:numCache>
            </c:numRef>
          </c:val>
        </c:ser>
        <c:ser>
          <c:idx val="4"/>
          <c:order val="4"/>
          <c:tx>
            <c:strRef>
              <c:f>'Division Revenue'!$R$36</c:f>
              <c:strCache>
                <c:ptCount val="1"/>
                <c:pt idx="0">
                  <c:v>2004</c:v>
                </c:pt>
              </c:strCache>
            </c:strRef>
          </c:tx>
          <c:spPr>
            <a:solidFill>
              <a:schemeClr val="accent5"/>
            </a:solidFill>
            <a:ln>
              <a:noFill/>
            </a:ln>
            <a:effectLst/>
          </c:spPr>
          <c:invertIfNegative val="0"/>
          <c:dLbls>
            <c:delete val="1"/>
          </c:dLbls>
          <c:val>
            <c:numRef>
              <c:f>'Division Revenue'!$T$36</c:f>
              <c:numCache>
                <c:formatCode>General</c:formatCode>
                <c:ptCount val="1"/>
                <c:pt idx="0">
                  <c:v>51.6</c:v>
                </c:pt>
              </c:numCache>
            </c:numRef>
          </c:val>
        </c:ser>
        <c:ser>
          <c:idx val="5"/>
          <c:order val="5"/>
          <c:tx>
            <c:strRef>
              <c:f>'Division Revenue'!$R$37</c:f>
              <c:strCache>
                <c:ptCount val="1"/>
                <c:pt idx="0">
                  <c:v>2005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Revenue'!$T$37</c:f>
              <c:numCache>
                <c:formatCode>General</c:formatCode>
                <c:ptCount val="1"/>
                <c:pt idx="0">
                  <c:v>86.6</c:v>
                </c:pt>
              </c:numCache>
            </c:numRef>
          </c:val>
        </c:ser>
        <c:ser>
          <c:idx val="6"/>
          <c:order val="6"/>
          <c:tx>
            <c:strRef>
              <c:f>'Division Revenue'!$R$38</c:f>
              <c:strCache>
                <c:ptCount val="1"/>
                <c:pt idx="0">
                  <c:v>2006</c:v>
                </c:pt>
              </c:strCache>
            </c:strRef>
          </c:tx>
          <c:spPr>
            <a:solidFill>
              <a:schemeClr val="accent1">
                <a:lumMod val="60000"/>
              </a:schemeClr>
            </a:solidFill>
            <a:ln>
              <a:noFill/>
            </a:ln>
            <a:effectLst/>
          </c:spPr>
          <c:invertIfNegative val="0"/>
          <c:dLbls>
            <c:delete val="1"/>
          </c:dLbls>
          <c:val>
            <c:numRef>
              <c:f>'Division Revenue'!$T$38</c:f>
              <c:numCache>
                <c:formatCode>General</c:formatCode>
                <c:ptCount val="1"/>
                <c:pt idx="0">
                  <c:v>86.6</c:v>
                </c:pt>
              </c:numCache>
            </c:numRef>
          </c:val>
        </c:ser>
        <c:ser>
          <c:idx val="7"/>
          <c:order val="7"/>
          <c:tx>
            <c:strRef>
              <c:f>'Division Revenue'!$R$39</c:f>
              <c:strCache>
                <c:ptCount val="1"/>
                <c:pt idx="0">
                  <c:v>2007</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Revenue'!$T$39</c:f>
              <c:numCache>
                <c:formatCode>General</c:formatCode>
                <c:ptCount val="1"/>
                <c:pt idx="0">
                  <c:v>133.39999999999998</c:v>
                </c:pt>
              </c:numCache>
            </c:numRef>
          </c:val>
        </c:ser>
        <c:ser>
          <c:idx val="8"/>
          <c:order val="8"/>
          <c:tx>
            <c:strRef>
              <c:f>'Division Revenue'!$R$40</c:f>
              <c:strCache>
                <c:ptCount val="1"/>
                <c:pt idx="0">
                  <c:v>2008</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Revenue'!$T$40</c:f>
              <c:numCache>
                <c:formatCode>General</c:formatCode>
                <c:ptCount val="1"/>
                <c:pt idx="0">
                  <c:v>216.89999999999998</c:v>
                </c:pt>
              </c:numCache>
            </c:numRef>
          </c:val>
        </c:ser>
        <c:ser>
          <c:idx val="9"/>
          <c:order val="9"/>
          <c:tx>
            <c:strRef>
              <c:f>'Division Revenue'!$R$41</c:f>
              <c:strCache>
                <c:ptCount val="1"/>
                <c:pt idx="0">
                  <c:v>2009</c:v>
                </c:pt>
              </c:strCache>
            </c:strRef>
          </c:tx>
          <c:spPr>
            <a:solidFill>
              <a:schemeClr val="accent4">
                <a:lumMod val="60000"/>
              </a:schemeClr>
            </a:solidFill>
            <a:ln>
              <a:noFill/>
            </a:ln>
            <a:effectLst/>
          </c:spPr>
          <c:invertIfNegative val="0"/>
          <c:dLbls>
            <c:delete val="1"/>
          </c:dLbls>
          <c:val>
            <c:numRef>
              <c:f>'Division Revenue'!$T$41</c:f>
              <c:numCache>
                <c:formatCode>General</c:formatCode>
                <c:ptCount val="1"/>
                <c:pt idx="0">
                  <c:v>216.89999999999998</c:v>
                </c:pt>
              </c:numCache>
            </c:numRef>
          </c:val>
        </c:ser>
        <c:ser>
          <c:idx val="10"/>
          <c:order val="10"/>
          <c:tx>
            <c:strRef>
              <c:f>'Division Revenue'!$R$42</c:f>
              <c:strCache>
                <c:ptCount val="1"/>
                <c:pt idx="0">
                  <c:v>2010</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Revenue'!$T$42</c:f>
              <c:numCache>
                <c:formatCode>General</c:formatCode>
                <c:ptCount val="1"/>
                <c:pt idx="0">
                  <c:v>256.89999999999998</c:v>
                </c:pt>
              </c:numCache>
            </c:numRef>
          </c:val>
        </c:ser>
        <c:ser>
          <c:idx val="11"/>
          <c:order val="11"/>
          <c:tx>
            <c:strRef>
              <c:f>'Division Revenue'!$R$43</c:f>
              <c:strCache>
                <c:ptCount val="1"/>
                <c:pt idx="0">
                  <c:v>2011</c:v>
                </c:pt>
              </c:strCache>
            </c:strRef>
          </c:tx>
          <c:spPr>
            <a:solidFill>
              <a:schemeClr val="accent6">
                <a:lumMod val="60000"/>
              </a:schemeClr>
            </a:solidFill>
            <a:ln>
              <a:noFill/>
            </a:ln>
            <a:effectLst/>
          </c:spPr>
          <c:invertIfNegative val="0"/>
          <c:dLbls>
            <c:delete val="1"/>
          </c:dLbls>
          <c:val>
            <c:numRef>
              <c:f>'Division Revenue'!$T$43</c:f>
              <c:numCache>
                <c:formatCode>General</c:formatCode>
                <c:ptCount val="1"/>
                <c:pt idx="0">
                  <c:v>256.89999999999998</c:v>
                </c:pt>
              </c:numCache>
            </c:numRef>
          </c:val>
        </c:ser>
        <c:ser>
          <c:idx val="12"/>
          <c:order val="12"/>
          <c:tx>
            <c:strRef>
              <c:f>'Division Revenue'!$R$44</c:f>
              <c:strCache>
                <c:ptCount val="1"/>
                <c:pt idx="0">
                  <c:v>2012</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Revenue'!$T$44</c:f>
              <c:numCache>
                <c:formatCode>General</c:formatCode>
                <c:ptCount val="1"/>
                <c:pt idx="0">
                  <c:v>387.79999999999995</c:v>
                </c:pt>
              </c:numCache>
            </c:numRef>
          </c:val>
        </c:ser>
        <c:ser>
          <c:idx val="13"/>
          <c:order val="13"/>
          <c:tx>
            <c:strRef>
              <c:f>'Division Revenue'!$R$45</c:f>
              <c:strCache>
                <c:ptCount val="1"/>
                <c:pt idx="0">
                  <c:v>2013</c:v>
                </c:pt>
              </c:strCache>
            </c:strRef>
          </c:tx>
          <c:spPr>
            <a:solidFill>
              <a:schemeClr val="accent2">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Revenue'!$T$45</c:f>
              <c:numCache>
                <c:formatCode>General</c:formatCode>
                <c:ptCount val="1"/>
                <c:pt idx="0">
                  <c:v>410.79999999999995</c:v>
                </c:pt>
              </c:numCache>
            </c:numRef>
          </c:val>
        </c:ser>
        <c:ser>
          <c:idx val="14"/>
          <c:order val="14"/>
          <c:tx>
            <c:strRef>
              <c:f>'Division Revenue'!$R$46</c:f>
              <c:strCache>
                <c:ptCount val="1"/>
                <c:pt idx="0">
                  <c:v>2014</c:v>
                </c:pt>
              </c:strCache>
            </c:strRef>
          </c:tx>
          <c:spPr>
            <a:solidFill>
              <a:schemeClr val="accent3">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'Division Revenue'!$T$46</c:f>
              <c:numCache>
                <c:formatCode>General</c:formatCode>
                <c:ptCount val="1"/>
                <c:pt idx="0">
                  <c:v>531.4</c:v>
                </c:pt>
              </c:numCache>
            </c:numRef>
          </c:val>
        </c:ser>
        <c:dLbls>
          <c:dLblPos val="outEnd"/>
          <c:showLegendKey val="0"/>
          <c:showVal val="1"/>
          <c:showCatName val="0"/>
          <c:showSerName val="0"/>
          <c:showPercent val="0"/>
          <c:showBubbleSize val="0"/>
        </c:dLbls>
        <c:gapWidth val="219"/>
        <c:overlap val="-27"/>
        <c:axId val="247330128"/>
        <c:axId val="247327328"/>
      </c:barChart>
      <c:catAx>
        <c:axId val="247330128"/>
        <c:scaling>
          <c:orientation val="minMax"/>
        </c:scaling>
        <c:delete val="1"/>
        <c:axPos val="b"/>
        <c:numFmt formatCode="General" sourceLinked="1"/>
        <c:majorTickMark val="none"/>
        <c:minorTickMark val="none"/>
        <c:tickLblPos val="nextTo"/>
        <c:crossAx val="247327328"/>
        <c:crosses val="autoZero"/>
        <c:auto val="1"/>
        <c:lblAlgn val="ctr"/>
        <c:lblOffset val="100"/>
        <c:noMultiLvlLbl val="0"/>
      </c:catAx>
      <c:valAx>
        <c:axId val="247327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7330128"/>
        <c:crosses val="autoZero"/>
        <c:crossBetween val="between"/>
      </c:valAx>
      <c:spPr>
        <a:noFill/>
        <a:ln>
          <a:noFill/>
        </a:ln>
        <a:effectLst/>
      </c:spPr>
    </c:plotArea>
    <c:legend>
      <c:legendPos val="r"/>
      <c:legendEntry>
        <c:idx val="1"/>
        <c:delete val="1"/>
      </c:legendEntry>
      <c:legendEntry>
        <c:idx val="3"/>
        <c:delete val="1"/>
      </c:legendEntry>
      <c:legendEntry>
        <c:idx val="4"/>
        <c:delete val="1"/>
      </c:legendEntry>
      <c:legendEntry>
        <c:idx val="6"/>
        <c:delete val="1"/>
      </c:legendEntry>
      <c:legendEntry>
        <c:idx val="9"/>
        <c:delete val="1"/>
      </c:legendEntry>
      <c:legendEntry>
        <c:idx val="11"/>
        <c:delete val="1"/>
      </c:legendEntry>
      <c:layout>
        <c:manualLayout>
          <c:xMode val="edge"/>
          <c:yMode val="edge"/>
          <c:x val="0.84199624521683858"/>
          <c:y val="1.5403887607872856E-2"/>
          <c:w val="0.14904139176794018"/>
          <c:h val="0.98441373157739032"/>
        </c:manualLayout>
      </c:layout>
      <c:overlay val="0"/>
      <c:spPr>
        <a:noFill/>
        <a:ln>
          <a:noFill/>
        </a:ln>
        <a:effectLst/>
      </c:spPr>
      <c:txPr>
        <a:bodyPr rot="0" spcFirstLastPara="1" vertOverflow="ellipsis" vert="horz" wrap="square" anchor="ctr" anchorCtr="1"/>
        <a:lstStyle/>
        <a:p>
          <a:pPr>
            <a:defRPr sz="3000" b="0" i="0" u="none" strike="noStrike" kern="1200" baseline="0">
              <a:no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rgbClr val="710F40"/>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Sheet1!$K$7:$L$7</c:f>
              <c:numCache>
                <c:formatCode>0%</c:formatCode>
                <c:ptCount val="2"/>
                <c:pt idx="0">
                  <c:v>0.6</c:v>
                </c:pt>
                <c:pt idx="1">
                  <c:v>0.4</c:v>
                </c:pt>
              </c:numCache>
            </c:numRef>
          </c:val>
        </c:ser>
        <c:ser>
          <c:idx val="2"/>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16630454773581"/>
          <c:y val="0.23456194248330209"/>
          <c:w val="0.50102086071943697"/>
          <c:h val="0.41189506658797798"/>
        </c:manualLayout>
      </c:layout>
      <c:pieChart>
        <c:varyColors val="1"/>
        <c:ser>
          <c:idx val="0"/>
          <c:order val="0"/>
          <c:tx>
            <c:strRef>
              <c:f>Sheet1!$B$1</c:f>
              <c:strCache>
                <c:ptCount val="1"/>
                <c:pt idx="0">
                  <c:v>Drug distribution and related revenues at Big Wholesalers 2013</c:v>
                </c:pt>
              </c:strCache>
            </c:strRef>
          </c:tx>
          <c:dPt>
            <c:idx val="0"/>
            <c:bubble3D val="0"/>
            <c:spPr>
              <a:solidFill>
                <a:srgbClr val="6083CB"/>
              </a:solidFill>
              <a:ln>
                <a:noFill/>
              </a:ln>
              <a:effectLst>
                <a:outerShdw blurRad="57150" dist="19050" dir="5400000" algn="ctr" rotWithShape="0">
                  <a:srgbClr val="000000">
                    <a:alpha val="63000"/>
                  </a:srgbClr>
                </a:outerShdw>
              </a:effectLst>
            </c:spPr>
          </c:dPt>
          <c:dPt>
            <c:idx val="1"/>
            <c:bubble3D val="0"/>
            <c:spPr>
              <a:solidFill>
                <a:srgbClr val="81B861"/>
              </a:solidFill>
              <a:ln>
                <a:noFill/>
              </a:ln>
              <a:effectLst>
                <a:outerShdw blurRad="57150" dist="19050" dir="5400000" algn="ctr" rotWithShape="0">
                  <a:srgbClr val="000000">
                    <a:alpha val="63000"/>
                  </a:srgbClr>
                </a:outerShdw>
              </a:effectLst>
            </c:spPr>
          </c:dPt>
          <c:dPt>
            <c:idx val="2"/>
            <c:bubble3D val="0"/>
            <c:spPr>
              <a:solidFill>
                <a:srgbClr val="A11E61"/>
              </a:soli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cat>
            <c:strRef>
              <c:f>Sheet1!$A$7:$A$9</c:f>
              <c:strCache>
                <c:ptCount val="3"/>
                <c:pt idx="0">
                  <c:v>Sharp</c:v>
                </c:pt>
                <c:pt idx="1">
                  <c:v>PCI</c:v>
                </c:pt>
                <c:pt idx="2">
                  <c:v>Other</c:v>
                </c:pt>
              </c:strCache>
            </c:strRef>
          </c:cat>
          <c:val>
            <c:numRef>
              <c:f>Sheet1!$B$7:$B$9</c:f>
              <c:numCache>
                <c:formatCode>0.00%</c:formatCode>
                <c:ptCount val="3"/>
                <c:pt idx="0">
                  <c:v>0.25</c:v>
                </c:pt>
                <c:pt idx="1">
                  <c:v>0.3</c:v>
                </c:pt>
                <c:pt idx="2">
                  <c:v>0.45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8.7095577577097044E-2"/>
          <c:y val="0.68348508240663874"/>
          <c:w val="0.82873967025876172"/>
          <c:h val="0.16125444909309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451447186083899"/>
          <c:y val="0.33102157772393198"/>
          <c:w val="0.44447039800173299"/>
          <c:h val="0.41252829929753199"/>
        </c:manualLayout>
      </c:layout>
      <c:pieChart>
        <c:varyColors val="1"/>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456576681625243E-2"/>
          <c:y val="0"/>
          <c:w val="0.7580256360665204"/>
          <c:h val="0.85310300192480282"/>
        </c:manualLayout>
      </c:layout>
      <c:pieChart>
        <c:varyColors val="1"/>
        <c:ser>
          <c:idx val="1"/>
          <c:order val="0"/>
          <c:spPr>
            <a:solidFill>
              <a:schemeClr val="tx1">
                <a:lumMod val="75000"/>
                <a:lumOff val="25000"/>
              </a:schemeClr>
            </a:solidFill>
          </c:spPr>
          <c:dPt>
            <c:idx val="0"/>
            <c:bubble3D val="0"/>
            <c:spPr>
              <a:solidFill>
                <a:srgbClr val="267220"/>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Sheet1!$K$6:$L$6</c:f>
              <c:numCache>
                <c:formatCode>0%</c:formatCode>
                <c:ptCount val="2"/>
                <c:pt idx="0">
                  <c:v>0.15</c:v>
                </c:pt>
                <c:pt idx="1">
                  <c:v>0.85</c:v>
                </c:pt>
              </c:numCache>
            </c:numRef>
          </c:val>
        </c:ser>
        <c:ser>
          <c:idx val="2"/>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267220"/>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Sheet1!$K$2:$L$2</c:f>
              <c:numCache>
                <c:formatCode>0%</c:formatCode>
                <c:ptCount val="2"/>
                <c:pt idx="0">
                  <c:v>0.7</c:v>
                </c:pt>
                <c:pt idx="1">
                  <c:v>0.30000000000000004</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chemeClr val="tx2"/>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Sheet1!$K$11:$L$11</c:f>
              <c:numCache>
                <c:formatCode>0%</c:formatCode>
                <c:ptCount val="2"/>
                <c:pt idx="0">
                  <c:v>0.25</c:v>
                </c:pt>
                <c:pt idx="1">
                  <c:v>0.75</c:v>
                </c:pt>
              </c:numCache>
            </c:numRef>
          </c:val>
        </c:ser>
        <c:ser>
          <c:idx val="2"/>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rgbClr val="267220"/>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Sheet1!$K$4:$L$4</c:f>
              <c:numCache>
                <c:formatCode>0%</c:formatCode>
                <c:ptCount val="2"/>
                <c:pt idx="0">
                  <c:v>0.1</c:v>
                </c:pt>
                <c:pt idx="1">
                  <c:v>0.9</c:v>
                </c:pt>
              </c:numCache>
            </c:numRef>
          </c:val>
        </c:ser>
        <c:ser>
          <c:idx val="2"/>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spPr>
            <a:ln>
              <a:solidFill>
                <a:schemeClr val="bg1"/>
              </a:solidFill>
            </a:ln>
          </c:spPr>
          <c:dPt>
            <c:idx val="0"/>
            <c:bubble3D val="0"/>
            <c:spPr>
              <a:solidFill>
                <a:srgbClr val="710F40"/>
              </a:solidFill>
              <a:ln w="19050">
                <a:solidFill>
                  <a:schemeClr val="bg1"/>
                </a:solidFill>
              </a:ln>
              <a:effectLst/>
            </c:spPr>
          </c:dPt>
          <c:dPt>
            <c:idx val="1"/>
            <c:bubble3D val="0"/>
            <c:spPr>
              <a:solidFill>
                <a:schemeClr val="tx1">
                  <a:lumMod val="75000"/>
                  <a:lumOff val="25000"/>
                </a:schemeClr>
              </a:solidFill>
              <a:ln w="19050">
                <a:solidFill>
                  <a:schemeClr val="bg1"/>
                </a:solidFill>
              </a:ln>
              <a:effectLst/>
            </c:spPr>
          </c:dPt>
          <c:val>
            <c:numRef>
              <c:f>Sheet1!$K$8:$L$8</c:f>
              <c:numCache>
                <c:formatCode>0%</c:formatCode>
                <c:ptCount val="2"/>
                <c:pt idx="0">
                  <c:v>0.7</c:v>
                </c:pt>
                <c:pt idx="1">
                  <c:v>0.30000000000000004</c:v>
                </c:pt>
              </c:numCache>
            </c:numRef>
          </c:val>
        </c:ser>
        <c:ser>
          <c:idx val="2"/>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06837177267738"/>
          <c:y val="0"/>
          <c:w val="0.51891215725693862"/>
          <c:h val="0.71382099165021018"/>
        </c:manualLayout>
      </c:layout>
      <c:pieChart>
        <c:varyColors val="1"/>
        <c:ser>
          <c:idx val="6"/>
          <c:order val="0"/>
          <c:spPr>
            <a:solidFill>
              <a:srgbClr val="267220"/>
            </a:solidFill>
          </c:spPr>
          <c:dPt>
            <c:idx val="0"/>
            <c:bubble3D val="0"/>
            <c:spPr>
              <a:solidFill>
                <a:srgbClr val="267220"/>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Sheet1!$K$5:$L$5</c:f>
              <c:numCache>
                <c:formatCode>0%</c:formatCode>
                <c:ptCount val="2"/>
                <c:pt idx="0">
                  <c:v>5.2999999999999999E-2</c:v>
                </c:pt>
                <c:pt idx="1">
                  <c:v>0.94699999999999995</c:v>
                </c:pt>
              </c:numCache>
            </c:numRef>
          </c:val>
        </c:ser>
        <c:ser>
          <c:idx val="7"/>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8"/>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9"/>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10"/>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11"/>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1"/>
          <c:order val="6"/>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2"/>
          <c:order val="7"/>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8"/>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9"/>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1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1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chemeClr val="tx2"/>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Sheet1!$K$12:$L$12</c:f>
              <c:numCache>
                <c:formatCode>0%</c:formatCode>
                <c:ptCount val="2"/>
                <c:pt idx="0">
                  <c:v>0.1</c:v>
                </c:pt>
                <c:pt idx="1">
                  <c:v>0.9</c:v>
                </c:pt>
              </c:numCache>
            </c:numRef>
          </c:val>
        </c:ser>
        <c:ser>
          <c:idx val="2"/>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chemeClr val="tx2"/>
              </a:solidFill>
              <a:ln w="19050">
                <a:solidFill>
                  <a:schemeClr val="lt1"/>
                </a:solidFill>
              </a:ln>
              <a:effectLst/>
            </c:spPr>
          </c:dPt>
          <c:dPt>
            <c:idx val="1"/>
            <c:bubble3D val="0"/>
            <c:spPr>
              <a:solidFill>
                <a:schemeClr val="tx1">
                  <a:lumMod val="75000"/>
                  <a:lumOff val="25000"/>
                </a:schemeClr>
              </a:solidFill>
              <a:ln w="19050">
                <a:solidFill>
                  <a:schemeClr val="lt1"/>
                </a:solidFill>
              </a:ln>
              <a:effectLst/>
            </c:spPr>
          </c:dPt>
          <c:val>
            <c:numRef>
              <c:f>Sheet1!$K$10:$L$10</c:f>
              <c:numCache>
                <c:formatCode>0%</c:formatCode>
                <c:ptCount val="2"/>
                <c:pt idx="0">
                  <c:v>2.5000000000000001E-2</c:v>
                </c:pt>
                <c:pt idx="1">
                  <c:v>0.97499999999999998</c:v>
                </c:pt>
              </c:numCache>
            </c:numRef>
          </c:val>
        </c:ser>
        <c:ser>
          <c:idx val="2"/>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3"/>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4"/>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5"/>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ser>
          <c:idx val="0"/>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val>
            <c:numRef>
              <c:f>Sheet1!$K$5:$L$5</c:f>
              <c:numCache>
                <c:formatCode>0%</c:formatCode>
                <c:ptCount val="2"/>
                <c:pt idx="0">
                  <c:v>5.2999999999999999E-2</c:v>
                </c:pt>
                <c:pt idx="1">
                  <c:v>0.94699999999999995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EB4E4-03BE-4EAC-8B59-BA8D30D443B4}" type="doc">
      <dgm:prSet loTypeId="urn:microsoft.com/office/officeart/2011/layout/CircleProcess" loCatId="process" qsTypeId="urn:microsoft.com/office/officeart/2005/8/quickstyle/simple1" qsCatId="simple" csTypeId="urn:microsoft.com/office/officeart/2005/8/colors/accent1_2" csCatId="accent1" phldr="1"/>
      <dgm:spPr/>
    </dgm:pt>
    <dgm:pt modelId="{4EB5E8E2-8E93-4483-A8D8-4DFED7460AED}">
      <dgm:prSet phldrT="[Text]" custT="1"/>
      <dgm:spPr/>
      <dgm:t>
        <a:bodyPr/>
        <a:lstStyle/>
        <a:p>
          <a:r>
            <a:rPr lang="en-IE" sz="2000" b="1" dirty="0" smtClean="0">
              <a:solidFill>
                <a:schemeClr val="bg2">
                  <a:lumMod val="50000"/>
                </a:schemeClr>
              </a:solidFill>
            </a:rPr>
            <a:t>Stage 1</a:t>
          </a:r>
          <a:r>
            <a:rPr lang="en-IE" sz="2000" b="0" dirty="0" smtClean="0">
              <a:solidFill>
                <a:schemeClr val="bg2">
                  <a:lumMod val="50000"/>
                </a:schemeClr>
              </a:solidFill>
            </a:rPr>
            <a:t>         “</a:t>
          </a:r>
          <a:r>
            <a:rPr lang="en-US" sz="2000" i="1" dirty="0" smtClean="0">
              <a:solidFill>
                <a:schemeClr val="bg2">
                  <a:lumMod val="50000"/>
                </a:schemeClr>
              </a:solidFill>
            </a:rPr>
            <a:t>Industry and Competitor Analysis”</a:t>
          </a:r>
          <a:endParaRPr lang="en-IE" sz="2000" i="1" dirty="0">
            <a:solidFill>
              <a:schemeClr val="bg2">
                <a:lumMod val="50000"/>
              </a:schemeClr>
            </a:solidFill>
          </a:endParaRPr>
        </a:p>
      </dgm:t>
    </dgm:pt>
    <dgm:pt modelId="{ED734F9A-4F93-4730-8848-ABE08DD8A716}" type="parTrans" cxnId="{01250DE3-7401-4E04-8191-06BA44EBAABA}">
      <dgm:prSet/>
      <dgm:spPr/>
      <dgm:t>
        <a:bodyPr/>
        <a:lstStyle/>
        <a:p>
          <a:endParaRPr lang="en-IE"/>
        </a:p>
      </dgm:t>
    </dgm:pt>
    <dgm:pt modelId="{21A97381-E0F4-4D48-9249-A19CA40FFD0E}" type="sibTrans" cxnId="{01250DE3-7401-4E04-8191-06BA44EBAABA}">
      <dgm:prSet/>
      <dgm:spPr/>
      <dgm:t>
        <a:bodyPr/>
        <a:lstStyle/>
        <a:p>
          <a:endParaRPr lang="en-IE"/>
        </a:p>
      </dgm:t>
    </dgm:pt>
    <dgm:pt modelId="{71D2917F-E6A5-4544-93F3-3EBB2BB884F7}">
      <dgm:prSet phldrT="[Text]" custT="1"/>
      <dgm:spPr/>
      <dgm:t>
        <a:bodyPr/>
        <a:lstStyle/>
        <a:p>
          <a:r>
            <a:rPr lang="en-IE" sz="2000" b="1" dirty="0" smtClean="0">
              <a:solidFill>
                <a:schemeClr val="bg2">
                  <a:lumMod val="50000"/>
                </a:schemeClr>
              </a:solidFill>
            </a:rPr>
            <a:t>Stage 3</a:t>
          </a:r>
          <a:r>
            <a:rPr lang="en-IE" sz="2000" dirty="0" smtClean="0">
              <a:solidFill>
                <a:schemeClr val="bg2">
                  <a:lumMod val="50000"/>
                </a:schemeClr>
              </a:solidFill>
            </a:rPr>
            <a:t> “</a:t>
          </a:r>
          <a:r>
            <a:rPr lang="en-US" sz="2000" i="1" dirty="0" smtClean="0">
              <a:solidFill>
                <a:schemeClr val="bg2">
                  <a:lumMod val="50000"/>
                </a:schemeClr>
              </a:solidFill>
            </a:rPr>
            <a:t>Strategic Issue Analysis”</a:t>
          </a:r>
          <a:endParaRPr lang="en-IE" sz="2000" i="1" dirty="0">
            <a:solidFill>
              <a:schemeClr val="bg2">
                <a:lumMod val="50000"/>
              </a:schemeClr>
            </a:solidFill>
          </a:endParaRPr>
        </a:p>
      </dgm:t>
    </dgm:pt>
    <dgm:pt modelId="{7843E33D-8A47-47DA-BB3F-E430084F0251}" type="parTrans" cxnId="{2F8A5796-105E-435E-BD3A-78245D69DE27}">
      <dgm:prSet/>
      <dgm:spPr/>
      <dgm:t>
        <a:bodyPr/>
        <a:lstStyle/>
        <a:p>
          <a:endParaRPr lang="en-IE"/>
        </a:p>
      </dgm:t>
    </dgm:pt>
    <dgm:pt modelId="{B80CB244-0769-44F8-A2D5-97C386669844}" type="sibTrans" cxnId="{2F8A5796-105E-435E-BD3A-78245D69DE27}">
      <dgm:prSet/>
      <dgm:spPr/>
      <dgm:t>
        <a:bodyPr/>
        <a:lstStyle/>
        <a:p>
          <a:endParaRPr lang="en-IE"/>
        </a:p>
      </dgm:t>
    </dgm:pt>
    <dgm:pt modelId="{66446101-4CEA-42D4-8F8D-E2AC0150D984}">
      <dgm:prSet phldrT="[Text]" custT="1"/>
      <dgm:spPr/>
      <dgm:t>
        <a:bodyPr/>
        <a:lstStyle/>
        <a:p>
          <a:r>
            <a:rPr lang="en-IE" sz="2400" dirty="0" smtClean="0">
              <a:solidFill>
                <a:schemeClr val="bg2">
                  <a:lumMod val="50000"/>
                </a:schemeClr>
              </a:solidFill>
            </a:rPr>
            <a:t>  </a:t>
          </a:r>
          <a:r>
            <a:rPr lang="en-IE" sz="2000" b="1" dirty="0" smtClean="0">
              <a:solidFill>
                <a:schemeClr val="bg2">
                  <a:lumMod val="50000"/>
                </a:schemeClr>
              </a:solidFill>
            </a:rPr>
            <a:t>Stage 4: “</a:t>
          </a:r>
          <a:r>
            <a:rPr lang="en-US" sz="2000" i="1" dirty="0" smtClean="0">
              <a:solidFill>
                <a:schemeClr val="bg2">
                  <a:lumMod val="50000"/>
                </a:schemeClr>
              </a:solidFill>
            </a:rPr>
            <a:t>Blueprint for Change”</a:t>
          </a:r>
          <a:endParaRPr lang="en-IE" sz="2000" i="1" dirty="0">
            <a:solidFill>
              <a:schemeClr val="bg2">
                <a:lumMod val="50000"/>
              </a:schemeClr>
            </a:solidFill>
          </a:endParaRPr>
        </a:p>
      </dgm:t>
    </dgm:pt>
    <dgm:pt modelId="{4D746E7E-BA91-47CD-96BF-56CEDDE1C420}" type="parTrans" cxnId="{E95D875A-7517-4F48-B29F-B9BE11B072B8}">
      <dgm:prSet/>
      <dgm:spPr/>
      <dgm:t>
        <a:bodyPr/>
        <a:lstStyle/>
        <a:p>
          <a:endParaRPr lang="en-IE"/>
        </a:p>
      </dgm:t>
    </dgm:pt>
    <dgm:pt modelId="{895927AA-DD45-4725-AB7B-AEB4CB00BE75}" type="sibTrans" cxnId="{E95D875A-7517-4F48-B29F-B9BE11B072B8}">
      <dgm:prSet/>
      <dgm:spPr/>
      <dgm:t>
        <a:bodyPr/>
        <a:lstStyle/>
        <a:p>
          <a:endParaRPr lang="en-IE"/>
        </a:p>
      </dgm:t>
    </dgm:pt>
    <dgm:pt modelId="{F7F37D6B-1039-4ED1-9C19-A235A80EE976}">
      <dgm:prSet phldrT="[Text]" custT="1"/>
      <dgm:spPr/>
      <dgm:t>
        <a:bodyPr/>
        <a:lstStyle/>
        <a:p>
          <a:r>
            <a:rPr lang="en-IE" sz="2000" b="1" dirty="0" smtClean="0">
              <a:solidFill>
                <a:schemeClr val="tx1">
                  <a:lumMod val="75000"/>
                  <a:lumOff val="25000"/>
                </a:schemeClr>
              </a:solidFill>
            </a:rPr>
            <a:t>Stage 2</a:t>
          </a:r>
          <a:r>
            <a:rPr lang="en-IE" sz="2000" dirty="0" smtClean="0">
              <a:solidFill>
                <a:schemeClr val="tx1">
                  <a:lumMod val="75000"/>
                  <a:lumOff val="25000"/>
                </a:schemeClr>
              </a:solidFill>
            </a:rPr>
            <a:t> “</a:t>
          </a:r>
          <a:r>
            <a:rPr lang="en-US" sz="2000" i="1" dirty="0" smtClean="0">
              <a:solidFill>
                <a:schemeClr val="tx1">
                  <a:lumMod val="75000"/>
                  <a:lumOff val="25000"/>
                </a:schemeClr>
              </a:solidFill>
            </a:rPr>
            <a:t>Company Analysis &amp; Issue Identification”</a:t>
          </a:r>
          <a:endParaRPr lang="en-IE" sz="2000" i="1" dirty="0">
            <a:solidFill>
              <a:schemeClr val="tx1">
                <a:lumMod val="75000"/>
                <a:lumOff val="25000"/>
              </a:schemeClr>
            </a:solidFill>
          </a:endParaRPr>
        </a:p>
      </dgm:t>
    </dgm:pt>
    <dgm:pt modelId="{A10013C3-3CDF-40F9-A2D1-1439E3AE5BC1}" type="parTrans" cxnId="{345FFEAA-9312-4593-95A4-C7984675691F}">
      <dgm:prSet/>
      <dgm:spPr/>
      <dgm:t>
        <a:bodyPr/>
        <a:lstStyle/>
        <a:p>
          <a:endParaRPr lang="en-IE"/>
        </a:p>
      </dgm:t>
    </dgm:pt>
    <dgm:pt modelId="{FB313C4A-E95E-4DAB-8AEF-74C08A956FE2}" type="sibTrans" cxnId="{345FFEAA-9312-4593-95A4-C7984675691F}">
      <dgm:prSet/>
      <dgm:spPr/>
      <dgm:t>
        <a:bodyPr/>
        <a:lstStyle/>
        <a:p>
          <a:endParaRPr lang="en-IE"/>
        </a:p>
      </dgm:t>
    </dgm:pt>
    <dgm:pt modelId="{DDBFE8B7-1559-4930-9EA3-1F65A21CA00C}" type="pres">
      <dgm:prSet presAssocID="{79AEB4E4-03BE-4EAC-8B59-BA8D30D443B4}" presName="Name0" presStyleCnt="0">
        <dgm:presLayoutVars>
          <dgm:chMax val="11"/>
          <dgm:chPref val="11"/>
          <dgm:dir/>
          <dgm:resizeHandles/>
        </dgm:presLayoutVars>
      </dgm:prSet>
      <dgm:spPr/>
    </dgm:pt>
    <dgm:pt modelId="{884E5D99-F70B-4646-BC73-51F4C0C67794}" type="pres">
      <dgm:prSet presAssocID="{66446101-4CEA-42D4-8F8D-E2AC0150D984}" presName="Accent4" presStyleCnt="0"/>
      <dgm:spPr/>
    </dgm:pt>
    <dgm:pt modelId="{B1628732-13AA-4A50-A1E3-5B9999A45C35}" type="pres">
      <dgm:prSet presAssocID="{66446101-4CEA-42D4-8F8D-E2AC0150D984}" presName="Accent" presStyleLbl="node1" presStyleIdx="0" presStyleCnt="4"/>
      <dgm:spPr/>
    </dgm:pt>
    <dgm:pt modelId="{00BBC925-31F6-4992-961C-DE23DE29764F}" type="pres">
      <dgm:prSet presAssocID="{66446101-4CEA-42D4-8F8D-E2AC0150D984}" presName="ParentBackground4" presStyleCnt="0"/>
      <dgm:spPr/>
    </dgm:pt>
    <dgm:pt modelId="{5BE8FBFF-45CD-4294-96EB-07D70A6F2C96}" type="pres">
      <dgm:prSet presAssocID="{66446101-4CEA-42D4-8F8D-E2AC0150D984}" presName="ParentBackground" presStyleLbl="fgAcc1" presStyleIdx="0" presStyleCnt="4"/>
      <dgm:spPr/>
      <dgm:t>
        <a:bodyPr/>
        <a:lstStyle/>
        <a:p>
          <a:endParaRPr lang="en-US"/>
        </a:p>
      </dgm:t>
    </dgm:pt>
    <dgm:pt modelId="{91E67EF0-1FB6-4248-A680-49FE97929827}" type="pres">
      <dgm:prSet presAssocID="{66446101-4CEA-42D4-8F8D-E2AC0150D984}" presName="Parent4" presStyleLbl="revTx" presStyleIdx="0" presStyleCnt="0">
        <dgm:presLayoutVars>
          <dgm:chMax val="1"/>
          <dgm:chPref val="1"/>
          <dgm:bulletEnabled val="1"/>
        </dgm:presLayoutVars>
      </dgm:prSet>
      <dgm:spPr/>
      <dgm:t>
        <a:bodyPr/>
        <a:lstStyle/>
        <a:p>
          <a:endParaRPr lang="en-US"/>
        </a:p>
      </dgm:t>
    </dgm:pt>
    <dgm:pt modelId="{DD889632-DD6F-49D4-A561-86F95DA060A1}" type="pres">
      <dgm:prSet presAssocID="{71D2917F-E6A5-4544-93F3-3EBB2BB884F7}" presName="Accent3" presStyleCnt="0"/>
      <dgm:spPr/>
    </dgm:pt>
    <dgm:pt modelId="{57D97405-8425-46B4-BEE8-F641C0962230}" type="pres">
      <dgm:prSet presAssocID="{71D2917F-E6A5-4544-93F3-3EBB2BB884F7}" presName="Accent" presStyleLbl="node1" presStyleIdx="1" presStyleCnt="4"/>
      <dgm:spPr/>
    </dgm:pt>
    <dgm:pt modelId="{2FE685A6-EDBF-43BD-9A70-965AC3FCFDCD}" type="pres">
      <dgm:prSet presAssocID="{71D2917F-E6A5-4544-93F3-3EBB2BB884F7}" presName="ParentBackground3" presStyleCnt="0"/>
      <dgm:spPr/>
    </dgm:pt>
    <dgm:pt modelId="{0EF9400F-6BFB-4E98-9C4F-07E379CC7AD2}" type="pres">
      <dgm:prSet presAssocID="{71D2917F-E6A5-4544-93F3-3EBB2BB884F7}" presName="ParentBackground" presStyleLbl="fgAcc1" presStyleIdx="1" presStyleCnt="4"/>
      <dgm:spPr/>
      <dgm:t>
        <a:bodyPr/>
        <a:lstStyle/>
        <a:p>
          <a:endParaRPr lang="en-IE"/>
        </a:p>
      </dgm:t>
    </dgm:pt>
    <dgm:pt modelId="{BCF3CFC5-1362-4534-86D4-F11A2E3B2400}" type="pres">
      <dgm:prSet presAssocID="{71D2917F-E6A5-4544-93F3-3EBB2BB884F7}" presName="Parent3" presStyleLbl="revTx" presStyleIdx="0" presStyleCnt="0">
        <dgm:presLayoutVars>
          <dgm:chMax val="1"/>
          <dgm:chPref val="1"/>
          <dgm:bulletEnabled val="1"/>
        </dgm:presLayoutVars>
      </dgm:prSet>
      <dgm:spPr/>
      <dgm:t>
        <a:bodyPr/>
        <a:lstStyle/>
        <a:p>
          <a:endParaRPr lang="en-IE"/>
        </a:p>
      </dgm:t>
    </dgm:pt>
    <dgm:pt modelId="{A7AFC19A-9F75-467C-BE9A-342DF2845534}" type="pres">
      <dgm:prSet presAssocID="{F7F37D6B-1039-4ED1-9C19-A235A80EE976}" presName="Accent2" presStyleCnt="0"/>
      <dgm:spPr/>
    </dgm:pt>
    <dgm:pt modelId="{32C8CBB0-1833-41AE-8C70-38AAD0A34945}" type="pres">
      <dgm:prSet presAssocID="{F7F37D6B-1039-4ED1-9C19-A235A80EE976}" presName="Accent" presStyleLbl="node1" presStyleIdx="2" presStyleCnt="4"/>
      <dgm:spPr/>
    </dgm:pt>
    <dgm:pt modelId="{DA71F71C-4F3F-49C8-BBF5-5A4B2B6A110A}" type="pres">
      <dgm:prSet presAssocID="{F7F37D6B-1039-4ED1-9C19-A235A80EE976}" presName="ParentBackground2" presStyleCnt="0"/>
      <dgm:spPr/>
    </dgm:pt>
    <dgm:pt modelId="{CDFEB9B8-5F9C-4B01-AB52-997ABA687CCB}" type="pres">
      <dgm:prSet presAssocID="{F7F37D6B-1039-4ED1-9C19-A235A80EE976}" presName="ParentBackground" presStyleLbl="fgAcc1" presStyleIdx="2" presStyleCnt="4"/>
      <dgm:spPr/>
      <dgm:t>
        <a:bodyPr/>
        <a:lstStyle/>
        <a:p>
          <a:endParaRPr lang="en-IE"/>
        </a:p>
      </dgm:t>
    </dgm:pt>
    <dgm:pt modelId="{DE7A48B9-4480-45DC-8080-558DE4AF6AF0}" type="pres">
      <dgm:prSet presAssocID="{F7F37D6B-1039-4ED1-9C19-A235A80EE976}" presName="Parent2" presStyleLbl="revTx" presStyleIdx="0" presStyleCnt="0">
        <dgm:presLayoutVars>
          <dgm:chMax val="1"/>
          <dgm:chPref val="1"/>
          <dgm:bulletEnabled val="1"/>
        </dgm:presLayoutVars>
      </dgm:prSet>
      <dgm:spPr/>
      <dgm:t>
        <a:bodyPr/>
        <a:lstStyle/>
        <a:p>
          <a:endParaRPr lang="en-IE"/>
        </a:p>
      </dgm:t>
    </dgm:pt>
    <dgm:pt modelId="{CF32C47D-945B-4633-BD4D-BA5F0B697821}" type="pres">
      <dgm:prSet presAssocID="{4EB5E8E2-8E93-4483-A8D8-4DFED7460AED}" presName="Accent1" presStyleCnt="0"/>
      <dgm:spPr/>
    </dgm:pt>
    <dgm:pt modelId="{5F72273C-8838-4753-BB7A-77452B896A4F}" type="pres">
      <dgm:prSet presAssocID="{4EB5E8E2-8E93-4483-A8D8-4DFED7460AED}" presName="Accent" presStyleLbl="node1" presStyleIdx="3" presStyleCnt="4"/>
      <dgm:spPr/>
    </dgm:pt>
    <dgm:pt modelId="{3752EE48-A1C3-4F97-A0F8-623E6DC293F9}" type="pres">
      <dgm:prSet presAssocID="{4EB5E8E2-8E93-4483-A8D8-4DFED7460AED}" presName="ParentBackground1" presStyleCnt="0"/>
      <dgm:spPr/>
    </dgm:pt>
    <dgm:pt modelId="{B09DCAA6-3741-46C3-880E-32040C6B7F3E}" type="pres">
      <dgm:prSet presAssocID="{4EB5E8E2-8E93-4483-A8D8-4DFED7460AED}" presName="ParentBackground" presStyleLbl="fgAcc1" presStyleIdx="3" presStyleCnt="4"/>
      <dgm:spPr/>
      <dgm:t>
        <a:bodyPr/>
        <a:lstStyle/>
        <a:p>
          <a:endParaRPr lang="en-IE"/>
        </a:p>
      </dgm:t>
    </dgm:pt>
    <dgm:pt modelId="{A2ED3624-BB3F-4C53-A57B-78FA655F0521}" type="pres">
      <dgm:prSet presAssocID="{4EB5E8E2-8E93-4483-A8D8-4DFED7460AED}" presName="Parent1" presStyleLbl="revTx" presStyleIdx="0" presStyleCnt="0">
        <dgm:presLayoutVars>
          <dgm:chMax val="1"/>
          <dgm:chPref val="1"/>
          <dgm:bulletEnabled val="1"/>
        </dgm:presLayoutVars>
      </dgm:prSet>
      <dgm:spPr/>
      <dgm:t>
        <a:bodyPr/>
        <a:lstStyle/>
        <a:p>
          <a:endParaRPr lang="en-IE"/>
        </a:p>
      </dgm:t>
    </dgm:pt>
  </dgm:ptLst>
  <dgm:cxnLst>
    <dgm:cxn modelId="{D968B8BA-5E43-4CAF-8E5E-7F0E8C412F4B}" type="presOf" srcId="{4EB5E8E2-8E93-4483-A8D8-4DFED7460AED}" destId="{B09DCAA6-3741-46C3-880E-32040C6B7F3E}" srcOrd="0" destOrd="0" presId="urn:microsoft.com/office/officeart/2011/layout/CircleProcess"/>
    <dgm:cxn modelId="{99EC6A16-E37D-4452-818A-016D84133D2D}" type="presOf" srcId="{F7F37D6B-1039-4ED1-9C19-A235A80EE976}" destId="{DE7A48B9-4480-45DC-8080-558DE4AF6AF0}" srcOrd="1" destOrd="0" presId="urn:microsoft.com/office/officeart/2011/layout/CircleProcess"/>
    <dgm:cxn modelId="{737689A7-66F1-4EAF-88F8-9A483A7F8B2E}" type="presOf" srcId="{66446101-4CEA-42D4-8F8D-E2AC0150D984}" destId="{5BE8FBFF-45CD-4294-96EB-07D70A6F2C96}" srcOrd="0" destOrd="0" presId="urn:microsoft.com/office/officeart/2011/layout/CircleProcess"/>
    <dgm:cxn modelId="{E95D875A-7517-4F48-B29F-B9BE11B072B8}" srcId="{79AEB4E4-03BE-4EAC-8B59-BA8D30D443B4}" destId="{66446101-4CEA-42D4-8F8D-E2AC0150D984}" srcOrd="3" destOrd="0" parTransId="{4D746E7E-BA91-47CD-96BF-56CEDDE1C420}" sibTransId="{895927AA-DD45-4725-AB7B-AEB4CB00BE75}"/>
    <dgm:cxn modelId="{8F6703E3-D622-4F96-A821-CC8E93B67007}" type="presOf" srcId="{71D2917F-E6A5-4544-93F3-3EBB2BB884F7}" destId="{BCF3CFC5-1362-4534-86D4-F11A2E3B2400}" srcOrd="1" destOrd="0" presId="urn:microsoft.com/office/officeart/2011/layout/CircleProcess"/>
    <dgm:cxn modelId="{BFC73347-6017-4E9D-A84B-715F1CFB0952}" type="presOf" srcId="{71D2917F-E6A5-4544-93F3-3EBB2BB884F7}" destId="{0EF9400F-6BFB-4E98-9C4F-07E379CC7AD2}" srcOrd="0" destOrd="0" presId="urn:microsoft.com/office/officeart/2011/layout/CircleProcess"/>
    <dgm:cxn modelId="{345FFEAA-9312-4593-95A4-C7984675691F}" srcId="{79AEB4E4-03BE-4EAC-8B59-BA8D30D443B4}" destId="{F7F37D6B-1039-4ED1-9C19-A235A80EE976}" srcOrd="1" destOrd="0" parTransId="{A10013C3-3CDF-40F9-A2D1-1439E3AE5BC1}" sibTransId="{FB313C4A-E95E-4DAB-8AEF-74C08A956FE2}"/>
    <dgm:cxn modelId="{672E9B17-8733-407B-B7F2-E2DE5578B5E7}" type="presOf" srcId="{F7F37D6B-1039-4ED1-9C19-A235A80EE976}" destId="{CDFEB9B8-5F9C-4B01-AB52-997ABA687CCB}" srcOrd="0" destOrd="0" presId="urn:microsoft.com/office/officeart/2011/layout/CircleProcess"/>
    <dgm:cxn modelId="{2F8A5796-105E-435E-BD3A-78245D69DE27}" srcId="{79AEB4E4-03BE-4EAC-8B59-BA8D30D443B4}" destId="{71D2917F-E6A5-4544-93F3-3EBB2BB884F7}" srcOrd="2" destOrd="0" parTransId="{7843E33D-8A47-47DA-BB3F-E430084F0251}" sibTransId="{B80CB244-0769-44F8-A2D5-97C386669844}"/>
    <dgm:cxn modelId="{4D5D92E6-7C53-42EE-B24A-04E4EF7B2C27}" type="presOf" srcId="{4EB5E8E2-8E93-4483-A8D8-4DFED7460AED}" destId="{A2ED3624-BB3F-4C53-A57B-78FA655F0521}" srcOrd="1" destOrd="0" presId="urn:microsoft.com/office/officeart/2011/layout/CircleProcess"/>
    <dgm:cxn modelId="{44EC84CB-C5A6-42D0-998E-CF6FF2630D55}" type="presOf" srcId="{79AEB4E4-03BE-4EAC-8B59-BA8D30D443B4}" destId="{DDBFE8B7-1559-4930-9EA3-1F65A21CA00C}" srcOrd="0" destOrd="0" presId="urn:microsoft.com/office/officeart/2011/layout/CircleProcess"/>
    <dgm:cxn modelId="{C171DE71-9FAD-4366-A539-D131C2125418}" type="presOf" srcId="{66446101-4CEA-42D4-8F8D-E2AC0150D984}" destId="{91E67EF0-1FB6-4248-A680-49FE97929827}" srcOrd="1" destOrd="0" presId="urn:microsoft.com/office/officeart/2011/layout/CircleProcess"/>
    <dgm:cxn modelId="{01250DE3-7401-4E04-8191-06BA44EBAABA}" srcId="{79AEB4E4-03BE-4EAC-8B59-BA8D30D443B4}" destId="{4EB5E8E2-8E93-4483-A8D8-4DFED7460AED}" srcOrd="0" destOrd="0" parTransId="{ED734F9A-4F93-4730-8848-ABE08DD8A716}" sibTransId="{21A97381-E0F4-4D48-9249-A19CA40FFD0E}"/>
    <dgm:cxn modelId="{8E5ADE8C-2154-49AE-AA68-F2CB8DAC9B38}" type="presParOf" srcId="{DDBFE8B7-1559-4930-9EA3-1F65A21CA00C}" destId="{884E5D99-F70B-4646-BC73-51F4C0C67794}" srcOrd="0" destOrd="0" presId="urn:microsoft.com/office/officeart/2011/layout/CircleProcess"/>
    <dgm:cxn modelId="{ECA2C10A-F0A9-4D5A-B032-188033908824}" type="presParOf" srcId="{884E5D99-F70B-4646-BC73-51F4C0C67794}" destId="{B1628732-13AA-4A50-A1E3-5B9999A45C35}" srcOrd="0" destOrd="0" presId="urn:microsoft.com/office/officeart/2011/layout/CircleProcess"/>
    <dgm:cxn modelId="{7D3F461C-706F-4E52-828D-736C61D8B30E}" type="presParOf" srcId="{DDBFE8B7-1559-4930-9EA3-1F65A21CA00C}" destId="{00BBC925-31F6-4992-961C-DE23DE29764F}" srcOrd="1" destOrd="0" presId="urn:microsoft.com/office/officeart/2011/layout/CircleProcess"/>
    <dgm:cxn modelId="{C1954357-769C-44C6-8CBB-D85AA458177A}" type="presParOf" srcId="{00BBC925-31F6-4992-961C-DE23DE29764F}" destId="{5BE8FBFF-45CD-4294-96EB-07D70A6F2C96}" srcOrd="0" destOrd="0" presId="urn:microsoft.com/office/officeart/2011/layout/CircleProcess"/>
    <dgm:cxn modelId="{1E4F920A-3B80-4A6D-9F30-5C1F42A37EDE}" type="presParOf" srcId="{DDBFE8B7-1559-4930-9EA3-1F65A21CA00C}" destId="{91E67EF0-1FB6-4248-A680-49FE97929827}" srcOrd="2" destOrd="0" presId="urn:microsoft.com/office/officeart/2011/layout/CircleProcess"/>
    <dgm:cxn modelId="{8D744CA6-511E-4FC3-8F6E-B0A4E8619FAF}" type="presParOf" srcId="{DDBFE8B7-1559-4930-9EA3-1F65A21CA00C}" destId="{DD889632-DD6F-49D4-A561-86F95DA060A1}" srcOrd="3" destOrd="0" presId="urn:microsoft.com/office/officeart/2011/layout/CircleProcess"/>
    <dgm:cxn modelId="{C8CCF2F9-5869-488F-920E-A686DC8527C4}" type="presParOf" srcId="{DD889632-DD6F-49D4-A561-86F95DA060A1}" destId="{57D97405-8425-46B4-BEE8-F641C0962230}" srcOrd="0" destOrd="0" presId="urn:microsoft.com/office/officeart/2011/layout/CircleProcess"/>
    <dgm:cxn modelId="{2BB55977-5A28-4945-9F49-F7CDAE914731}" type="presParOf" srcId="{DDBFE8B7-1559-4930-9EA3-1F65A21CA00C}" destId="{2FE685A6-EDBF-43BD-9A70-965AC3FCFDCD}" srcOrd="4" destOrd="0" presId="urn:microsoft.com/office/officeart/2011/layout/CircleProcess"/>
    <dgm:cxn modelId="{1708DB2A-9605-40B7-BD3F-BAFF8E778A42}" type="presParOf" srcId="{2FE685A6-EDBF-43BD-9A70-965AC3FCFDCD}" destId="{0EF9400F-6BFB-4E98-9C4F-07E379CC7AD2}" srcOrd="0" destOrd="0" presId="urn:microsoft.com/office/officeart/2011/layout/CircleProcess"/>
    <dgm:cxn modelId="{6541BC3C-80A4-4FC5-93B7-D53E9C85948B}" type="presParOf" srcId="{DDBFE8B7-1559-4930-9EA3-1F65A21CA00C}" destId="{BCF3CFC5-1362-4534-86D4-F11A2E3B2400}" srcOrd="5" destOrd="0" presId="urn:microsoft.com/office/officeart/2011/layout/CircleProcess"/>
    <dgm:cxn modelId="{53E9B8FA-112B-49D7-82A8-A563A5930458}" type="presParOf" srcId="{DDBFE8B7-1559-4930-9EA3-1F65A21CA00C}" destId="{A7AFC19A-9F75-467C-BE9A-342DF2845534}" srcOrd="6" destOrd="0" presId="urn:microsoft.com/office/officeart/2011/layout/CircleProcess"/>
    <dgm:cxn modelId="{99C5B4B6-34E2-4C4D-9036-407AA11DA4F2}" type="presParOf" srcId="{A7AFC19A-9F75-467C-BE9A-342DF2845534}" destId="{32C8CBB0-1833-41AE-8C70-38AAD0A34945}" srcOrd="0" destOrd="0" presId="urn:microsoft.com/office/officeart/2011/layout/CircleProcess"/>
    <dgm:cxn modelId="{4814E56F-6B73-4451-93A2-2B2D44AE299A}" type="presParOf" srcId="{DDBFE8B7-1559-4930-9EA3-1F65A21CA00C}" destId="{DA71F71C-4F3F-49C8-BBF5-5A4B2B6A110A}" srcOrd="7" destOrd="0" presId="urn:microsoft.com/office/officeart/2011/layout/CircleProcess"/>
    <dgm:cxn modelId="{43FB234C-3D45-4F06-A082-3C1CE13EC9F4}" type="presParOf" srcId="{DA71F71C-4F3F-49C8-BBF5-5A4B2B6A110A}" destId="{CDFEB9B8-5F9C-4B01-AB52-997ABA687CCB}" srcOrd="0" destOrd="0" presId="urn:microsoft.com/office/officeart/2011/layout/CircleProcess"/>
    <dgm:cxn modelId="{0F4A963C-BD4F-4425-A386-33B50C4E7E13}" type="presParOf" srcId="{DDBFE8B7-1559-4930-9EA3-1F65A21CA00C}" destId="{DE7A48B9-4480-45DC-8080-558DE4AF6AF0}" srcOrd="8" destOrd="0" presId="urn:microsoft.com/office/officeart/2011/layout/CircleProcess"/>
    <dgm:cxn modelId="{7E9CAC97-5518-4C64-A579-0128A973C85D}" type="presParOf" srcId="{DDBFE8B7-1559-4930-9EA3-1F65A21CA00C}" destId="{CF32C47D-945B-4633-BD4D-BA5F0B697821}" srcOrd="9" destOrd="0" presId="urn:microsoft.com/office/officeart/2011/layout/CircleProcess"/>
    <dgm:cxn modelId="{D6D03E53-122E-48FF-A45A-FF5DFDA8C5F8}" type="presParOf" srcId="{CF32C47D-945B-4633-BD4D-BA5F0B697821}" destId="{5F72273C-8838-4753-BB7A-77452B896A4F}" srcOrd="0" destOrd="0" presId="urn:microsoft.com/office/officeart/2011/layout/CircleProcess"/>
    <dgm:cxn modelId="{B28FC389-E687-4CB7-A883-A673E6A22093}" type="presParOf" srcId="{DDBFE8B7-1559-4930-9EA3-1F65A21CA00C}" destId="{3752EE48-A1C3-4F97-A0F8-623E6DC293F9}" srcOrd="10" destOrd="0" presId="urn:microsoft.com/office/officeart/2011/layout/CircleProcess"/>
    <dgm:cxn modelId="{71B93B36-25EB-4AB9-B7A2-46432290EE3A}" type="presParOf" srcId="{3752EE48-A1C3-4F97-A0F8-623E6DC293F9}" destId="{B09DCAA6-3741-46C3-880E-32040C6B7F3E}" srcOrd="0" destOrd="0" presId="urn:microsoft.com/office/officeart/2011/layout/CircleProcess"/>
    <dgm:cxn modelId="{299E8634-E522-4C50-9196-3D470F5DA03D}" type="presParOf" srcId="{DDBFE8B7-1559-4930-9EA3-1F65A21CA00C}" destId="{A2ED3624-BB3F-4C53-A57B-78FA655F0521}"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D05DB3-44DE-B34D-A28C-BA5976947103}"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97B63373-9304-B046-A2ED-F807675ECA66}">
      <dgm:prSet phldrT="[Text]"/>
      <dgm:spPr>
        <a:solidFill>
          <a:schemeClr val="accent1">
            <a:lumMod val="60000"/>
            <a:lumOff val="40000"/>
            <a:alpha val="50000"/>
          </a:schemeClr>
        </a:solidFill>
      </dgm:spPr>
      <dgm:t>
        <a:bodyPr/>
        <a:lstStyle/>
        <a:p>
          <a:r>
            <a:rPr lang="en-US" b="1" dirty="0" smtClean="0">
              <a:solidFill>
                <a:schemeClr val="tx1">
                  <a:lumMod val="75000"/>
                  <a:lumOff val="25000"/>
                </a:schemeClr>
              </a:solidFill>
            </a:rPr>
            <a:t>Key Insights</a:t>
          </a:r>
          <a:endParaRPr lang="en-US" b="1" dirty="0">
            <a:solidFill>
              <a:schemeClr val="tx1">
                <a:lumMod val="75000"/>
                <a:lumOff val="25000"/>
              </a:schemeClr>
            </a:solidFill>
          </a:endParaRPr>
        </a:p>
      </dgm:t>
    </dgm:pt>
    <dgm:pt modelId="{D6879964-16DE-384C-8D07-DCE032DB31EE}" type="parTrans" cxnId="{3BC43340-5F4A-6945-80E7-13344C62A9B1}">
      <dgm:prSet/>
      <dgm:spPr/>
      <dgm:t>
        <a:bodyPr/>
        <a:lstStyle/>
        <a:p>
          <a:endParaRPr lang="en-US"/>
        </a:p>
      </dgm:t>
    </dgm:pt>
    <dgm:pt modelId="{DD6909D1-650C-D549-BC1D-A35FA2AF07C3}" type="sibTrans" cxnId="{3BC43340-5F4A-6945-80E7-13344C62A9B1}">
      <dgm:prSet/>
      <dgm:spPr/>
      <dgm:t>
        <a:bodyPr/>
        <a:lstStyle/>
        <a:p>
          <a:endParaRPr lang="en-US"/>
        </a:p>
      </dgm:t>
    </dgm:pt>
    <dgm:pt modelId="{8E7F58C8-E246-B14D-AA68-8A676C4F0724}">
      <dgm:prSet phldrT="[Text]"/>
      <dgm:spPr>
        <a:solidFill>
          <a:schemeClr val="accent1">
            <a:lumMod val="60000"/>
            <a:lumOff val="40000"/>
            <a:alpha val="30000"/>
          </a:schemeClr>
        </a:solidFill>
      </dgm:spPr>
      <dgm:t>
        <a:bodyPr/>
        <a:lstStyle/>
        <a:p>
          <a:r>
            <a:rPr lang="en-GB" dirty="0" smtClean="0">
              <a:solidFill>
                <a:schemeClr val="tx1">
                  <a:lumMod val="75000"/>
                  <a:lumOff val="25000"/>
                </a:schemeClr>
              </a:solidFill>
            </a:rPr>
            <a:t>‘Quality’ as a central value provides a strong chord of inimitable capabilities within the Group portfolio of offerings</a:t>
          </a:r>
          <a:endParaRPr lang="en-US" dirty="0">
            <a:solidFill>
              <a:schemeClr val="tx1">
                <a:lumMod val="75000"/>
                <a:lumOff val="25000"/>
              </a:schemeClr>
            </a:solidFill>
          </a:endParaRPr>
        </a:p>
      </dgm:t>
    </dgm:pt>
    <dgm:pt modelId="{09D010CF-4DE9-AD40-8169-3CEE58FC099F}" type="parTrans" cxnId="{EB3F29ED-4260-F34B-AADC-CF7962260D80}">
      <dgm:prSet/>
      <dgm:spPr/>
      <dgm:t>
        <a:bodyPr/>
        <a:lstStyle/>
        <a:p>
          <a:endParaRPr lang="en-US"/>
        </a:p>
      </dgm:t>
    </dgm:pt>
    <dgm:pt modelId="{11113ADF-CB74-6E48-8EAC-FB089058CB69}" type="sibTrans" cxnId="{EB3F29ED-4260-F34B-AADC-CF7962260D80}">
      <dgm:prSet/>
      <dgm:spPr/>
      <dgm:t>
        <a:bodyPr/>
        <a:lstStyle/>
        <a:p>
          <a:endParaRPr lang="en-US"/>
        </a:p>
      </dgm:t>
    </dgm:pt>
    <dgm:pt modelId="{19868DB7-3D1D-744E-B3D8-23DA847A330E}">
      <dgm:prSet phldrT="[Text]"/>
      <dgm:spPr>
        <a:solidFill>
          <a:schemeClr val="accent1">
            <a:lumMod val="60000"/>
            <a:lumOff val="40000"/>
            <a:alpha val="30000"/>
          </a:schemeClr>
        </a:solidFill>
      </dgm:spPr>
      <dgm:t>
        <a:bodyPr/>
        <a:lstStyle/>
        <a:p>
          <a:r>
            <a:rPr lang="en-US" dirty="0" smtClean="0">
              <a:solidFill>
                <a:schemeClr val="tx1">
                  <a:lumMod val="75000"/>
                  <a:lumOff val="25000"/>
                </a:schemeClr>
              </a:solidFill>
            </a:rPr>
            <a:t>Inorganic growth (i.e. acquisitions) as the main source of growth introduces challenges to organisational knowledge capabilities</a:t>
          </a:r>
        </a:p>
      </dgm:t>
    </dgm:pt>
    <dgm:pt modelId="{B7E05BF7-6BB5-964B-8366-236A7BEF3A99}" type="parTrans" cxnId="{2B6849E0-7923-BA48-B394-365B5403B8D7}">
      <dgm:prSet/>
      <dgm:spPr/>
      <dgm:t>
        <a:bodyPr/>
        <a:lstStyle/>
        <a:p>
          <a:endParaRPr lang="en-US"/>
        </a:p>
      </dgm:t>
    </dgm:pt>
    <dgm:pt modelId="{649ACBFE-4059-664E-AC43-0316B2CBE4CB}" type="sibTrans" cxnId="{2B6849E0-7923-BA48-B394-365B5403B8D7}">
      <dgm:prSet/>
      <dgm:spPr/>
      <dgm:t>
        <a:bodyPr/>
        <a:lstStyle/>
        <a:p>
          <a:endParaRPr lang="en-US"/>
        </a:p>
      </dgm:t>
    </dgm:pt>
    <dgm:pt modelId="{EDEE0C82-B2F5-D44C-B57F-4C42009D14C6}">
      <dgm:prSet phldrT="[Text]"/>
      <dgm:spPr>
        <a:solidFill>
          <a:schemeClr val="accent1">
            <a:lumMod val="60000"/>
            <a:lumOff val="40000"/>
            <a:alpha val="50000"/>
          </a:schemeClr>
        </a:solidFill>
      </dgm:spPr>
      <dgm:t>
        <a:bodyPr/>
        <a:lstStyle/>
        <a:p>
          <a:r>
            <a:rPr lang="en-US" b="1" dirty="0" smtClean="0">
              <a:solidFill>
                <a:schemeClr val="tx1">
                  <a:lumMod val="75000"/>
                  <a:lumOff val="25000"/>
                </a:schemeClr>
              </a:solidFill>
            </a:rPr>
            <a:t>Strengths</a:t>
          </a:r>
        </a:p>
        <a:p>
          <a:r>
            <a:rPr lang="en-US" dirty="0" smtClean="0">
              <a:solidFill>
                <a:schemeClr val="tx1">
                  <a:lumMod val="75000"/>
                  <a:lumOff val="25000"/>
                </a:schemeClr>
              </a:solidFill>
            </a:rPr>
            <a:t>(Value, Rarity)</a:t>
          </a:r>
          <a:endParaRPr lang="en-US" dirty="0">
            <a:solidFill>
              <a:schemeClr val="tx1">
                <a:lumMod val="75000"/>
                <a:lumOff val="25000"/>
              </a:schemeClr>
            </a:solidFill>
          </a:endParaRPr>
        </a:p>
      </dgm:t>
    </dgm:pt>
    <dgm:pt modelId="{B58480A2-7AB2-9440-918B-3F6226D30E9B}" type="parTrans" cxnId="{83C4597B-349C-6C41-8231-00C63BB1577F}">
      <dgm:prSet/>
      <dgm:spPr/>
      <dgm:t>
        <a:bodyPr/>
        <a:lstStyle/>
        <a:p>
          <a:endParaRPr lang="en-US"/>
        </a:p>
      </dgm:t>
    </dgm:pt>
    <dgm:pt modelId="{A9FA75B4-A5E3-7F40-96B5-326160B03651}" type="sibTrans" cxnId="{83C4597B-349C-6C41-8231-00C63BB1577F}">
      <dgm:prSet/>
      <dgm:spPr/>
      <dgm:t>
        <a:bodyPr/>
        <a:lstStyle/>
        <a:p>
          <a:endParaRPr lang="en-US"/>
        </a:p>
      </dgm:t>
    </dgm:pt>
    <dgm:pt modelId="{756C8F38-321E-5640-8928-FEA15B6B49B4}">
      <dgm:prSet phldrT="[Text]"/>
      <dgm:spPr>
        <a:solidFill>
          <a:schemeClr val="accent1">
            <a:lumMod val="60000"/>
            <a:lumOff val="40000"/>
            <a:alpha val="30000"/>
          </a:schemeClr>
        </a:solidFill>
      </dgm:spPr>
      <dgm:t>
        <a:bodyPr/>
        <a:lstStyle/>
        <a:p>
          <a:r>
            <a:rPr lang="en-GB" i="0" dirty="0" smtClean="0">
              <a:solidFill>
                <a:schemeClr val="tx1">
                  <a:lumMod val="75000"/>
                  <a:lumOff val="25000"/>
                </a:schemeClr>
              </a:solidFill>
            </a:rPr>
            <a:t>Unique and strong value brought to market through a comprehensive ancillary services portfolio, providing differentiation  from competitors</a:t>
          </a:r>
          <a:endParaRPr lang="en-US" dirty="0">
            <a:solidFill>
              <a:schemeClr val="tx1">
                <a:lumMod val="75000"/>
                <a:lumOff val="25000"/>
              </a:schemeClr>
            </a:solidFill>
          </a:endParaRPr>
        </a:p>
      </dgm:t>
    </dgm:pt>
    <dgm:pt modelId="{EE43D159-B082-4E4D-90AF-90725B3138EC}" type="parTrans" cxnId="{E3E19139-53A6-F243-BDE2-99468D1D888C}">
      <dgm:prSet/>
      <dgm:spPr/>
      <dgm:t>
        <a:bodyPr/>
        <a:lstStyle/>
        <a:p>
          <a:endParaRPr lang="en-US"/>
        </a:p>
      </dgm:t>
    </dgm:pt>
    <dgm:pt modelId="{20149078-7CAB-0247-832D-48031A6790A5}" type="sibTrans" cxnId="{E3E19139-53A6-F243-BDE2-99468D1D888C}">
      <dgm:prSet/>
      <dgm:spPr/>
      <dgm:t>
        <a:bodyPr/>
        <a:lstStyle/>
        <a:p>
          <a:endParaRPr lang="en-US"/>
        </a:p>
      </dgm:t>
    </dgm:pt>
    <dgm:pt modelId="{C9C04E51-C022-6B44-A355-1367C747BA0F}">
      <dgm:prSet phldrT="[Text]"/>
      <dgm:spPr>
        <a:solidFill>
          <a:schemeClr val="accent1">
            <a:lumMod val="60000"/>
            <a:lumOff val="40000"/>
            <a:alpha val="30000"/>
          </a:schemeClr>
        </a:solidFill>
      </dgm:spPr>
      <dgm:t>
        <a:bodyPr/>
        <a:lstStyle/>
        <a:p>
          <a:r>
            <a:rPr lang="en-GB" i="0" dirty="0" smtClean="0">
              <a:solidFill>
                <a:schemeClr val="tx1">
                  <a:lumMod val="75000"/>
                  <a:lumOff val="25000"/>
                </a:schemeClr>
              </a:solidFill>
            </a:rPr>
            <a:t>Ability to sustain rarity through inorganic and organic (i.e. procure, retain, and develop internal talent) growth strategies; strong emphasis on maintaining sustainable rarity as a basis of competitive advantage</a:t>
          </a:r>
          <a:endParaRPr lang="en-US" dirty="0">
            <a:solidFill>
              <a:schemeClr val="tx1">
                <a:lumMod val="75000"/>
                <a:lumOff val="25000"/>
              </a:schemeClr>
            </a:solidFill>
          </a:endParaRPr>
        </a:p>
      </dgm:t>
    </dgm:pt>
    <dgm:pt modelId="{87487D25-EF53-D842-9B50-A75C147644AE}" type="parTrans" cxnId="{7D3EDD68-2461-BC4F-902A-01128E1B578A}">
      <dgm:prSet/>
      <dgm:spPr/>
      <dgm:t>
        <a:bodyPr/>
        <a:lstStyle/>
        <a:p>
          <a:endParaRPr lang="en-US"/>
        </a:p>
      </dgm:t>
    </dgm:pt>
    <dgm:pt modelId="{8D7A8F90-2385-BE45-86E0-57D4636454D4}" type="sibTrans" cxnId="{7D3EDD68-2461-BC4F-902A-01128E1B578A}">
      <dgm:prSet/>
      <dgm:spPr/>
      <dgm:t>
        <a:bodyPr/>
        <a:lstStyle/>
        <a:p>
          <a:endParaRPr lang="en-US"/>
        </a:p>
      </dgm:t>
    </dgm:pt>
    <dgm:pt modelId="{A590F4D0-67C3-2E45-81BC-2E957A6883F4}">
      <dgm:prSet phldrT="[Text]"/>
      <dgm:spPr>
        <a:solidFill>
          <a:schemeClr val="accent1">
            <a:lumMod val="60000"/>
            <a:lumOff val="40000"/>
            <a:alpha val="50000"/>
          </a:schemeClr>
        </a:solidFill>
      </dgm:spPr>
      <dgm:t>
        <a:bodyPr/>
        <a:lstStyle/>
        <a:p>
          <a:r>
            <a:rPr lang="en-US" b="1" dirty="0" smtClean="0">
              <a:solidFill>
                <a:schemeClr val="tx1">
                  <a:lumMod val="75000"/>
                  <a:lumOff val="25000"/>
                </a:schemeClr>
              </a:solidFill>
            </a:rPr>
            <a:t>Opportunities</a:t>
          </a:r>
        </a:p>
        <a:p>
          <a:r>
            <a:rPr lang="en-US" dirty="0" smtClean="0">
              <a:solidFill>
                <a:schemeClr val="tx1">
                  <a:lumMod val="75000"/>
                  <a:lumOff val="25000"/>
                </a:schemeClr>
              </a:solidFill>
            </a:rPr>
            <a:t>(Inimitability, Non Substitutability)</a:t>
          </a:r>
          <a:endParaRPr lang="en-US" dirty="0">
            <a:solidFill>
              <a:schemeClr val="tx1">
                <a:lumMod val="75000"/>
                <a:lumOff val="25000"/>
              </a:schemeClr>
            </a:solidFill>
          </a:endParaRPr>
        </a:p>
      </dgm:t>
    </dgm:pt>
    <dgm:pt modelId="{F0E8986A-C5E7-3B41-8683-21BEC96785F5}" type="parTrans" cxnId="{4EAA70E5-BC3B-0E44-8A75-CCE10F8BAF7E}">
      <dgm:prSet/>
      <dgm:spPr/>
      <dgm:t>
        <a:bodyPr/>
        <a:lstStyle/>
        <a:p>
          <a:endParaRPr lang="en-US"/>
        </a:p>
      </dgm:t>
    </dgm:pt>
    <dgm:pt modelId="{D593DF75-725C-354F-A159-8C137AF022F3}" type="sibTrans" cxnId="{4EAA70E5-BC3B-0E44-8A75-CCE10F8BAF7E}">
      <dgm:prSet/>
      <dgm:spPr/>
      <dgm:t>
        <a:bodyPr/>
        <a:lstStyle/>
        <a:p>
          <a:endParaRPr lang="en-US"/>
        </a:p>
      </dgm:t>
    </dgm:pt>
    <dgm:pt modelId="{2016C4CE-A1EA-C94C-8BA8-46EB0047FC54}">
      <dgm:prSet phldrT="[Text]"/>
      <dgm:spPr>
        <a:solidFill>
          <a:schemeClr val="accent1">
            <a:lumMod val="60000"/>
            <a:lumOff val="40000"/>
            <a:alpha val="30000"/>
          </a:schemeClr>
        </a:solidFill>
      </dgm:spPr>
      <dgm:t>
        <a:bodyPr/>
        <a:lstStyle/>
        <a:p>
          <a:r>
            <a:rPr lang="en-GB" dirty="0" smtClean="0">
              <a:solidFill>
                <a:schemeClr val="tx1">
                  <a:lumMod val="75000"/>
                  <a:lumOff val="25000"/>
                </a:schemeClr>
              </a:solidFill>
            </a:rPr>
            <a:t>Mutually beneficial collaboration cross-functionally across Divisions, links competencies and provides greater internal and external visibility into portfolio offerings</a:t>
          </a:r>
          <a:endParaRPr lang="en-US" dirty="0">
            <a:solidFill>
              <a:schemeClr val="tx1">
                <a:lumMod val="75000"/>
                <a:lumOff val="25000"/>
              </a:schemeClr>
            </a:solidFill>
          </a:endParaRPr>
        </a:p>
      </dgm:t>
    </dgm:pt>
    <dgm:pt modelId="{08BE43C2-18DD-2748-975D-18A5B3B8AFB2}" type="parTrans" cxnId="{653AD209-D8A7-2344-B006-E478797EF073}">
      <dgm:prSet/>
      <dgm:spPr/>
      <dgm:t>
        <a:bodyPr/>
        <a:lstStyle/>
        <a:p>
          <a:endParaRPr lang="en-US"/>
        </a:p>
      </dgm:t>
    </dgm:pt>
    <dgm:pt modelId="{9EE1A1A4-4BEB-014B-8AA0-B6D372C1F623}" type="sibTrans" cxnId="{653AD209-D8A7-2344-B006-E478797EF073}">
      <dgm:prSet/>
      <dgm:spPr/>
      <dgm:t>
        <a:bodyPr/>
        <a:lstStyle/>
        <a:p>
          <a:endParaRPr lang="en-US"/>
        </a:p>
      </dgm:t>
    </dgm:pt>
    <dgm:pt modelId="{C265CBF7-FDC5-C040-AFEC-C0A6D4CA8E37}">
      <dgm:prSet/>
      <dgm:spPr>
        <a:solidFill>
          <a:schemeClr val="accent1">
            <a:lumMod val="60000"/>
            <a:lumOff val="40000"/>
            <a:alpha val="30000"/>
          </a:schemeClr>
        </a:solidFill>
      </dgm:spPr>
      <dgm:t>
        <a:bodyPr/>
        <a:lstStyle/>
        <a:p>
          <a:r>
            <a:rPr lang="en-GB" dirty="0" smtClean="0">
              <a:solidFill>
                <a:schemeClr val="tx1">
                  <a:lumMod val="75000"/>
                  <a:lumOff val="25000"/>
                </a:schemeClr>
              </a:solidFill>
            </a:rPr>
            <a:t>Further forward integration of the value chain introduces new risks of substitutes and creates new opportunities for partnerships</a:t>
          </a:r>
          <a:endParaRPr lang="en-US" dirty="0" smtClean="0">
            <a:solidFill>
              <a:schemeClr val="tx1">
                <a:lumMod val="75000"/>
                <a:lumOff val="25000"/>
              </a:schemeClr>
            </a:solidFill>
          </a:endParaRPr>
        </a:p>
      </dgm:t>
    </dgm:pt>
    <dgm:pt modelId="{1DD65C55-350D-EC47-9554-70598D7FF7AC}" type="parTrans" cxnId="{98DCED66-61ED-CA4F-AC04-7FA7DD52CC30}">
      <dgm:prSet/>
      <dgm:spPr/>
      <dgm:t>
        <a:bodyPr/>
        <a:lstStyle/>
        <a:p>
          <a:endParaRPr lang="en-US"/>
        </a:p>
      </dgm:t>
    </dgm:pt>
    <dgm:pt modelId="{84A14358-0C53-6648-915B-2FB2799D79F4}" type="sibTrans" cxnId="{98DCED66-61ED-CA4F-AC04-7FA7DD52CC30}">
      <dgm:prSet/>
      <dgm:spPr/>
      <dgm:t>
        <a:bodyPr/>
        <a:lstStyle/>
        <a:p>
          <a:endParaRPr lang="en-US"/>
        </a:p>
      </dgm:t>
    </dgm:pt>
    <dgm:pt modelId="{1AB69F1C-E44D-F54B-87D8-A3213A9D83AE}" type="pres">
      <dgm:prSet presAssocID="{7BD05DB3-44DE-B34D-A28C-BA5976947103}" presName="Name0" presStyleCnt="0">
        <dgm:presLayoutVars>
          <dgm:chPref val="3"/>
          <dgm:dir/>
          <dgm:animLvl val="lvl"/>
          <dgm:resizeHandles/>
        </dgm:presLayoutVars>
      </dgm:prSet>
      <dgm:spPr/>
      <dgm:t>
        <a:bodyPr/>
        <a:lstStyle/>
        <a:p>
          <a:endParaRPr lang="en-US"/>
        </a:p>
      </dgm:t>
    </dgm:pt>
    <dgm:pt modelId="{DDDE4DFD-B486-F941-B9DD-FCC01C773667}" type="pres">
      <dgm:prSet presAssocID="{97B63373-9304-B046-A2ED-F807675ECA66}" presName="horFlow" presStyleCnt="0"/>
      <dgm:spPr/>
    </dgm:pt>
    <dgm:pt modelId="{FCB3646C-1DD4-6447-BE6F-0A249286F62A}" type="pres">
      <dgm:prSet presAssocID="{97B63373-9304-B046-A2ED-F807675ECA66}" presName="bigChev" presStyleLbl="node1" presStyleIdx="0" presStyleCnt="3"/>
      <dgm:spPr/>
      <dgm:t>
        <a:bodyPr/>
        <a:lstStyle/>
        <a:p>
          <a:endParaRPr lang="en-US"/>
        </a:p>
      </dgm:t>
    </dgm:pt>
    <dgm:pt modelId="{98D1AA8D-A393-CC46-BF87-2C3FC2E170B3}" type="pres">
      <dgm:prSet presAssocID="{09D010CF-4DE9-AD40-8169-3CEE58FC099F}" presName="parTrans" presStyleCnt="0"/>
      <dgm:spPr/>
    </dgm:pt>
    <dgm:pt modelId="{278BF49C-5928-2F47-B0CD-C657EEA123F8}" type="pres">
      <dgm:prSet presAssocID="{8E7F58C8-E246-B14D-AA68-8A676C4F0724}" presName="node" presStyleLbl="alignAccFollowNode1" presStyleIdx="0" presStyleCnt="6">
        <dgm:presLayoutVars>
          <dgm:bulletEnabled val="1"/>
        </dgm:presLayoutVars>
      </dgm:prSet>
      <dgm:spPr/>
      <dgm:t>
        <a:bodyPr/>
        <a:lstStyle/>
        <a:p>
          <a:endParaRPr lang="en-US"/>
        </a:p>
      </dgm:t>
    </dgm:pt>
    <dgm:pt modelId="{08569815-C0F5-E84C-8F05-A42F4347E7BC}" type="pres">
      <dgm:prSet presAssocID="{11113ADF-CB74-6E48-8EAC-FB089058CB69}" presName="sibTrans" presStyleCnt="0"/>
      <dgm:spPr/>
    </dgm:pt>
    <dgm:pt modelId="{C9446FB1-E9FB-0D4B-B588-687DAA53BBAD}" type="pres">
      <dgm:prSet presAssocID="{19868DB7-3D1D-744E-B3D8-23DA847A330E}" presName="node" presStyleLbl="alignAccFollowNode1" presStyleIdx="1" presStyleCnt="6">
        <dgm:presLayoutVars>
          <dgm:bulletEnabled val="1"/>
        </dgm:presLayoutVars>
      </dgm:prSet>
      <dgm:spPr/>
      <dgm:t>
        <a:bodyPr/>
        <a:lstStyle/>
        <a:p>
          <a:endParaRPr lang="en-US"/>
        </a:p>
      </dgm:t>
    </dgm:pt>
    <dgm:pt modelId="{5EB72DAD-50F8-8243-8338-75616D5899F4}" type="pres">
      <dgm:prSet presAssocID="{97B63373-9304-B046-A2ED-F807675ECA66}" presName="vSp" presStyleCnt="0"/>
      <dgm:spPr/>
    </dgm:pt>
    <dgm:pt modelId="{45D47A8E-E723-3D43-A83C-0E71AB5DA002}" type="pres">
      <dgm:prSet presAssocID="{EDEE0C82-B2F5-D44C-B57F-4C42009D14C6}" presName="horFlow" presStyleCnt="0"/>
      <dgm:spPr/>
    </dgm:pt>
    <dgm:pt modelId="{295EFD5C-78FD-844B-8187-837341D812B3}" type="pres">
      <dgm:prSet presAssocID="{EDEE0C82-B2F5-D44C-B57F-4C42009D14C6}" presName="bigChev" presStyleLbl="node1" presStyleIdx="1" presStyleCnt="3"/>
      <dgm:spPr/>
      <dgm:t>
        <a:bodyPr/>
        <a:lstStyle/>
        <a:p>
          <a:endParaRPr lang="en-US"/>
        </a:p>
      </dgm:t>
    </dgm:pt>
    <dgm:pt modelId="{31773841-C583-0F45-BDAB-73AB01286F27}" type="pres">
      <dgm:prSet presAssocID="{EE43D159-B082-4E4D-90AF-90725B3138EC}" presName="parTrans" presStyleCnt="0"/>
      <dgm:spPr/>
    </dgm:pt>
    <dgm:pt modelId="{1D048ABF-35B5-3B43-90AA-184CCB619BF3}" type="pres">
      <dgm:prSet presAssocID="{756C8F38-321E-5640-8928-FEA15B6B49B4}" presName="node" presStyleLbl="alignAccFollowNode1" presStyleIdx="2" presStyleCnt="6">
        <dgm:presLayoutVars>
          <dgm:bulletEnabled val="1"/>
        </dgm:presLayoutVars>
      </dgm:prSet>
      <dgm:spPr/>
      <dgm:t>
        <a:bodyPr/>
        <a:lstStyle/>
        <a:p>
          <a:endParaRPr lang="en-US"/>
        </a:p>
      </dgm:t>
    </dgm:pt>
    <dgm:pt modelId="{4EB27C6E-65A6-F044-BBB8-935A8B4C0285}" type="pres">
      <dgm:prSet presAssocID="{20149078-7CAB-0247-832D-48031A6790A5}" presName="sibTrans" presStyleCnt="0"/>
      <dgm:spPr/>
    </dgm:pt>
    <dgm:pt modelId="{731CC423-0B9E-254C-BB56-2467961DC637}" type="pres">
      <dgm:prSet presAssocID="{C9C04E51-C022-6B44-A355-1367C747BA0F}" presName="node" presStyleLbl="alignAccFollowNode1" presStyleIdx="3" presStyleCnt="6">
        <dgm:presLayoutVars>
          <dgm:bulletEnabled val="1"/>
        </dgm:presLayoutVars>
      </dgm:prSet>
      <dgm:spPr/>
      <dgm:t>
        <a:bodyPr/>
        <a:lstStyle/>
        <a:p>
          <a:endParaRPr lang="en-US"/>
        </a:p>
      </dgm:t>
    </dgm:pt>
    <dgm:pt modelId="{6FEE4223-7EE4-0C4C-85DF-044DF150966D}" type="pres">
      <dgm:prSet presAssocID="{EDEE0C82-B2F5-D44C-B57F-4C42009D14C6}" presName="vSp" presStyleCnt="0"/>
      <dgm:spPr/>
    </dgm:pt>
    <dgm:pt modelId="{8157A923-DEAE-574A-A87F-31211A41F889}" type="pres">
      <dgm:prSet presAssocID="{A590F4D0-67C3-2E45-81BC-2E957A6883F4}" presName="horFlow" presStyleCnt="0"/>
      <dgm:spPr/>
    </dgm:pt>
    <dgm:pt modelId="{B0C56D6A-C1FA-5D4F-AAC8-25ED20B65D5B}" type="pres">
      <dgm:prSet presAssocID="{A590F4D0-67C3-2E45-81BC-2E957A6883F4}" presName="bigChev" presStyleLbl="node1" presStyleIdx="2" presStyleCnt="3"/>
      <dgm:spPr/>
      <dgm:t>
        <a:bodyPr/>
        <a:lstStyle/>
        <a:p>
          <a:endParaRPr lang="en-US"/>
        </a:p>
      </dgm:t>
    </dgm:pt>
    <dgm:pt modelId="{A7905439-0B8B-CE4B-95B6-5544D186E2EE}" type="pres">
      <dgm:prSet presAssocID="{08BE43C2-18DD-2748-975D-18A5B3B8AFB2}" presName="parTrans" presStyleCnt="0"/>
      <dgm:spPr/>
    </dgm:pt>
    <dgm:pt modelId="{32FDB199-FD03-1141-BD53-AFE65014B90D}" type="pres">
      <dgm:prSet presAssocID="{2016C4CE-A1EA-C94C-8BA8-46EB0047FC54}" presName="node" presStyleLbl="alignAccFollowNode1" presStyleIdx="4" presStyleCnt="6">
        <dgm:presLayoutVars>
          <dgm:bulletEnabled val="1"/>
        </dgm:presLayoutVars>
      </dgm:prSet>
      <dgm:spPr/>
      <dgm:t>
        <a:bodyPr/>
        <a:lstStyle/>
        <a:p>
          <a:endParaRPr lang="en-US"/>
        </a:p>
      </dgm:t>
    </dgm:pt>
    <dgm:pt modelId="{D32E9218-858D-3242-861D-CE3D8441A059}" type="pres">
      <dgm:prSet presAssocID="{9EE1A1A4-4BEB-014B-8AA0-B6D372C1F623}" presName="sibTrans" presStyleCnt="0"/>
      <dgm:spPr/>
    </dgm:pt>
    <dgm:pt modelId="{960FF2EE-50CF-A34D-998F-78F877B10AEF}" type="pres">
      <dgm:prSet presAssocID="{C265CBF7-FDC5-C040-AFEC-C0A6D4CA8E37}" presName="node" presStyleLbl="alignAccFollowNode1" presStyleIdx="5" presStyleCnt="6">
        <dgm:presLayoutVars>
          <dgm:bulletEnabled val="1"/>
        </dgm:presLayoutVars>
      </dgm:prSet>
      <dgm:spPr/>
      <dgm:t>
        <a:bodyPr/>
        <a:lstStyle/>
        <a:p>
          <a:endParaRPr lang="en-US"/>
        </a:p>
      </dgm:t>
    </dgm:pt>
  </dgm:ptLst>
  <dgm:cxnLst>
    <dgm:cxn modelId="{E3E19139-53A6-F243-BDE2-99468D1D888C}" srcId="{EDEE0C82-B2F5-D44C-B57F-4C42009D14C6}" destId="{756C8F38-321E-5640-8928-FEA15B6B49B4}" srcOrd="0" destOrd="0" parTransId="{EE43D159-B082-4E4D-90AF-90725B3138EC}" sibTransId="{20149078-7CAB-0247-832D-48031A6790A5}"/>
    <dgm:cxn modelId="{3EB2BF11-B762-434E-9E23-CC5F7151D204}" type="presOf" srcId="{2016C4CE-A1EA-C94C-8BA8-46EB0047FC54}" destId="{32FDB199-FD03-1141-BD53-AFE65014B90D}" srcOrd="0" destOrd="0" presId="urn:microsoft.com/office/officeart/2005/8/layout/lProcess3"/>
    <dgm:cxn modelId="{98DCED66-61ED-CA4F-AC04-7FA7DD52CC30}" srcId="{A590F4D0-67C3-2E45-81BC-2E957A6883F4}" destId="{C265CBF7-FDC5-C040-AFEC-C0A6D4CA8E37}" srcOrd="1" destOrd="0" parTransId="{1DD65C55-350D-EC47-9554-70598D7FF7AC}" sibTransId="{84A14358-0C53-6648-915B-2FB2799D79F4}"/>
    <dgm:cxn modelId="{4EAA70E5-BC3B-0E44-8A75-CCE10F8BAF7E}" srcId="{7BD05DB3-44DE-B34D-A28C-BA5976947103}" destId="{A590F4D0-67C3-2E45-81BC-2E957A6883F4}" srcOrd="2" destOrd="0" parTransId="{F0E8986A-C5E7-3B41-8683-21BEC96785F5}" sibTransId="{D593DF75-725C-354F-A159-8C137AF022F3}"/>
    <dgm:cxn modelId="{76724033-B0DC-4115-8402-4BE80B231F3B}" type="presOf" srcId="{C9C04E51-C022-6B44-A355-1367C747BA0F}" destId="{731CC423-0B9E-254C-BB56-2467961DC637}" srcOrd="0" destOrd="0" presId="urn:microsoft.com/office/officeart/2005/8/layout/lProcess3"/>
    <dgm:cxn modelId="{CADFC57F-F24F-4527-B037-F42440B50153}" type="presOf" srcId="{756C8F38-321E-5640-8928-FEA15B6B49B4}" destId="{1D048ABF-35B5-3B43-90AA-184CCB619BF3}" srcOrd="0" destOrd="0" presId="urn:microsoft.com/office/officeart/2005/8/layout/lProcess3"/>
    <dgm:cxn modelId="{2B6849E0-7923-BA48-B394-365B5403B8D7}" srcId="{97B63373-9304-B046-A2ED-F807675ECA66}" destId="{19868DB7-3D1D-744E-B3D8-23DA847A330E}" srcOrd="1" destOrd="0" parTransId="{B7E05BF7-6BB5-964B-8366-236A7BEF3A99}" sibTransId="{649ACBFE-4059-664E-AC43-0316B2CBE4CB}"/>
    <dgm:cxn modelId="{2CBB7FB3-B6F2-48AF-9D57-2984C8C57184}" type="presOf" srcId="{C265CBF7-FDC5-C040-AFEC-C0A6D4CA8E37}" destId="{960FF2EE-50CF-A34D-998F-78F877B10AEF}" srcOrd="0" destOrd="0" presId="urn:microsoft.com/office/officeart/2005/8/layout/lProcess3"/>
    <dgm:cxn modelId="{EB3F29ED-4260-F34B-AADC-CF7962260D80}" srcId="{97B63373-9304-B046-A2ED-F807675ECA66}" destId="{8E7F58C8-E246-B14D-AA68-8A676C4F0724}" srcOrd="0" destOrd="0" parTransId="{09D010CF-4DE9-AD40-8169-3CEE58FC099F}" sibTransId="{11113ADF-CB74-6E48-8EAC-FB089058CB69}"/>
    <dgm:cxn modelId="{DF283808-ACE1-4370-A3C0-47277F111BD5}" type="presOf" srcId="{7BD05DB3-44DE-B34D-A28C-BA5976947103}" destId="{1AB69F1C-E44D-F54B-87D8-A3213A9D83AE}" srcOrd="0" destOrd="0" presId="urn:microsoft.com/office/officeart/2005/8/layout/lProcess3"/>
    <dgm:cxn modelId="{3BC43340-5F4A-6945-80E7-13344C62A9B1}" srcId="{7BD05DB3-44DE-B34D-A28C-BA5976947103}" destId="{97B63373-9304-B046-A2ED-F807675ECA66}" srcOrd="0" destOrd="0" parTransId="{D6879964-16DE-384C-8D07-DCE032DB31EE}" sibTransId="{DD6909D1-650C-D549-BC1D-A35FA2AF07C3}"/>
    <dgm:cxn modelId="{E384DB47-E3F5-40E5-BC53-C16980E161E9}" type="presOf" srcId="{A590F4D0-67C3-2E45-81BC-2E957A6883F4}" destId="{B0C56D6A-C1FA-5D4F-AAC8-25ED20B65D5B}" srcOrd="0" destOrd="0" presId="urn:microsoft.com/office/officeart/2005/8/layout/lProcess3"/>
    <dgm:cxn modelId="{8CC2CC8A-16F8-43AC-A3ED-F7411AFE70C4}" type="presOf" srcId="{97B63373-9304-B046-A2ED-F807675ECA66}" destId="{FCB3646C-1DD4-6447-BE6F-0A249286F62A}" srcOrd="0" destOrd="0" presId="urn:microsoft.com/office/officeart/2005/8/layout/lProcess3"/>
    <dgm:cxn modelId="{6BADECE1-4A49-4B33-85A5-0ADAEF87C4A9}" type="presOf" srcId="{19868DB7-3D1D-744E-B3D8-23DA847A330E}" destId="{C9446FB1-E9FB-0D4B-B588-687DAA53BBAD}" srcOrd="0" destOrd="0" presId="urn:microsoft.com/office/officeart/2005/8/layout/lProcess3"/>
    <dgm:cxn modelId="{7D3EDD68-2461-BC4F-902A-01128E1B578A}" srcId="{EDEE0C82-B2F5-D44C-B57F-4C42009D14C6}" destId="{C9C04E51-C022-6B44-A355-1367C747BA0F}" srcOrd="1" destOrd="0" parTransId="{87487D25-EF53-D842-9B50-A75C147644AE}" sibTransId="{8D7A8F90-2385-BE45-86E0-57D4636454D4}"/>
    <dgm:cxn modelId="{97F45902-11FB-4C03-B66B-0407505C86EC}" type="presOf" srcId="{EDEE0C82-B2F5-D44C-B57F-4C42009D14C6}" destId="{295EFD5C-78FD-844B-8187-837341D812B3}" srcOrd="0" destOrd="0" presId="urn:microsoft.com/office/officeart/2005/8/layout/lProcess3"/>
    <dgm:cxn modelId="{83C4597B-349C-6C41-8231-00C63BB1577F}" srcId="{7BD05DB3-44DE-B34D-A28C-BA5976947103}" destId="{EDEE0C82-B2F5-D44C-B57F-4C42009D14C6}" srcOrd="1" destOrd="0" parTransId="{B58480A2-7AB2-9440-918B-3F6226D30E9B}" sibTransId="{A9FA75B4-A5E3-7F40-96B5-326160B03651}"/>
    <dgm:cxn modelId="{653AD209-D8A7-2344-B006-E478797EF073}" srcId="{A590F4D0-67C3-2E45-81BC-2E957A6883F4}" destId="{2016C4CE-A1EA-C94C-8BA8-46EB0047FC54}" srcOrd="0" destOrd="0" parTransId="{08BE43C2-18DD-2748-975D-18A5B3B8AFB2}" sibTransId="{9EE1A1A4-4BEB-014B-8AA0-B6D372C1F623}"/>
    <dgm:cxn modelId="{C14A2B97-44D8-44B4-9277-116FD2FFBA94}" type="presOf" srcId="{8E7F58C8-E246-B14D-AA68-8A676C4F0724}" destId="{278BF49C-5928-2F47-B0CD-C657EEA123F8}" srcOrd="0" destOrd="0" presId="urn:microsoft.com/office/officeart/2005/8/layout/lProcess3"/>
    <dgm:cxn modelId="{F36540C2-958C-46C5-9AEC-6CC96AEEF7D6}" type="presParOf" srcId="{1AB69F1C-E44D-F54B-87D8-A3213A9D83AE}" destId="{DDDE4DFD-B486-F941-B9DD-FCC01C773667}" srcOrd="0" destOrd="0" presId="urn:microsoft.com/office/officeart/2005/8/layout/lProcess3"/>
    <dgm:cxn modelId="{E3147404-8761-4563-8344-47AF1C6C8B32}" type="presParOf" srcId="{DDDE4DFD-B486-F941-B9DD-FCC01C773667}" destId="{FCB3646C-1DD4-6447-BE6F-0A249286F62A}" srcOrd="0" destOrd="0" presId="urn:microsoft.com/office/officeart/2005/8/layout/lProcess3"/>
    <dgm:cxn modelId="{AC3D5F4A-2424-4B55-B521-EF6829F7A864}" type="presParOf" srcId="{DDDE4DFD-B486-F941-B9DD-FCC01C773667}" destId="{98D1AA8D-A393-CC46-BF87-2C3FC2E170B3}" srcOrd="1" destOrd="0" presId="urn:microsoft.com/office/officeart/2005/8/layout/lProcess3"/>
    <dgm:cxn modelId="{360A349C-81EE-44BD-8EB6-78B6B36BEF76}" type="presParOf" srcId="{DDDE4DFD-B486-F941-B9DD-FCC01C773667}" destId="{278BF49C-5928-2F47-B0CD-C657EEA123F8}" srcOrd="2" destOrd="0" presId="urn:microsoft.com/office/officeart/2005/8/layout/lProcess3"/>
    <dgm:cxn modelId="{F7D3F14C-0846-4B17-AEE1-41D5A77DD7DD}" type="presParOf" srcId="{DDDE4DFD-B486-F941-B9DD-FCC01C773667}" destId="{08569815-C0F5-E84C-8F05-A42F4347E7BC}" srcOrd="3" destOrd="0" presId="urn:microsoft.com/office/officeart/2005/8/layout/lProcess3"/>
    <dgm:cxn modelId="{D4611F13-025D-48B9-9502-CF49D98A6ACD}" type="presParOf" srcId="{DDDE4DFD-B486-F941-B9DD-FCC01C773667}" destId="{C9446FB1-E9FB-0D4B-B588-687DAA53BBAD}" srcOrd="4" destOrd="0" presId="urn:microsoft.com/office/officeart/2005/8/layout/lProcess3"/>
    <dgm:cxn modelId="{2CDB7F02-2F9E-4511-8B25-5C69C11A576F}" type="presParOf" srcId="{1AB69F1C-E44D-F54B-87D8-A3213A9D83AE}" destId="{5EB72DAD-50F8-8243-8338-75616D5899F4}" srcOrd="1" destOrd="0" presId="urn:microsoft.com/office/officeart/2005/8/layout/lProcess3"/>
    <dgm:cxn modelId="{4E55A56C-A976-4D8A-927C-4A31CA475187}" type="presParOf" srcId="{1AB69F1C-E44D-F54B-87D8-A3213A9D83AE}" destId="{45D47A8E-E723-3D43-A83C-0E71AB5DA002}" srcOrd="2" destOrd="0" presId="urn:microsoft.com/office/officeart/2005/8/layout/lProcess3"/>
    <dgm:cxn modelId="{A23FDFBA-F5DD-4840-AA80-AEF7440FA107}" type="presParOf" srcId="{45D47A8E-E723-3D43-A83C-0E71AB5DA002}" destId="{295EFD5C-78FD-844B-8187-837341D812B3}" srcOrd="0" destOrd="0" presId="urn:microsoft.com/office/officeart/2005/8/layout/lProcess3"/>
    <dgm:cxn modelId="{0B1FE150-A8C9-4AF9-AC83-46E1046A01AB}" type="presParOf" srcId="{45D47A8E-E723-3D43-A83C-0E71AB5DA002}" destId="{31773841-C583-0F45-BDAB-73AB01286F27}" srcOrd="1" destOrd="0" presId="urn:microsoft.com/office/officeart/2005/8/layout/lProcess3"/>
    <dgm:cxn modelId="{D2E0C5B9-BC88-44AC-B861-C739984DC8A3}" type="presParOf" srcId="{45D47A8E-E723-3D43-A83C-0E71AB5DA002}" destId="{1D048ABF-35B5-3B43-90AA-184CCB619BF3}" srcOrd="2" destOrd="0" presId="urn:microsoft.com/office/officeart/2005/8/layout/lProcess3"/>
    <dgm:cxn modelId="{FA4D189A-1D8B-4F6A-8098-73F44F353BC8}" type="presParOf" srcId="{45D47A8E-E723-3D43-A83C-0E71AB5DA002}" destId="{4EB27C6E-65A6-F044-BBB8-935A8B4C0285}" srcOrd="3" destOrd="0" presId="urn:microsoft.com/office/officeart/2005/8/layout/lProcess3"/>
    <dgm:cxn modelId="{C5DA3E5D-2159-4C05-B6D5-471BA5DD9A00}" type="presParOf" srcId="{45D47A8E-E723-3D43-A83C-0E71AB5DA002}" destId="{731CC423-0B9E-254C-BB56-2467961DC637}" srcOrd="4" destOrd="0" presId="urn:microsoft.com/office/officeart/2005/8/layout/lProcess3"/>
    <dgm:cxn modelId="{1834E9E3-8CA9-4FEF-8B25-0A3D166F7768}" type="presParOf" srcId="{1AB69F1C-E44D-F54B-87D8-A3213A9D83AE}" destId="{6FEE4223-7EE4-0C4C-85DF-044DF150966D}" srcOrd="3" destOrd="0" presId="urn:microsoft.com/office/officeart/2005/8/layout/lProcess3"/>
    <dgm:cxn modelId="{FBB2F8B0-E0EB-41D9-9FAF-1F829AA57109}" type="presParOf" srcId="{1AB69F1C-E44D-F54B-87D8-A3213A9D83AE}" destId="{8157A923-DEAE-574A-A87F-31211A41F889}" srcOrd="4" destOrd="0" presId="urn:microsoft.com/office/officeart/2005/8/layout/lProcess3"/>
    <dgm:cxn modelId="{86C3B7FF-7AAD-49F0-BDDC-2E26E89F0F0F}" type="presParOf" srcId="{8157A923-DEAE-574A-A87F-31211A41F889}" destId="{B0C56D6A-C1FA-5D4F-AAC8-25ED20B65D5B}" srcOrd="0" destOrd="0" presId="urn:microsoft.com/office/officeart/2005/8/layout/lProcess3"/>
    <dgm:cxn modelId="{B1609AFF-DD8E-4780-BE29-DADEA562FEF6}" type="presParOf" srcId="{8157A923-DEAE-574A-A87F-31211A41F889}" destId="{A7905439-0B8B-CE4B-95B6-5544D186E2EE}" srcOrd="1" destOrd="0" presId="urn:microsoft.com/office/officeart/2005/8/layout/lProcess3"/>
    <dgm:cxn modelId="{98F207F0-EDFB-4090-A3C0-23460A6FB725}" type="presParOf" srcId="{8157A923-DEAE-574A-A87F-31211A41F889}" destId="{32FDB199-FD03-1141-BD53-AFE65014B90D}" srcOrd="2" destOrd="0" presId="urn:microsoft.com/office/officeart/2005/8/layout/lProcess3"/>
    <dgm:cxn modelId="{44D22180-60A6-4E58-8859-238B73BF9B58}" type="presParOf" srcId="{8157A923-DEAE-574A-A87F-31211A41F889}" destId="{D32E9218-858D-3242-861D-CE3D8441A059}" srcOrd="3" destOrd="0" presId="urn:microsoft.com/office/officeart/2005/8/layout/lProcess3"/>
    <dgm:cxn modelId="{1BF0960A-0C28-4924-B5F3-9832B54E3B1F}" type="presParOf" srcId="{8157A923-DEAE-574A-A87F-31211A41F889}" destId="{960FF2EE-50CF-A34D-998F-78F877B10AEF}"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94B86A-954E-49DA-AFE2-825BE56D6D34}" type="doc">
      <dgm:prSet loTypeId="urn:microsoft.com/office/officeart/2005/8/layout/gear1" loCatId="cycle" qsTypeId="urn:microsoft.com/office/officeart/2005/8/quickstyle/simple1" qsCatId="simple" csTypeId="urn:microsoft.com/office/officeart/2005/8/colors/colorful5" csCatId="colorful" phldr="1"/>
      <dgm:spPr/>
      <dgm:t>
        <a:bodyPr/>
        <a:lstStyle/>
        <a:p>
          <a:endParaRPr lang="en-IE"/>
        </a:p>
      </dgm:t>
    </dgm:pt>
    <dgm:pt modelId="{57F73289-C9EA-4E23-BC02-87C591ADAD8F}">
      <dgm:prSet phldrT="[Text]" custT="1"/>
      <dgm:spPr>
        <a:solidFill>
          <a:schemeClr val="accent5">
            <a:hueOff val="0"/>
            <a:satOff val="0"/>
            <a:lumOff val="0"/>
            <a:alpha val="50000"/>
          </a:schemeClr>
        </a:solidFill>
      </dgm:spPr>
      <dgm:t>
        <a:bodyPr/>
        <a:lstStyle/>
        <a:p>
          <a:r>
            <a:rPr lang="en-IE" sz="1800" dirty="0" smtClean="0">
              <a:solidFill>
                <a:schemeClr val="tx1">
                  <a:lumMod val="75000"/>
                  <a:lumOff val="25000"/>
                </a:schemeClr>
              </a:solidFill>
            </a:rPr>
            <a:t>Income Statement</a:t>
          </a:r>
          <a:endParaRPr lang="en-IE" sz="1800" dirty="0">
            <a:solidFill>
              <a:schemeClr val="tx1">
                <a:lumMod val="75000"/>
                <a:lumOff val="25000"/>
              </a:schemeClr>
            </a:solidFill>
          </a:endParaRPr>
        </a:p>
      </dgm:t>
    </dgm:pt>
    <dgm:pt modelId="{99F283F7-55F0-4A89-8225-707B8D0A8731}" type="parTrans" cxnId="{1ECB4254-4F95-44DD-8664-F7DFE9277313}">
      <dgm:prSet/>
      <dgm:spPr/>
      <dgm:t>
        <a:bodyPr/>
        <a:lstStyle/>
        <a:p>
          <a:endParaRPr lang="en-IE"/>
        </a:p>
      </dgm:t>
    </dgm:pt>
    <dgm:pt modelId="{79ADED6E-CB5D-4792-B88A-B465F8F48159}" type="sibTrans" cxnId="{1ECB4254-4F95-44DD-8664-F7DFE9277313}">
      <dgm:prSet/>
      <dgm:spPr>
        <a:solidFill>
          <a:schemeClr val="accent5">
            <a:hueOff val="0"/>
            <a:satOff val="0"/>
            <a:lumOff val="0"/>
            <a:alpha val="50000"/>
          </a:schemeClr>
        </a:solidFill>
      </dgm:spPr>
      <dgm:t>
        <a:bodyPr/>
        <a:lstStyle/>
        <a:p>
          <a:endParaRPr lang="en-IE"/>
        </a:p>
      </dgm:t>
    </dgm:pt>
    <dgm:pt modelId="{06F6C923-BDBE-412B-8AD1-9E8EDF771957}">
      <dgm:prSet phldrT="[Text]" custT="1"/>
      <dgm:spPr>
        <a:solidFill>
          <a:srgbClr val="A11E61">
            <a:alpha val="50000"/>
          </a:srgbClr>
        </a:solidFill>
      </dgm:spPr>
      <dgm:t>
        <a:bodyPr/>
        <a:lstStyle/>
        <a:p>
          <a:r>
            <a:rPr lang="en-IE" sz="1800" dirty="0" smtClean="0">
              <a:solidFill>
                <a:schemeClr val="tx1">
                  <a:lumMod val="75000"/>
                  <a:lumOff val="25000"/>
                </a:schemeClr>
              </a:solidFill>
            </a:rPr>
            <a:t>Balance </a:t>
          </a:r>
          <a:r>
            <a:rPr lang="en-IE" sz="1800" dirty="0" smtClean="0">
              <a:solidFill>
                <a:schemeClr val="tx1">
                  <a:lumMod val="75000"/>
                  <a:lumOff val="25000"/>
                </a:schemeClr>
              </a:solidFill>
            </a:rPr>
            <a:t>Sheet</a:t>
          </a:r>
          <a:endParaRPr lang="en-IE" sz="1800" dirty="0">
            <a:solidFill>
              <a:schemeClr val="tx1">
                <a:lumMod val="75000"/>
                <a:lumOff val="25000"/>
              </a:schemeClr>
            </a:solidFill>
          </a:endParaRPr>
        </a:p>
      </dgm:t>
    </dgm:pt>
    <dgm:pt modelId="{7E638A31-2D15-45F2-BB6E-61186AF272FE}" type="parTrans" cxnId="{F9107459-3D71-445A-BCBB-C71027933957}">
      <dgm:prSet/>
      <dgm:spPr/>
      <dgm:t>
        <a:bodyPr/>
        <a:lstStyle/>
        <a:p>
          <a:endParaRPr lang="en-IE"/>
        </a:p>
      </dgm:t>
    </dgm:pt>
    <dgm:pt modelId="{885D9BE5-5CA6-4B16-B81A-F51EEE85021E}" type="sibTrans" cxnId="{F9107459-3D71-445A-BCBB-C71027933957}">
      <dgm:prSet/>
      <dgm:spPr>
        <a:solidFill>
          <a:srgbClr val="A11E61">
            <a:alpha val="50000"/>
          </a:srgbClr>
        </a:solidFill>
      </dgm:spPr>
      <dgm:t>
        <a:bodyPr/>
        <a:lstStyle/>
        <a:p>
          <a:endParaRPr lang="en-IE"/>
        </a:p>
      </dgm:t>
    </dgm:pt>
    <dgm:pt modelId="{8AA7A11E-411F-4C08-9969-281F4BB920A5}">
      <dgm:prSet phldrT="[Text]" custT="1"/>
      <dgm:spPr>
        <a:solidFill>
          <a:srgbClr val="81B861">
            <a:alpha val="50000"/>
          </a:srgbClr>
        </a:solidFill>
      </dgm:spPr>
      <dgm:t>
        <a:bodyPr/>
        <a:lstStyle/>
        <a:p>
          <a:r>
            <a:rPr lang="en-IE" sz="1800" dirty="0" smtClean="0">
              <a:solidFill>
                <a:schemeClr val="tx1">
                  <a:lumMod val="75000"/>
                  <a:lumOff val="25000"/>
                </a:schemeClr>
              </a:solidFill>
            </a:rPr>
            <a:t>Cash Flow</a:t>
          </a:r>
          <a:endParaRPr lang="en-IE" sz="1800" dirty="0">
            <a:solidFill>
              <a:schemeClr val="tx1">
                <a:lumMod val="75000"/>
                <a:lumOff val="25000"/>
              </a:schemeClr>
            </a:solidFill>
          </a:endParaRPr>
        </a:p>
      </dgm:t>
    </dgm:pt>
    <dgm:pt modelId="{B603BC23-7478-40BB-8B3A-42DE3BA40310}" type="parTrans" cxnId="{C796118C-5788-40FD-A187-04F35CE08E25}">
      <dgm:prSet/>
      <dgm:spPr/>
      <dgm:t>
        <a:bodyPr/>
        <a:lstStyle/>
        <a:p>
          <a:endParaRPr lang="en-IE"/>
        </a:p>
      </dgm:t>
    </dgm:pt>
    <dgm:pt modelId="{4D66F25A-FCA3-46E0-8F53-E8D165F1FAB9}" type="sibTrans" cxnId="{C796118C-5788-40FD-A187-04F35CE08E25}">
      <dgm:prSet/>
      <dgm:spPr>
        <a:solidFill>
          <a:srgbClr val="81B861">
            <a:alpha val="50000"/>
          </a:srgbClr>
        </a:solidFill>
      </dgm:spPr>
      <dgm:t>
        <a:bodyPr/>
        <a:lstStyle/>
        <a:p>
          <a:endParaRPr lang="en-IE"/>
        </a:p>
      </dgm:t>
    </dgm:pt>
    <dgm:pt modelId="{E6FF77AB-876D-4EB0-AB2E-188DF5D10C7C}" type="pres">
      <dgm:prSet presAssocID="{EA94B86A-954E-49DA-AFE2-825BE56D6D34}" presName="composite" presStyleCnt="0">
        <dgm:presLayoutVars>
          <dgm:chMax val="3"/>
          <dgm:animLvl val="lvl"/>
          <dgm:resizeHandles val="exact"/>
        </dgm:presLayoutVars>
      </dgm:prSet>
      <dgm:spPr/>
      <dgm:t>
        <a:bodyPr/>
        <a:lstStyle/>
        <a:p>
          <a:endParaRPr lang="en-US"/>
        </a:p>
      </dgm:t>
    </dgm:pt>
    <dgm:pt modelId="{444D50AE-AD10-4129-ABF8-9F937E860709}" type="pres">
      <dgm:prSet presAssocID="{57F73289-C9EA-4E23-BC02-87C591ADAD8F}" presName="gear1" presStyleLbl="node1" presStyleIdx="0" presStyleCnt="3" custLinFactNeighborX="-239" custLinFactNeighborY="2595">
        <dgm:presLayoutVars>
          <dgm:chMax val="1"/>
          <dgm:bulletEnabled val="1"/>
        </dgm:presLayoutVars>
      </dgm:prSet>
      <dgm:spPr/>
      <dgm:t>
        <a:bodyPr/>
        <a:lstStyle/>
        <a:p>
          <a:endParaRPr lang="en-IE"/>
        </a:p>
      </dgm:t>
    </dgm:pt>
    <dgm:pt modelId="{D55626CA-71AA-4169-B8F6-96D5A779EFA7}" type="pres">
      <dgm:prSet presAssocID="{57F73289-C9EA-4E23-BC02-87C591ADAD8F}" presName="gear1srcNode" presStyleLbl="node1" presStyleIdx="0" presStyleCnt="3"/>
      <dgm:spPr/>
      <dgm:t>
        <a:bodyPr/>
        <a:lstStyle/>
        <a:p>
          <a:endParaRPr lang="en-US"/>
        </a:p>
      </dgm:t>
    </dgm:pt>
    <dgm:pt modelId="{6F482A4C-180E-4AA1-8560-CB7B7A4B984A}" type="pres">
      <dgm:prSet presAssocID="{57F73289-C9EA-4E23-BC02-87C591ADAD8F}" presName="gear1dstNode" presStyleLbl="node1" presStyleIdx="0" presStyleCnt="3"/>
      <dgm:spPr/>
      <dgm:t>
        <a:bodyPr/>
        <a:lstStyle/>
        <a:p>
          <a:endParaRPr lang="en-US"/>
        </a:p>
      </dgm:t>
    </dgm:pt>
    <dgm:pt modelId="{0F2BE337-08DB-47B7-BFB3-ADB7B154E83F}" type="pres">
      <dgm:prSet presAssocID="{06F6C923-BDBE-412B-8AD1-9E8EDF771957}" presName="gear2" presStyleLbl="node1" presStyleIdx="1" presStyleCnt="3" custLinFactNeighborY="-5328">
        <dgm:presLayoutVars>
          <dgm:chMax val="1"/>
          <dgm:bulletEnabled val="1"/>
        </dgm:presLayoutVars>
      </dgm:prSet>
      <dgm:spPr/>
      <dgm:t>
        <a:bodyPr/>
        <a:lstStyle/>
        <a:p>
          <a:endParaRPr lang="en-IE"/>
        </a:p>
      </dgm:t>
    </dgm:pt>
    <dgm:pt modelId="{842EC529-904F-4D15-AD4D-CAD230243794}" type="pres">
      <dgm:prSet presAssocID="{06F6C923-BDBE-412B-8AD1-9E8EDF771957}" presName="gear2srcNode" presStyleLbl="node1" presStyleIdx="1" presStyleCnt="3"/>
      <dgm:spPr/>
      <dgm:t>
        <a:bodyPr/>
        <a:lstStyle/>
        <a:p>
          <a:endParaRPr lang="en-US"/>
        </a:p>
      </dgm:t>
    </dgm:pt>
    <dgm:pt modelId="{2D04CF8D-0212-497C-BD54-24F355A99B55}" type="pres">
      <dgm:prSet presAssocID="{06F6C923-BDBE-412B-8AD1-9E8EDF771957}" presName="gear2dstNode" presStyleLbl="node1" presStyleIdx="1" presStyleCnt="3"/>
      <dgm:spPr/>
      <dgm:t>
        <a:bodyPr/>
        <a:lstStyle/>
        <a:p>
          <a:endParaRPr lang="en-US"/>
        </a:p>
      </dgm:t>
    </dgm:pt>
    <dgm:pt modelId="{FAA6A5EC-E2B9-47D7-ABA0-2CD222D51758}" type="pres">
      <dgm:prSet presAssocID="{8AA7A11E-411F-4C08-9969-281F4BB920A5}" presName="gear3" presStyleLbl="node1" presStyleIdx="2" presStyleCnt="3" custLinFactNeighborX="-972" custLinFactNeighborY="-7005"/>
      <dgm:spPr/>
      <dgm:t>
        <a:bodyPr/>
        <a:lstStyle/>
        <a:p>
          <a:endParaRPr lang="en-IE"/>
        </a:p>
      </dgm:t>
    </dgm:pt>
    <dgm:pt modelId="{B36250DB-C9A2-4FF9-A89B-AE41C92F63F0}" type="pres">
      <dgm:prSet presAssocID="{8AA7A11E-411F-4C08-9969-281F4BB920A5}" presName="gear3tx" presStyleLbl="node1" presStyleIdx="2" presStyleCnt="3">
        <dgm:presLayoutVars>
          <dgm:chMax val="1"/>
          <dgm:bulletEnabled val="1"/>
        </dgm:presLayoutVars>
      </dgm:prSet>
      <dgm:spPr/>
      <dgm:t>
        <a:bodyPr/>
        <a:lstStyle/>
        <a:p>
          <a:endParaRPr lang="en-IE"/>
        </a:p>
      </dgm:t>
    </dgm:pt>
    <dgm:pt modelId="{9E1C091A-C0A7-4800-8485-C5A9AE28949E}" type="pres">
      <dgm:prSet presAssocID="{8AA7A11E-411F-4C08-9969-281F4BB920A5}" presName="gear3srcNode" presStyleLbl="node1" presStyleIdx="2" presStyleCnt="3"/>
      <dgm:spPr/>
      <dgm:t>
        <a:bodyPr/>
        <a:lstStyle/>
        <a:p>
          <a:endParaRPr lang="en-US"/>
        </a:p>
      </dgm:t>
    </dgm:pt>
    <dgm:pt modelId="{7F1ED23F-38D6-4E6F-B850-B223627BC503}" type="pres">
      <dgm:prSet presAssocID="{8AA7A11E-411F-4C08-9969-281F4BB920A5}" presName="gear3dstNode" presStyleLbl="node1" presStyleIdx="2" presStyleCnt="3"/>
      <dgm:spPr/>
      <dgm:t>
        <a:bodyPr/>
        <a:lstStyle/>
        <a:p>
          <a:endParaRPr lang="en-US"/>
        </a:p>
      </dgm:t>
    </dgm:pt>
    <dgm:pt modelId="{71AE30B4-C81F-4ABE-A510-64659AF51550}" type="pres">
      <dgm:prSet presAssocID="{79ADED6E-CB5D-4792-B88A-B465F8F48159}" presName="connector1" presStyleLbl="sibTrans2D1" presStyleIdx="0" presStyleCnt="3" custLinFactNeighborX="499" custLinFactNeighborY="-1497"/>
      <dgm:spPr/>
      <dgm:t>
        <a:bodyPr/>
        <a:lstStyle/>
        <a:p>
          <a:endParaRPr lang="en-US"/>
        </a:p>
      </dgm:t>
    </dgm:pt>
    <dgm:pt modelId="{9772645B-5C29-4099-8286-B27CB45CEEC9}" type="pres">
      <dgm:prSet presAssocID="{885D9BE5-5CA6-4B16-B81A-F51EEE85021E}" presName="connector2" presStyleLbl="sibTrans2D1" presStyleIdx="1" presStyleCnt="3"/>
      <dgm:spPr/>
      <dgm:t>
        <a:bodyPr/>
        <a:lstStyle/>
        <a:p>
          <a:endParaRPr lang="en-US"/>
        </a:p>
      </dgm:t>
    </dgm:pt>
    <dgm:pt modelId="{4F6F29DE-D2F3-435D-A667-A617CC02BF3B}" type="pres">
      <dgm:prSet presAssocID="{4D66F25A-FCA3-46E0-8F53-E8D165F1FAB9}" presName="connector3" presStyleLbl="sibTrans2D1" presStyleIdx="2" presStyleCnt="3" custAng="536550" custLinFactNeighborX="-637" custLinFactNeighborY="2196"/>
      <dgm:spPr/>
      <dgm:t>
        <a:bodyPr/>
        <a:lstStyle/>
        <a:p>
          <a:endParaRPr lang="en-US"/>
        </a:p>
      </dgm:t>
    </dgm:pt>
  </dgm:ptLst>
  <dgm:cxnLst>
    <dgm:cxn modelId="{CC723315-AB52-4294-A28B-3986583024C8}" type="presOf" srcId="{4D66F25A-FCA3-46E0-8F53-E8D165F1FAB9}" destId="{4F6F29DE-D2F3-435D-A667-A617CC02BF3B}" srcOrd="0" destOrd="0" presId="urn:microsoft.com/office/officeart/2005/8/layout/gear1"/>
    <dgm:cxn modelId="{A3333116-C2E7-42F7-97B3-7AD3BD56A6AC}" type="presOf" srcId="{8AA7A11E-411F-4C08-9969-281F4BB920A5}" destId="{7F1ED23F-38D6-4E6F-B850-B223627BC503}" srcOrd="3" destOrd="0" presId="urn:microsoft.com/office/officeart/2005/8/layout/gear1"/>
    <dgm:cxn modelId="{A8D62397-7408-4CBB-A842-22893486FFF3}" type="presOf" srcId="{57F73289-C9EA-4E23-BC02-87C591ADAD8F}" destId="{D55626CA-71AA-4169-B8F6-96D5A779EFA7}" srcOrd="1" destOrd="0" presId="urn:microsoft.com/office/officeart/2005/8/layout/gear1"/>
    <dgm:cxn modelId="{503C4804-B1DB-4471-9F64-69F138CE8F42}" type="presOf" srcId="{EA94B86A-954E-49DA-AFE2-825BE56D6D34}" destId="{E6FF77AB-876D-4EB0-AB2E-188DF5D10C7C}" srcOrd="0" destOrd="0" presId="urn:microsoft.com/office/officeart/2005/8/layout/gear1"/>
    <dgm:cxn modelId="{4175976F-256B-4E2D-B7F3-69A0D813BEE7}" type="presOf" srcId="{06F6C923-BDBE-412B-8AD1-9E8EDF771957}" destId="{842EC529-904F-4D15-AD4D-CAD230243794}" srcOrd="1" destOrd="0" presId="urn:microsoft.com/office/officeart/2005/8/layout/gear1"/>
    <dgm:cxn modelId="{25591BCB-9DBA-41D4-BBAE-B47944FA7868}" type="presOf" srcId="{57F73289-C9EA-4E23-BC02-87C591ADAD8F}" destId="{444D50AE-AD10-4129-ABF8-9F937E860709}" srcOrd="0" destOrd="0" presId="urn:microsoft.com/office/officeart/2005/8/layout/gear1"/>
    <dgm:cxn modelId="{F968EC7F-E130-4F0C-8F24-19DFE73280A4}" type="presOf" srcId="{8AA7A11E-411F-4C08-9969-281F4BB920A5}" destId="{B36250DB-C9A2-4FF9-A89B-AE41C92F63F0}" srcOrd="1" destOrd="0" presId="urn:microsoft.com/office/officeart/2005/8/layout/gear1"/>
    <dgm:cxn modelId="{E562F537-571A-4E2C-8A75-2A2EB03A30FC}" type="presOf" srcId="{79ADED6E-CB5D-4792-B88A-B465F8F48159}" destId="{71AE30B4-C81F-4ABE-A510-64659AF51550}" srcOrd="0" destOrd="0" presId="urn:microsoft.com/office/officeart/2005/8/layout/gear1"/>
    <dgm:cxn modelId="{ED9207E7-B426-43E9-8C0A-8A80633E0A32}" type="presOf" srcId="{8AA7A11E-411F-4C08-9969-281F4BB920A5}" destId="{9E1C091A-C0A7-4800-8485-C5A9AE28949E}" srcOrd="2" destOrd="0" presId="urn:microsoft.com/office/officeart/2005/8/layout/gear1"/>
    <dgm:cxn modelId="{F9107459-3D71-445A-BCBB-C71027933957}" srcId="{EA94B86A-954E-49DA-AFE2-825BE56D6D34}" destId="{06F6C923-BDBE-412B-8AD1-9E8EDF771957}" srcOrd="1" destOrd="0" parTransId="{7E638A31-2D15-45F2-BB6E-61186AF272FE}" sibTransId="{885D9BE5-5CA6-4B16-B81A-F51EEE85021E}"/>
    <dgm:cxn modelId="{D180DE7C-35E5-43AE-B422-0BDAE115216D}" type="presOf" srcId="{06F6C923-BDBE-412B-8AD1-9E8EDF771957}" destId="{2D04CF8D-0212-497C-BD54-24F355A99B55}" srcOrd="2" destOrd="0" presId="urn:microsoft.com/office/officeart/2005/8/layout/gear1"/>
    <dgm:cxn modelId="{469AC1CF-3CE5-454F-AF31-D3CA8F299105}" type="presOf" srcId="{8AA7A11E-411F-4C08-9969-281F4BB920A5}" destId="{FAA6A5EC-E2B9-47D7-ABA0-2CD222D51758}" srcOrd="0" destOrd="0" presId="urn:microsoft.com/office/officeart/2005/8/layout/gear1"/>
    <dgm:cxn modelId="{F15D81B2-875E-4DEC-A44B-E7F9629A93C4}" type="presOf" srcId="{06F6C923-BDBE-412B-8AD1-9E8EDF771957}" destId="{0F2BE337-08DB-47B7-BFB3-ADB7B154E83F}" srcOrd="0" destOrd="0" presId="urn:microsoft.com/office/officeart/2005/8/layout/gear1"/>
    <dgm:cxn modelId="{A9350678-2D47-4D25-8573-82991D3BDDE9}" type="presOf" srcId="{57F73289-C9EA-4E23-BC02-87C591ADAD8F}" destId="{6F482A4C-180E-4AA1-8560-CB7B7A4B984A}" srcOrd="2" destOrd="0" presId="urn:microsoft.com/office/officeart/2005/8/layout/gear1"/>
    <dgm:cxn modelId="{9CC83F85-CB7B-4C0C-9847-ED73620342FD}" type="presOf" srcId="{885D9BE5-5CA6-4B16-B81A-F51EEE85021E}" destId="{9772645B-5C29-4099-8286-B27CB45CEEC9}" srcOrd="0" destOrd="0" presId="urn:microsoft.com/office/officeart/2005/8/layout/gear1"/>
    <dgm:cxn modelId="{C796118C-5788-40FD-A187-04F35CE08E25}" srcId="{EA94B86A-954E-49DA-AFE2-825BE56D6D34}" destId="{8AA7A11E-411F-4C08-9969-281F4BB920A5}" srcOrd="2" destOrd="0" parTransId="{B603BC23-7478-40BB-8B3A-42DE3BA40310}" sibTransId="{4D66F25A-FCA3-46E0-8F53-E8D165F1FAB9}"/>
    <dgm:cxn modelId="{1ECB4254-4F95-44DD-8664-F7DFE9277313}" srcId="{EA94B86A-954E-49DA-AFE2-825BE56D6D34}" destId="{57F73289-C9EA-4E23-BC02-87C591ADAD8F}" srcOrd="0" destOrd="0" parTransId="{99F283F7-55F0-4A89-8225-707B8D0A8731}" sibTransId="{79ADED6E-CB5D-4792-B88A-B465F8F48159}"/>
    <dgm:cxn modelId="{52618A46-C2B5-46A0-90AD-FCB643E13348}" type="presParOf" srcId="{E6FF77AB-876D-4EB0-AB2E-188DF5D10C7C}" destId="{444D50AE-AD10-4129-ABF8-9F937E860709}" srcOrd="0" destOrd="0" presId="urn:microsoft.com/office/officeart/2005/8/layout/gear1"/>
    <dgm:cxn modelId="{2F435933-A495-4766-82AE-7B319489FB6E}" type="presParOf" srcId="{E6FF77AB-876D-4EB0-AB2E-188DF5D10C7C}" destId="{D55626CA-71AA-4169-B8F6-96D5A779EFA7}" srcOrd="1" destOrd="0" presId="urn:microsoft.com/office/officeart/2005/8/layout/gear1"/>
    <dgm:cxn modelId="{27347045-99D4-47EB-9FF1-8E72C1CEEB2C}" type="presParOf" srcId="{E6FF77AB-876D-4EB0-AB2E-188DF5D10C7C}" destId="{6F482A4C-180E-4AA1-8560-CB7B7A4B984A}" srcOrd="2" destOrd="0" presId="urn:microsoft.com/office/officeart/2005/8/layout/gear1"/>
    <dgm:cxn modelId="{6190056D-51F2-4DE7-914C-C0FAE0CDA94F}" type="presParOf" srcId="{E6FF77AB-876D-4EB0-AB2E-188DF5D10C7C}" destId="{0F2BE337-08DB-47B7-BFB3-ADB7B154E83F}" srcOrd="3" destOrd="0" presId="urn:microsoft.com/office/officeart/2005/8/layout/gear1"/>
    <dgm:cxn modelId="{BE31009A-473A-41B1-8B12-3792F66F6F93}" type="presParOf" srcId="{E6FF77AB-876D-4EB0-AB2E-188DF5D10C7C}" destId="{842EC529-904F-4D15-AD4D-CAD230243794}" srcOrd="4" destOrd="0" presId="urn:microsoft.com/office/officeart/2005/8/layout/gear1"/>
    <dgm:cxn modelId="{E487D228-D128-444F-B236-2A5A06D2C93C}" type="presParOf" srcId="{E6FF77AB-876D-4EB0-AB2E-188DF5D10C7C}" destId="{2D04CF8D-0212-497C-BD54-24F355A99B55}" srcOrd="5" destOrd="0" presId="urn:microsoft.com/office/officeart/2005/8/layout/gear1"/>
    <dgm:cxn modelId="{E026DE6F-1579-496C-B5F8-52723FE2CD21}" type="presParOf" srcId="{E6FF77AB-876D-4EB0-AB2E-188DF5D10C7C}" destId="{FAA6A5EC-E2B9-47D7-ABA0-2CD222D51758}" srcOrd="6" destOrd="0" presId="urn:microsoft.com/office/officeart/2005/8/layout/gear1"/>
    <dgm:cxn modelId="{7E976449-C196-491F-A429-C9186E226405}" type="presParOf" srcId="{E6FF77AB-876D-4EB0-AB2E-188DF5D10C7C}" destId="{B36250DB-C9A2-4FF9-A89B-AE41C92F63F0}" srcOrd="7" destOrd="0" presId="urn:microsoft.com/office/officeart/2005/8/layout/gear1"/>
    <dgm:cxn modelId="{E511BCCA-8E55-4A55-BA17-68F604172CE1}" type="presParOf" srcId="{E6FF77AB-876D-4EB0-AB2E-188DF5D10C7C}" destId="{9E1C091A-C0A7-4800-8485-C5A9AE28949E}" srcOrd="8" destOrd="0" presId="urn:microsoft.com/office/officeart/2005/8/layout/gear1"/>
    <dgm:cxn modelId="{B1CD8513-8BB2-46FA-A137-7D13F64B186E}" type="presParOf" srcId="{E6FF77AB-876D-4EB0-AB2E-188DF5D10C7C}" destId="{7F1ED23F-38D6-4E6F-B850-B223627BC503}" srcOrd="9" destOrd="0" presId="urn:microsoft.com/office/officeart/2005/8/layout/gear1"/>
    <dgm:cxn modelId="{B28B9E93-925D-4B42-88FF-9F7D06FA6396}" type="presParOf" srcId="{E6FF77AB-876D-4EB0-AB2E-188DF5D10C7C}" destId="{71AE30B4-C81F-4ABE-A510-64659AF51550}" srcOrd="10" destOrd="0" presId="urn:microsoft.com/office/officeart/2005/8/layout/gear1"/>
    <dgm:cxn modelId="{9781435F-77FA-404A-A51E-2C8BB66C9C04}" type="presParOf" srcId="{E6FF77AB-876D-4EB0-AB2E-188DF5D10C7C}" destId="{9772645B-5C29-4099-8286-B27CB45CEEC9}" srcOrd="11" destOrd="0" presId="urn:microsoft.com/office/officeart/2005/8/layout/gear1"/>
    <dgm:cxn modelId="{485E85E4-E160-446E-B5A1-B718C5AB7AE5}" type="presParOf" srcId="{E6FF77AB-876D-4EB0-AB2E-188DF5D10C7C}" destId="{4F6F29DE-D2F3-435D-A667-A617CC02BF3B}"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D05DB3-44DE-B34D-A28C-BA5976947103}"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97B63373-9304-B046-A2ED-F807675ECA66}">
      <dgm:prSet phldrT="[Text]"/>
      <dgm:spPr>
        <a:solidFill>
          <a:schemeClr val="accent1">
            <a:lumMod val="60000"/>
            <a:lumOff val="40000"/>
            <a:alpha val="50000"/>
          </a:schemeClr>
        </a:solidFill>
      </dgm:spPr>
      <dgm:t>
        <a:bodyPr/>
        <a:lstStyle/>
        <a:p>
          <a:r>
            <a:rPr lang="en-US" b="1" dirty="0" smtClean="0">
              <a:solidFill>
                <a:schemeClr val="tx1">
                  <a:lumMod val="75000"/>
                  <a:lumOff val="25000"/>
                </a:schemeClr>
              </a:solidFill>
            </a:rPr>
            <a:t>Key Insights</a:t>
          </a:r>
          <a:endParaRPr lang="en-US" b="1" dirty="0">
            <a:solidFill>
              <a:schemeClr val="tx1">
                <a:lumMod val="75000"/>
                <a:lumOff val="25000"/>
              </a:schemeClr>
            </a:solidFill>
          </a:endParaRPr>
        </a:p>
      </dgm:t>
    </dgm:pt>
    <dgm:pt modelId="{D6879964-16DE-384C-8D07-DCE032DB31EE}" type="parTrans" cxnId="{3BC43340-5F4A-6945-80E7-13344C62A9B1}">
      <dgm:prSet/>
      <dgm:spPr/>
      <dgm:t>
        <a:bodyPr/>
        <a:lstStyle/>
        <a:p>
          <a:endParaRPr lang="en-US"/>
        </a:p>
      </dgm:t>
    </dgm:pt>
    <dgm:pt modelId="{DD6909D1-650C-D549-BC1D-A35FA2AF07C3}" type="sibTrans" cxnId="{3BC43340-5F4A-6945-80E7-13344C62A9B1}">
      <dgm:prSet/>
      <dgm:spPr/>
      <dgm:t>
        <a:bodyPr/>
        <a:lstStyle/>
        <a:p>
          <a:endParaRPr lang="en-US"/>
        </a:p>
      </dgm:t>
    </dgm:pt>
    <dgm:pt modelId="{EDEE0C82-B2F5-D44C-B57F-4C42009D14C6}">
      <dgm:prSet phldrT="[Text]"/>
      <dgm:spPr>
        <a:solidFill>
          <a:schemeClr val="accent1">
            <a:lumMod val="60000"/>
            <a:lumOff val="40000"/>
            <a:alpha val="50000"/>
          </a:schemeClr>
        </a:solidFill>
      </dgm:spPr>
      <dgm:t>
        <a:bodyPr/>
        <a:lstStyle/>
        <a:p>
          <a:r>
            <a:rPr lang="en-US" b="1" dirty="0" smtClean="0">
              <a:solidFill>
                <a:schemeClr val="tx1">
                  <a:lumMod val="75000"/>
                  <a:lumOff val="25000"/>
                </a:schemeClr>
              </a:solidFill>
            </a:rPr>
            <a:t>Strengths</a:t>
          </a:r>
        </a:p>
        <a:p>
          <a:r>
            <a:rPr lang="en-US" dirty="0" smtClean="0">
              <a:solidFill>
                <a:schemeClr val="tx1">
                  <a:lumMod val="75000"/>
                  <a:lumOff val="25000"/>
                </a:schemeClr>
              </a:solidFill>
            </a:rPr>
            <a:t>(Value, Rarity)</a:t>
          </a:r>
          <a:endParaRPr lang="en-US" dirty="0">
            <a:solidFill>
              <a:schemeClr val="tx1">
                <a:lumMod val="75000"/>
                <a:lumOff val="25000"/>
              </a:schemeClr>
            </a:solidFill>
          </a:endParaRPr>
        </a:p>
      </dgm:t>
    </dgm:pt>
    <dgm:pt modelId="{B58480A2-7AB2-9440-918B-3F6226D30E9B}" type="parTrans" cxnId="{83C4597B-349C-6C41-8231-00C63BB1577F}">
      <dgm:prSet/>
      <dgm:spPr/>
      <dgm:t>
        <a:bodyPr/>
        <a:lstStyle/>
        <a:p>
          <a:endParaRPr lang="en-US"/>
        </a:p>
      </dgm:t>
    </dgm:pt>
    <dgm:pt modelId="{A9FA75B4-A5E3-7F40-96B5-326160B03651}" type="sibTrans" cxnId="{83C4597B-349C-6C41-8231-00C63BB1577F}">
      <dgm:prSet/>
      <dgm:spPr/>
      <dgm:t>
        <a:bodyPr/>
        <a:lstStyle/>
        <a:p>
          <a:endParaRPr lang="en-US"/>
        </a:p>
      </dgm:t>
    </dgm:pt>
    <dgm:pt modelId="{756C8F38-321E-5640-8928-FEA15B6B49B4}">
      <dgm:prSet phldrT="[Text]" custT="1"/>
      <dgm:spPr>
        <a:solidFill>
          <a:schemeClr val="accent1">
            <a:lumMod val="60000"/>
            <a:lumOff val="40000"/>
            <a:alpha val="30000"/>
          </a:schemeClr>
        </a:solidFill>
      </dgm:spPr>
      <dgm:t>
        <a:bodyPr/>
        <a:lstStyle/>
        <a:p>
          <a:r>
            <a:rPr lang="en-GB" sz="1200" dirty="0" smtClean="0">
              <a:solidFill>
                <a:schemeClr val="tx1">
                  <a:lumMod val="75000"/>
                  <a:lumOff val="25000"/>
                </a:schemeClr>
              </a:solidFill>
            </a:rPr>
            <a:t>Capabilities provide strong, necessary tactical value to customers, along with their capability to be strategic partners in their go-to-market client offering</a:t>
          </a:r>
          <a:endParaRPr lang="en-US" sz="1200" dirty="0">
            <a:solidFill>
              <a:schemeClr val="tx1">
                <a:lumMod val="75000"/>
                <a:lumOff val="25000"/>
              </a:schemeClr>
            </a:solidFill>
          </a:endParaRPr>
        </a:p>
      </dgm:t>
    </dgm:pt>
    <dgm:pt modelId="{EE43D159-B082-4E4D-90AF-90725B3138EC}" type="parTrans" cxnId="{E3E19139-53A6-F243-BDE2-99468D1D888C}">
      <dgm:prSet/>
      <dgm:spPr/>
      <dgm:t>
        <a:bodyPr/>
        <a:lstStyle/>
        <a:p>
          <a:endParaRPr lang="en-US"/>
        </a:p>
      </dgm:t>
    </dgm:pt>
    <dgm:pt modelId="{20149078-7CAB-0247-832D-48031A6790A5}" type="sibTrans" cxnId="{E3E19139-53A6-F243-BDE2-99468D1D888C}">
      <dgm:prSet/>
      <dgm:spPr/>
      <dgm:t>
        <a:bodyPr/>
        <a:lstStyle/>
        <a:p>
          <a:endParaRPr lang="en-US"/>
        </a:p>
      </dgm:t>
    </dgm:pt>
    <dgm:pt modelId="{C9C04E51-C022-6B44-A355-1367C747BA0F}">
      <dgm:prSet phldrT="[Text]" custT="1"/>
      <dgm:spPr>
        <a:solidFill>
          <a:schemeClr val="accent1">
            <a:lumMod val="60000"/>
            <a:lumOff val="40000"/>
            <a:alpha val="30000"/>
          </a:schemeClr>
        </a:solidFill>
      </dgm:spPr>
      <dgm:t>
        <a:bodyPr/>
        <a:lstStyle/>
        <a:p>
          <a:r>
            <a:rPr lang="en-GB" sz="1200" dirty="0" smtClean="0">
              <a:solidFill>
                <a:schemeClr val="tx1">
                  <a:lumMod val="75000"/>
                  <a:lumOff val="25000"/>
                </a:schemeClr>
              </a:solidFill>
            </a:rPr>
            <a:t>Division meets strong market need for outsourced ancillary services delivered with a high degree of ‘Quality’ at a reasonable cost</a:t>
          </a:r>
          <a:endParaRPr lang="en-US" sz="1200" dirty="0">
            <a:solidFill>
              <a:schemeClr val="tx1">
                <a:lumMod val="75000"/>
                <a:lumOff val="25000"/>
              </a:schemeClr>
            </a:solidFill>
          </a:endParaRPr>
        </a:p>
      </dgm:t>
    </dgm:pt>
    <dgm:pt modelId="{87487D25-EF53-D842-9B50-A75C147644AE}" type="parTrans" cxnId="{7D3EDD68-2461-BC4F-902A-01128E1B578A}">
      <dgm:prSet/>
      <dgm:spPr/>
      <dgm:t>
        <a:bodyPr/>
        <a:lstStyle/>
        <a:p>
          <a:endParaRPr lang="en-US"/>
        </a:p>
      </dgm:t>
    </dgm:pt>
    <dgm:pt modelId="{8D7A8F90-2385-BE45-86E0-57D4636454D4}" type="sibTrans" cxnId="{7D3EDD68-2461-BC4F-902A-01128E1B578A}">
      <dgm:prSet/>
      <dgm:spPr/>
      <dgm:t>
        <a:bodyPr/>
        <a:lstStyle/>
        <a:p>
          <a:endParaRPr lang="en-US"/>
        </a:p>
      </dgm:t>
    </dgm:pt>
    <dgm:pt modelId="{A590F4D0-67C3-2E45-81BC-2E957A6883F4}">
      <dgm:prSet phldrT="[Text]"/>
      <dgm:spPr>
        <a:solidFill>
          <a:schemeClr val="accent1">
            <a:lumMod val="60000"/>
            <a:lumOff val="40000"/>
            <a:alpha val="50000"/>
          </a:schemeClr>
        </a:solidFill>
      </dgm:spPr>
      <dgm:t>
        <a:bodyPr/>
        <a:lstStyle/>
        <a:p>
          <a:r>
            <a:rPr lang="en-US" b="1" dirty="0" smtClean="0">
              <a:solidFill>
                <a:schemeClr val="tx1">
                  <a:lumMod val="75000"/>
                  <a:lumOff val="25000"/>
                </a:schemeClr>
              </a:solidFill>
            </a:rPr>
            <a:t>Opportunities</a:t>
          </a:r>
        </a:p>
        <a:p>
          <a:r>
            <a:rPr lang="en-US" dirty="0" smtClean="0">
              <a:solidFill>
                <a:schemeClr val="tx1">
                  <a:lumMod val="75000"/>
                  <a:lumOff val="25000"/>
                </a:schemeClr>
              </a:solidFill>
            </a:rPr>
            <a:t>(Inimitability, Non Substitutability)</a:t>
          </a:r>
          <a:endParaRPr lang="en-US" dirty="0">
            <a:solidFill>
              <a:schemeClr val="tx1">
                <a:lumMod val="75000"/>
                <a:lumOff val="25000"/>
              </a:schemeClr>
            </a:solidFill>
          </a:endParaRPr>
        </a:p>
      </dgm:t>
    </dgm:pt>
    <dgm:pt modelId="{F0E8986A-C5E7-3B41-8683-21BEC96785F5}" type="parTrans" cxnId="{4EAA70E5-BC3B-0E44-8A75-CCE10F8BAF7E}">
      <dgm:prSet/>
      <dgm:spPr/>
      <dgm:t>
        <a:bodyPr/>
        <a:lstStyle/>
        <a:p>
          <a:endParaRPr lang="en-US"/>
        </a:p>
      </dgm:t>
    </dgm:pt>
    <dgm:pt modelId="{D593DF75-725C-354F-A159-8C137AF022F3}" type="sibTrans" cxnId="{4EAA70E5-BC3B-0E44-8A75-CCE10F8BAF7E}">
      <dgm:prSet/>
      <dgm:spPr/>
      <dgm:t>
        <a:bodyPr/>
        <a:lstStyle/>
        <a:p>
          <a:endParaRPr lang="en-US"/>
        </a:p>
      </dgm:t>
    </dgm:pt>
    <dgm:pt modelId="{2016C4CE-A1EA-C94C-8BA8-46EB0047FC54}">
      <dgm:prSet phldrT="[Text]" custT="1"/>
      <dgm:spPr>
        <a:solidFill>
          <a:schemeClr val="accent1">
            <a:lumMod val="60000"/>
            <a:lumOff val="40000"/>
            <a:alpha val="30000"/>
          </a:schemeClr>
        </a:solidFill>
      </dgm:spPr>
      <dgm:t>
        <a:bodyPr/>
        <a:lstStyle/>
        <a:p>
          <a:r>
            <a:rPr lang="en-GB" sz="1200" dirty="0" smtClean="0">
              <a:solidFill>
                <a:schemeClr val="tx1">
                  <a:lumMod val="75000"/>
                  <a:lumOff val="25000"/>
                </a:schemeClr>
              </a:solidFill>
            </a:rPr>
            <a:t>Division would benefit from linking competencies internally between the Division and other UDG Healthcare </a:t>
          </a:r>
          <a:r>
            <a:rPr lang="en-GB" sz="1200" dirty="0" err="1" smtClean="0">
              <a:solidFill>
                <a:schemeClr val="tx1">
                  <a:lumMod val="75000"/>
                  <a:lumOff val="25000"/>
                </a:schemeClr>
              </a:solidFill>
            </a:rPr>
            <a:t>plc</a:t>
          </a:r>
          <a:r>
            <a:rPr lang="en-GB" sz="1200" dirty="0" smtClean="0">
              <a:solidFill>
                <a:schemeClr val="tx1">
                  <a:lumMod val="75000"/>
                  <a:lumOff val="25000"/>
                </a:schemeClr>
              </a:solidFill>
            </a:rPr>
            <a:t> Divisions.  </a:t>
          </a:r>
          <a:endParaRPr lang="en-US" sz="1200" dirty="0" smtClean="0">
            <a:solidFill>
              <a:schemeClr val="tx1">
                <a:lumMod val="75000"/>
                <a:lumOff val="25000"/>
              </a:schemeClr>
            </a:solidFill>
          </a:endParaRPr>
        </a:p>
      </dgm:t>
    </dgm:pt>
    <dgm:pt modelId="{08BE43C2-18DD-2748-975D-18A5B3B8AFB2}" type="parTrans" cxnId="{653AD209-D8A7-2344-B006-E478797EF073}">
      <dgm:prSet/>
      <dgm:spPr/>
      <dgm:t>
        <a:bodyPr/>
        <a:lstStyle/>
        <a:p>
          <a:endParaRPr lang="en-US"/>
        </a:p>
      </dgm:t>
    </dgm:pt>
    <dgm:pt modelId="{9EE1A1A4-4BEB-014B-8AA0-B6D372C1F623}" type="sibTrans" cxnId="{653AD209-D8A7-2344-B006-E478797EF073}">
      <dgm:prSet/>
      <dgm:spPr/>
      <dgm:t>
        <a:bodyPr/>
        <a:lstStyle/>
        <a:p>
          <a:endParaRPr lang="en-US"/>
        </a:p>
      </dgm:t>
    </dgm:pt>
    <dgm:pt modelId="{C265CBF7-FDC5-C040-AFEC-C0A6D4CA8E37}">
      <dgm:prSet custT="1"/>
      <dgm:spPr>
        <a:solidFill>
          <a:schemeClr val="accent1">
            <a:lumMod val="60000"/>
            <a:lumOff val="40000"/>
            <a:alpha val="30000"/>
          </a:schemeClr>
        </a:solidFill>
      </dgm:spPr>
      <dgm:t>
        <a:bodyPr/>
        <a:lstStyle/>
        <a:p>
          <a:r>
            <a:rPr lang="en-GB" sz="1200" dirty="0" smtClean="0">
              <a:solidFill>
                <a:schemeClr val="tx1">
                  <a:lumMod val="75000"/>
                  <a:lumOff val="25000"/>
                </a:schemeClr>
              </a:solidFill>
            </a:rPr>
            <a:t>Organisational knowledge sharing, and and increased emphasis on digital strategy (i.e. combating competence substitution) are potential ways </a:t>
          </a:r>
          <a:r>
            <a:rPr lang="en-GB" sz="1200" smtClean="0">
              <a:solidFill>
                <a:schemeClr val="tx1">
                  <a:lumMod val="75000"/>
                  <a:lumOff val="25000"/>
                </a:schemeClr>
              </a:solidFill>
            </a:rPr>
            <a:t>to further </a:t>
          </a:r>
          <a:r>
            <a:rPr lang="en-GB" sz="1200" dirty="0" smtClean="0">
              <a:solidFill>
                <a:schemeClr val="tx1">
                  <a:lumMod val="75000"/>
                  <a:lumOff val="25000"/>
                </a:schemeClr>
              </a:solidFill>
            </a:rPr>
            <a:t>combat substitutability</a:t>
          </a:r>
          <a:endParaRPr lang="en-US" sz="1200" dirty="0" smtClean="0">
            <a:solidFill>
              <a:schemeClr val="tx1">
                <a:lumMod val="75000"/>
                <a:lumOff val="25000"/>
              </a:schemeClr>
            </a:solidFill>
          </a:endParaRPr>
        </a:p>
      </dgm:t>
    </dgm:pt>
    <dgm:pt modelId="{1DD65C55-350D-EC47-9554-70598D7FF7AC}" type="parTrans" cxnId="{98DCED66-61ED-CA4F-AC04-7FA7DD52CC30}">
      <dgm:prSet/>
      <dgm:spPr/>
      <dgm:t>
        <a:bodyPr/>
        <a:lstStyle/>
        <a:p>
          <a:endParaRPr lang="en-US"/>
        </a:p>
      </dgm:t>
    </dgm:pt>
    <dgm:pt modelId="{84A14358-0C53-6648-915B-2FB2799D79F4}" type="sibTrans" cxnId="{98DCED66-61ED-CA4F-AC04-7FA7DD52CC30}">
      <dgm:prSet/>
      <dgm:spPr/>
      <dgm:t>
        <a:bodyPr/>
        <a:lstStyle/>
        <a:p>
          <a:endParaRPr lang="en-US"/>
        </a:p>
      </dgm:t>
    </dgm:pt>
    <dgm:pt modelId="{88F8DE01-2586-3246-8418-3FC5EE159FE8}">
      <dgm:prSet custT="1"/>
      <dgm:spPr>
        <a:solidFill>
          <a:schemeClr val="accent1">
            <a:lumMod val="60000"/>
            <a:lumOff val="40000"/>
            <a:alpha val="30000"/>
          </a:schemeClr>
        </a:solidFill>
      </dgm:spPr>
      <dgm:t>
        <a:bodyPr/>
        <a:lstStyle/>
        <a:p>
          <a:r>
            <a:rPr lang="en-GB" sz="1200" dirty="0" smtClean="0">
              <a:solidFill>
                <a:schemeClr val="tx1">
                  <a:lumMod val="75000"/>
                  <a:lumOff val="25000"/>
                </a:schemeClr>
              </a:solidFill>
            </a:rPr>
            <a:t>Divisional reputation known for ‘Quality’ and ‘Energy’ as drivers for superior performance, leading the Division to outperform competitors in the comprehensiveness of their service offering</a:t>
          </a:r>
          <a:endParaRPr lang="en-US" sz="1200" dirty="0">
            <a:solidFill>
              <a:schemeClr val="tx1">
                <a:lumMod val="75000"/>
                <a:lumOff val="25000"/>
              </a:schemeClr>
            </a:solidFill>
          </a:endParaRPr>
        </a:p>
      </dgm:t>
    </dgm:pt>
    <dgm:pt modelId="{8FF1C2B5-1FBA-1C45-9520-35005AD3C51D}" type="parTrans" cxnId="{30749BC8-0B6D-E645-8F2F-4CBF1ADF0545}">
      <dgm:prSet/>
      <dgm:spPr/>
      <dgm:t>
        <a:bodyPr/>
        <a:lstStyle/>
        <a:p>
          <a:endParaRPr lang="en-US"/>
        </a:p>
      </dgm:t>
    </dgm:pt>
    <dgm:pt modelId="{7B4EE3DF-1100-504A-85CA-747D975F07E5}" type="sibTrans" cxnId="{30749BC8-0B6D-E645-8F2F-4CBF1ADF0545}">
      <dgm:prSet/>
      <dgm:spPr/>
      <dgm:t>
        <a:bodyPr/>
        <a:lstStyle/>
        <a:p>
          <a:endParaRPr lang="en-US"/>
        </a:p>
      </dgm:t>
    </dgm:pt>
    <dgm:pt modelId="{B71CFABA-230F-334A-836F-BAE69749F637}">
      <dgm:prSet custT="1"/>
      <dgm:spPr>
        <a:solidFill>
          <a:schemeClr val="accent1">
            <a:lumMod val="60000"/>
            <a:lumOff val="40000"/>
            <a:alpha val="30000"/>
          </a:schemeClr>
        </a:solidFill>
      </dgm:spPr>
      <dgm:t>
        <a:bodyPr/>
        <a:lstStyle/>
        <a:p>
          <a:r>
            <a:rPr lang="en-US" sz="1200" dirty="0" smtClean="0">
              <a:solidFill>
                <a:schemeClr val="tx1">
                  <a:lumMod val="75000"/>
                  <a:lumOff val="25000"/>
                </a:schemeClr>
              </a:solidFill>
            </a:rPr>
            <a:t>Reliance on Division for Group function support </a:t>
          </a:r>
          <a:r>
            <a:rPr lang="en-GB" sz="1200" dirty="0" smtClean="0">
              <a:solidFill>
                <a:schemeClr val="tx1">
                  <a:lumMod val="75000"/>
                  <a:lumOff val="25000"/>
                </a:schemeClr>
              </a:solidFill>
            </a:rPr>
            <a:t>limits the Division’s organic growth capabilities</a:t>
          </a:r>
          <a:endParaRPr lang="en-US" sz="1200" dirty="0">
            <a:solidFill>
              <a:schemeClr val="tx1">
                <a:lumMod val="75000"/>
                <a:lumOff val="25000"/>
              </a:schemeClr>
            </a:solidFill>
          </a:endParaRPr>
        </a:p>
      </dgm:t>
    </dgm:pt>
    <dgm:pt modelId="{6E8C1DB1-58B2-6A42-8B0B-71CFEFB4EF0A}" type="parTrans" cxnId="{43851469-4B41-F341-8865-5CE1F7F4E046}">
      <dgm:prSet/>
      <dgm:spPr/>
      <dgm:t>
        <a:bodyPr/>
        <a:lstStyle/>
        <a:p>
          <a:endParaRPr lang="en-US"/>
        </a:p>
      </dgm:t>
    </dgm:pt>
    <dgm:pt modelId="{DF9EA6A8-6798-E448-A286-704EBCD3C157}" type="sibTrans" cxnId="{43851469-4B41-F341-8865-5CE1F7F4E046}">
      <dgm:prSet/>
      <dgm:spPr/>
      <dgm:t>
        <a:bodyPr/>
        <a:lstStyle/>
        <a:p>
          <a:endParaRPr lang="en-US"/>
        </a:p>
      </dgm:t>
    </dgm:pt>
    <dgm:pt modelId="{1AB69F1C-E44D-F54B-87D8-A3213A9D83AE}" type="pres">
      <dgm:prSet presAssocID="{7BD05DB3-44DE-B34D-A28C-BA5976947103}" presName="Name0" presStyleCnt="0">
        <dgm:presLayoutVars>
          <dgm:chPref val="3"/>
          <dgm:dir/>
          <dgm:animLvl val="lvl"/>
          <dgm:resizeHandles/>
        </dgm:presLayoutVars>
      </dgm:prSet>
      <dgm:spPr/>
      <dgm:t>
        <a:bodyPr/>
        <a:lstStyle/>
        <a:p>
          <a:endParaRPr lang="en-US"/>
        </a:p>
      </dgm:t>
    </dgm:pt>
    <dgm:pt modelId="{DDDE4DFD-B486-F941-B9DD-FCC01C773667}" type="pres">
      <dgm:prSet presAssocID="{97B63373-9304-B046-A2ED-F807675ECA66}" presName="horFlow" presStyleCnt="0"/>
      <dgm:spPr/>
    </dgm:pt>
    <dgm:pt modelId="{FCB3646C-1DD4-6447-BE6F-0A249286F62A}" type="pres">
      <dgm:prSet presAssocID="{97B63373-9304-B046-A2ED-F807675ECA66}" presName="bigChev" presStyleLbl="node1" presStyleIdx="0" presStyleCnt="3"/>
      <dgm:spPr/>
      <dgm:t>
        <a:bodyPr/>
        <a:lstStyle/>
        <a:p>
          <a:endParaRPr lang="en-US"/>
        </a:p>
      </dgm:t>
    </dgm:pt>
    <dgm:pt modelId="{B4B83794-35BC-FF4A-B994-684747E6AAC4}" type="pres">
      <dgm:prSet presAssocID="{8FF1C2B5-1FBA-1C45-9520-35005AD3C51D}" presName="parTrans" presStyleCnt="0"/>
      <dgm:spPr/>
    </dgm:pt>
    <dgm:pt modelId="{AACFA401-8EBB-1943-89E7-C56AFFB14F9D}" type="pres">
      <dgm:prSet presAssocID="{88F8DE01-2586-3246-8418-3FC5EE159FE8}" presName="node" presStyleLbl="alignAccFollowNode1" presStyleIdx="0" presStyleCnt="6">
        <dgm:presLayoutVars>
          <dgm:bulletEnabled val="1"/>
        </dgm:presLayoutVars>
      </dgm:prSet>
      <dgm:spPr/>
      <dgm:t>
        <a:bodyPr/>
        <a:lstStyle/>
        <a:p>
          <a:endParaRPr lang="en-US"/>
        </a:p>
      </dgm:t>
    </dgm:pt>
    <dgm:pt modelId="{01A6BA9F-265D-1A4F-B97A-0BBA88CF088E}" type="pres">
      <dgm:prSet presAssocID="{7B4EE3DF-1100-504A-85CA-747D975F07E5}" presName="sibTrans" presStyleCnt="0"/>
      <dgm:spPr/>
    </dgm:pt>
    <dgm:pt modelId="{17A6EFD4-9C9F-D749-84E6-3ACE1C058F04}" type="pres">
      <dgm:prSet presAssocID="{B71CFABA-230F-334A-836F-BAE69749F637}" presName="node" presStyleLbl="alignAccFollowNode1" presStyleIdx="1" presStyleCnt="6">
        <dgm:presLayoutVars>
          <dgm:bulletEnabled val="1"/>
        </dgm:presLayoutVars>
      </dgm:prSet>
      <dgm:spPr/>
      <dgm:t>
        <a:bodyPr/>
        <a:lstStyle/>
        <a:p>
          <a:endParaRPr lang="en-US"/>
        </a:p>
      </dgm:t>
    </dgm:pt>
    <dgm:pt modelId="{5EB72DAD-50F8-8243-8338-75616D5899F4}" type="pres">
      <dgm:prSet presAssocID="{97B63373-9304-B046-A2ED-F807675ECA66}" presName="vSp" presStyleCnt="0"/>
      <dgm:spPr/>
    </dgm:pt>
    <dgm:pt modelId="{45D47A8E-E723-3D43-A83C-0E71AB5DA002}" type="pres">
      <dgm:prSet presAssocID="{EDEE0C82-B2F5-D44C-B57F-4C42009D14C6}" presName="horFlow" presStyleCnt="0"/>
      <dgm:spPr/>
    </dgm:pt>
    <dgm:pt modelId="{295EFD5C-78FD-844B-8187-837341D812B3}" type="pres">
      <dgm:prSet presAssocID="{EDEE0C82-B2F5-D44C-B57F-4C42009D14C6}" presName="bigChev" presStyleLbl="node1" presStyleIdx="1" presStyleCnt="3"/>
      <dgm:spPr/>
      <dgm:t>
        <a:bodyPr/>
        <a:lstStyle/>
        <a:p>
          <a:endParaRPr lang="en-US"/>
        </a:p>
      </dgm:t>
    </dgm:pt>
    <dgm:pt modelId="{31773841-C583-0F45-BDAB-73AB01286F27}" type="pres">
      <dgm:prSet presAssocID="{EE43D159-B082-4E4D-90AF-90725B3138EC}" presName="parTrans" presStyleCnt="0"/>
      <dgm:spPr/>
    </dgm:pt>
    <dgm:pt modelId="{1D048ABF-35B5-3B43-90AA-184CCB619BF3}" type="pres">
      <dgm:prSet presAssocID="{756C8F38-321E-5640-8928-FEA15B6B49B4}" presName="node" presStyleLbl="alignAccFollowNode1" presStyleIdx="2" presStyleCnt="6">
        <dgm:presLayoutVars>
          <dgm:bulletEnabled val="1"/>
        </dgm:presLayoutVars>
      </dgm:prSet>
      <dgm:spPr/>
      <dgm:t>
        <a:bodyPr/>
        <a:lstStyle/>
        <a:p>
          <a:endParaRPr lang="en-US"/>
        </a:p>
      </dgm:t>
    </dgm:pt>
    <dgm:pt modelId="{4EB27C6E-65A6-F044-BBB8-935A8B4C0285}" type="pres">
      <dgm:prSet presAssocID="{20149078-7CAB-0247-832D-48031A6790A5}" presName="sibTrans" presStyleCnt="0"/>
      <dgm:spPr/>
    </dgm:pt>
    <dgm:pt modelId="{731CC423-0B9E-254C-BB56-2467961DC637}" type="pres">
      <dgm:prSet presAssocID="{C9C04E51-C022-6B44-A355-1367C747BA0F}" presName="node" presStyleLbl="alignAccFollowNode1" presStyleIdx="3" presStyleCnt="6">
        <dgm:presLayoutVars>
          <dgm:bulletEnabled val="1"/>
        </dgm:presLayoutVars>
      </dgm:prSet>
      <dgm:spPr/>
      <dgm:t>
        <a:bodyPr/>
        <a:lstStyle/>
        <a:p>
          <a:endParaRPr lang="en-US"/>
        </a:p>
      </dgm:t>
    </dgm:pt>
    <dgm:pt modelId="{6FEE4223-7EE4-0C4C-85DF-044DF150966D}" type="pres">
      <dgm:prSet presAssocID="{EDEE0C82-B2F5-D44C-B57F-4C42009D14C6}" presName="vSp" presStyleCnt="0"/>
      <dgm:spPr/>
    </dgm:pt>
    <dgm:pt modelId="{8157A923-DEAE-574A-A87F-31211A41F889}" type="pres">
      <dgm:prSet presAssocID="{A590F4D0-67C3-2E45-81BC-2E957A6883F4}" presName="horFlow" presStyleCnt="0"/>
      <dgm:spPr/>
    </dgm:pt>
    <dgm:pt modelId="{B0C56D6A-C1FA-5D4F-AAC8-25ED20B65D5B}" type="pres">
      <dgm:prSet presAssocID="{A590F4D0-67C3-2E45-81BC-2E957A6883F4}" presName="bigChev" presStyleLbl="node1" presStyleIdx="2" presStyleCnt="3"/>
      <dgm:spPr/>
      <dgm:t>
        <a:bodyPr/>
        <a:lstStyle/>
        <a:p>
          <a:endParaRPr lang="en-US"/>
        </a:p>
      </dgm:t>
    </dgm:pt>
    <dgm:pt modelId="{A7905439-0B8B-CE4B-95B6-5544D186E2EE}" type="pres">
      <dgm:prSet presAssocID="{08BE43C2-18DD-2748-975D-18A5B3B8AFB2}" presName="parTrans" presStyleCnt="0"/>
      <dgm:spPr/>
    </dgm:pt>
    <dgm:pt modelId="{32FDB199-FD03-1141-BD53-AFE65014B90D}" type="pres">
      <dgm:prSet presAssocID="{2016C4CE-A1EA-C94C-8BA8-46EB0047FC54}" presName="node" presStyleLbl="alignAccFollowNode1" presStyleIdx="4" presStyleCnt="6">
        <dgm:presLayoutVars>
          <dgm:bulletEnabled val="1"/>
        </dgm:presLayoutVars>
      </dgm:prSet>
      <dgm:spPr/>
      <dgm:t>
        <a:bodyPr/>
        <a:lstStyle/>
        <a:p>
          <a:endParaRPr lang="en-US"/>
        </a:p>
      </dgm:t>
    </dgm:pt>
    <dgm:pt modelId="{D32E9218-858D-3242-861D-CE3D8441A059}" type="pres">
      <dgm:prSet presAssocID="{9EE1A1A4-4BEB-014B-8AA0-B6D372C1F623}" presName="sibTrans" presStyleCnt="0"/>
      <dgm:spPr/>
    </dgm:pt>
    <dgm:pt modelId="{960FF2EE-50CF-A34D-998F-78F877B10AEF}" type="pres">
      <dgm:prSet presAssocID="{C265CBF7-FDC5-C040-AFEC-C0A6D4CA8E37}" presName="node" presStyleLbl="alignAccFollowNode1" presStyleIdx="5" presStyleCnt="6">
        <dgm:presLayoutVars>
          <dgm:bulletEnabled val="1"/>
        </dgm:presLayoutVars>
      </dgm:prSet>
      <dgm:spPr/>
      <dgm:t>
        <a:bodyPr/>
        <a:lstStyle/>
        <a:p>
          <a:endParaRPr lang="en-US"/>
        </a:p>
      </dgm:t>
    </dgm:pt>
  </dgm:ptLst>
  <dgm:cxnLst>
    <dgm:cxn modelId="{653AD209-D8A7-2344-B006-E478797EF073}" srcId="{A590F4D0-67C3-2E45-81BC-2E957A6883F4}" destId="{2016C4CE-A1EA-C94C-8BA8-46EB0047FC54}" srcOrd="0" destOrd="0" parTransId="{08BE43C2-18DD-2748-975D-18A5B3B8AFB2}" sibTransId="{9EE1A1A4-4BEB-014B-8AA0-B6D372C1F623}"/>
    <dgm:cxn modelId="{83E7A929-571F-4C07-B524-7C3145851B27}" type="presOf" srcId="{756C8F38-321E-5640-8928-FEA15B6B49B4}" destId="{1D048ABF-35B5-3B43-90AA-184CCB619BF3}" srcOrd="0" destOrd="0" presId="urn:microsoft.com/office/officeart/2005/8/layout/lProcess3"/>
    <dgm:cxn modelId="{E3E19139-53A6-F243-BDE2-99468D1D888C}" srcId="{EDEE0C82-B2F5-D44C-B57F-4C42009D14C6}" destId="{756C8F38-321E-5640-8928-FEA15B6B49B4}" srcOrd="0" destOrd="0" parTransId="{EE43D159-B082-4E4D-90AF-90725B3138EC}" sibTransId="{20149078-7CAB-0247-832D-48031A6790A5}"/>
    <dgm:cxn modelId="{30749BC8-0B6D-E645-8F2F-4CBF1ADF0545}" srcId="{97B63373-9304-B046-A2ED-F807675ECA66}" destId="{88F8DE01-2586-3246-8418-3FC5EE159FE8}" srcOrd="0" destOrd="0" parTransId="{8FF1C2B5-1FBA-1C45-9520-35005AD3C51D}" sibTransId="{7B4EE3DF-1100-504A-85CA-747D975F07E5}"/>
    <dgm:cxn modelId="{12BC8667-410D-43EE-8137-D3229D9FEB68}" type="presOf" srcId="{C9C04E51-C022-6B44-A355-1367C747BA0F}" destId="{731CC423-0B9E-254C-BB56-2467961DC637}" srcOrd="0" destOrd="0" presId="urn:microsoft.com/office/officeart/2005/8/layout/lProcess3"/>
    <dgm:cxn modelId="{70C36D5B-31AC-47EF-84C4-4CABC15C63D6}" type="presOf" srcId="{88F8DE01-2586-3246-8418-3FC5EE159FE8}" destId="{AACFA401-8EBB-1943-89E7-C56AFFB14F9D}" srcOrd="0" destOrd="0" presId="urn:microsoft.com/office/officeart/2005/8/layout/lProcess3"/>
    <dgm:cxn modelId="{3BC43340-5F4A-6945-80E7-13344C62A9B1}" srcId="{7BD05DB3-44DE-B34D-A28C-BA5976947103}" destId="{97B63373-9304-B046-A2ED-F807675ECA66}" srcOrd="0" destOrd="0" parTransId="{D6879964-16DE-384C-8D07-DCE032DB31EE}" sibTransId="{DD6909D1-650C-D549-BC1D-A35FA2AF07C3}"/>
    <dgm:cxn modelId="{43851469-4B41-F341-8865-5CE1F7F4E046}" srcId="{97B63373-9304-B046-A2ED-F807675ECA66}" destId="{B71CFABA-230F-334A-836F-BAE69749F637}" srcOrd="1" destOrd="0" parTransId="{6E8C1DB1-58B2-6A42-8B0B-71CFEFB4EF0A}" sibTransId="{DF9EA6A8-6798-E448-A286-704EBCD3C157}"/>
    <dgm:cxn modelId="{0AAECD46-A219-4A67-B74A-28F381EA7269}" type="presOf" srcId="{A590F4D0-67C3-2E45-81BC-2E957A6883F4}" destId="{B0C56D6A-C1FA-5D4F-AAC8-25ED20B65D5B}" srcOrd="0" destOrd="0" presId="urn:microsoft.com/office/officeart/2005/8/layout/lProcess3"/>
    <dgm:cxn modelId="{4EAA70E5-BC3B-0E44-8A75-CCE10F8BAF7E}" srcId="{7BD05DB3-44DE-B34D-A28C-BA5976947103}" destId="{A590F4D0-67C3-2E45-81BC-2E957A6883F4}" srcOrd="2" destOrd="0" parTransId="{F0E8986A-C5E7-3B41-8683-21BEC96785F5}" sibTransId="{D593DF75-725C-354F-A159-8C137AF022F3}"/>
    <dgm:cxn modelId="{98DCED66-61ED-CA4F-AC04-7FA7DD52CC30}" srcId="{A590F4D0-67C3-2E45-81BC-2E957A6883F4}" destId="{C265CBF7-FDC5-C040-AFEC-C0A6D4CA8E37}" srcOrd="1" destOrd="0" parTransId="{1DD65C55-350D-EC47-9554-70598D7FF7AC}" sibTransId="{84A14358-0C53-6648-915B-2FB2799D79F4}"/>
    <dgm:cxn modelId="{AFA3E442-1F49-4638-9B4B-3375918C7E07}" type="presOf" srcId="{2016C4CE-A1EA-C94C-8BA8-46EB0047FC54}" destId="{32FDB199-FD03-1141-BD53-AFE65014B90D}" srcOrd="0" destOrd="0" presId="urn:microsoft.com/office/officeart/2005/8/layout/lProcess3"/>
    <dgm:cxn modelId="{83C4597B-349C-6C41-8231-00C63BB1577F}" srcId="{7BD05DB3-44DE-B34D-A28C-BA5976947103}" destId="{EDEE0C82-B2F5-D44C-B57F-4C42009D14C6}" srcOrd="1" destOrd="0" parTransId="{B58480A2-7AB2-9440-918B-3F6226D30E9B}" sibTransId="{A9FA75B4-A5E3-7F40-96B5-326160B03651}"/>
    <dgm:cxn modelId="{471F567E-E57A-4ABC-81E1-E5F3A902AAC5}" type="presOf" srcId="{B71CFABA-230F-334A-836F-BAE69749F637}" destId="{17A6EFD4-9C9F-D749-84E6-3ACE1C058F04}" srcOrd="0" destOrd="0" presId="urn:microsoft.com/office/officeart/2005/8/layout/lProcess3"/>
    <dgm:cxn modelId="{7D3EDD68-2461-BC4F-902A-01128E1B578A}" srcId="{EDEE0C82-B2F5-D44C-B57F-4C42009D14C6}" destId="{C9C04E51-C022-6B44-A355-1367C747BA0F}" srcOrd="1" destOrd="0" parTransId="{87487D25-EF53-D842-9B50-A75C147644AE}" sibTransId="{8D7A8F90-2385-BE45-86E0-57D4636454D4}"/>
    <dgm:cxn modelId="{9420C5BE-02BA-4137-B719-06CA2D8A976D}" type="presOf" srcId="{97B63373-9304-B046-A2ED-F807675ECA66}" destId="{FCB3646C-1DD4-6447-BE6F-0A249286F62A}" srcOrd="0" destOrd="0" presId="urn:microsoft.com/office/officeart/2005/8/layout/lProcess3"/>
    <dgm:cxn modelId="{F9EB1634-CBF3-44EF-BA1F-CE037BDD08D2}" type="presOf" srcId="{EDEE0C82-B2F5-D44C-B57F-4C42009D14C6}" destId="{295EFD5C-78FD-844B-8187-837341D812B3}" srcOrd="0" destOrd="0" presId="urn:microsoft.com/office/officeart/2005/8/layout/lProcess3"/>
    <dgm:cxn modelId="{483B4222-BC5B-4516-8BEF-59467990C6E9}" type="presOf" srcId="{C265CBF7-FDC5-C040-AFEC-C0A6D4CA8E37}" destId="{960FF2EE-50CF-A34D-998F-78F877B10AEF}" srcOrd="0" destOrd="0" presId="urn:microsoft.com/office/officeart/2005/8/layout/lProcess3"/>
    <dgm:cxn modelId="{614E3407-6769-4669-9D11-55D218E13CC6}" type="presOf" srcId="{7BD05DB3-44DE-B34D-A28C-BA5976947103}" destId="{1AB69F1C-E44D-F54B-87D8-A3213A9D83AE}" srcOrd="0" destOrd="0" presId="urn:microsoft.com/office/officeart/2005/8/layout/lProcess3"/>
    <dgm:cxn modelId="{C64ED504-C064-4BE7-B7E4-AF9285E2A6A9}" type="presParOf" srcId="{1AB69F1C-E44D-F54B-87D8-A3213A9D83AE}" destId="{DDDE4DFD-B486-F941-B9DD-FCC01C773667}" srcOrd="0" destOrd="0" presId="urn:microsoft.com/office/officeart/2005/8/layout/lProcess3"/>
    <dgm:cxn modelId="{889B63BD-B016-4DBA-B8B2-30EE566D12F8}" type="presParOf" srcId="{DDDE4DFD-B486-F941-B9DD-FCC01C773667}" destId="{FCB3646C-1DD4-6447-BE6F-0A249286F62A}" srcOrd="0" destOrd="0" presId="urn:microsoft.com/office/officeart/2005/8/layout/lProcess3"/>
    <dgm:cxn modelId="{AB4706FC-806E-4113-B98A-D7D98313A883}" type="presParOf" srcId="{DDDE4DFD-B486-F941-B9DD-FCC01C773667}" destId="{B4B83794-35BC-FF4A-B994-684747E6AAC4}" srcOrd="1" destOrd="0" presId="urn:microsoft.com/office/officeart/2005/8/layout/lProcess3"/>
    <dgm:cxn modelId="{6EB3BF37-8668-470D-BC7E-F8E135D63EEA}" type="presParOf" srcId="{DDDE4DFD-B486-F941-B9DD-FCC01C773667}" destId="{AACFA401-8EBB-1943-89E7-C56AFFB14F9D}" srcOrd="2" destOrd="0" presId="urn:microsoft.com/office/officeart/2005/8/layout/lProcess3"/>
    <dgm:cxn modelId="{1FF65DAF-5136-431A-AD9A-674B36E8409A}" type="presParOf" srcId="{DDDE4DFD-B486-F941-B9DD-FCC01C773667}" destId="{01A6BA9F-265D-1A4F-B97A-0BBA88CF088E}" srcOrd="3" destOrd="0" presId="urn:microsoft.com/office/officeart/2005/8/layout/lProcess3"/>
    <dgm:cxn modelId="{DD2FB575-CE6F-4E49-B982-4D587EDE9720}" type="presParOf" srcId="{DDDE4DFD-B486-F941-B9DD-FCC01C773667}" destId="{17A6EFD4-9C9F-D749-84E6-3ACE1C058F04}" srcOrd="4" destOrd="0" presId="urn:microsoft.com/office/officeart/2005/8/layout/lProcess3"/>
    <dgm:cxn modelId="{F2E23598-4950-49FB-B791-D151494C0B6D}" type="presParOf" srcId="{1AB69F1C-E44D-F54B-87D8-A3213A9D83AE}" destId="{5EB72DAD-50F8-8243-8338-75616D5899F4}" srcOrd="1" destOrd="0" presId="urn:microsoft.com/office/officeart/2005/8/layout/lProcess3"/>
    <dgm:cxn modelId="{E0025A9F-380C-477C-B691-97EE3A1439EF}" type="presParOf" srcId="{1AB69F1C-E44D-F54B-87D8-A3213A9D83AE}" destId="{45D47A8E-E723-3D43-A83C-0E71AB5DA002}" srcOrd="2" destOrd="0" presId="urn:microsoft.com/office/officeart/2005/8/layout/lProcess3"/>
    <dgm:cxn modelId="{AA466F94-20C6-40AD-A97D-BA0A2ECFE193}" type="presParOf" srcId="{45D47A8E-E723-3D43-A83C-0E71AB5DA002}" destId="{295EFD5C-78FD-844B-8187-837341D812B3}" srcOrd="0" destOrd="0" presId="urn:microsoft.com/office/officeart/2005/8/layout/lProcess3"/>
    <dgm:cxn modelId="{080FA2E6-6C9F-42CC-8E1B-CC6E08B80C99}" type="presParOf" srcId="{45D47A8E-E723-3D43-A83C-0E71AB5DA002}" destId="{31773841-C583-0F45-BDAB-73AB01286F27}" srcOrd="1" destOrd="0" presId="urn:microsoft.com/office/officeart/2005/8/layout/lProcess3"/>
    <dgm:cxn modelId="{B67F9DBA-31A2-4B38-A858-7A7FEFB41D74}" type="presParOf" srcId="{45D47A8E-E723-3D43-A83C-0E71AB5DA002}" destId="{1D048ABF-35B5-3B43-90AA-184CCB619BF3}" srcOrd="2" destOrd="0" presId="urn:microsoft.com/office/officeart/2005/8/layout/lProcess3"/>
    <dgm:cxn modelId="{7DC4231A-85C6-4975-AB17-B42FD6EC03DA}" type="presParOf" srcId="{45D47A8E-E723-3D43-A83C-0E71AB5DA002}" destId="{4EB27C6E-65A6-F044-BBB8-935A8B4C0285}" srcOrd="3" destOrd="0" presId="urn:microsoft.com/office/officeart/2005/8/layout/lProcess3"/>
    <dgm:cxn modelId="{839A7503-36E5-42B4-8B2A-44B79398A80B}" type="presParOf" srcId="{45D47A8E-E723-3D43-A83C-0E71AB5DA002}" destId="{731CC423-0B9E-254C-BB56-2467961DC637}" srcOrd="4" destOrd="0" presId="urn:microsoft.com/office/officeart/2005/8/layout/lProcess3"/>
    <dgm:cxn modelId="{F43F133A-3A0A-4CEC-B0A8-0D7AC495A89E}" type="presParOf" srcId="{1AB69F1C-E44D-F54B-87D8-A3213A9D83AE}" destId="{6FEE4223-7EE4-0C4C-85DF-044DF150966D}" srcOrd="3" destOrd="0" presId="urn:microsoft.com/office/officeart/2005/8/layout/lProcess3"/>
    <dgm:cxn modelId="{BCB90A91-CED3-4982-AA49-FDEC9AF7AE4F}" type="presParOf" srcId="{1AB69F1C-E44D-F54B-87D8-A3213A9D83AE}" destId="{8157A923-DEAE-574A-A87F-31211A41F889}" srcOrd="4" destOrd="0" presId="urn:microsoft.com/office/officeart/2005/8/layout/lProcess3"/>
    <dgm:cxn modelId="{9DB9C4C1-B1FF-4E08-9852-ECAE061BCF03}" type="presParOf" srcId="{8157A923-DEAE-574A-A87F-31211A41F889}" destId="{B0C56D6A-C1FA-5D4F-AAC8-25ED20B65D5B}" srcOrd="0" destOrd="0" presId="urn:microsoft.com/office/officeart/2005/8/layout/lProcess3"/>
    <dgm:cxn modelId="{D317F417-F64A-47A7-814C-AE545F0EDA04}" type="presParOf" srcId="{8157A923-DEAE-574A-A87F-31211A41F889}" destId="{A7905439-0B8B-CE4B-95B6-5544D186E2EE}" srcOrd="1" destOrd="0" presId="urn:microsoft.com/office/officeart/2005/8/layout/lProcess3"/>
    <dgm:cxn modelId="{11CCAC02-6D18-4AFC-8A63-6DC36687D69E}" type="presParOf" srcId="{8157A923-DEAE-574A-A87F-31211A41F889}" destId="{32FDB199-FD03-1141-BD53-AFE65014B90D}" srcOrd="2" destOrd="0" presId="urn:microsoft.com/office/officeart/2005/8/layout/lProcess3"/>
    <dgm:cxn modelId="{4095E03F-3015-4CA0-8C5B-F1FE33B9B356}" type="presParOf" srcId="{8157A923-DEAE-574A-A87F-31211A41F889}" destId="{D32E9218-858D-3242-861D-CE3D8441A059}" srcOrd="3" destOrd="0" presId="urn:microsoft.com/office/officeart/2005/8/layout/lProcess3"/>
    <dgm:cxn modelId="{31EF5453-0C85-4389-A7E8-9D901FA7A119}" type="presParOf" srcId="{8157A923-DEAE-574A-A87F-31211A41F889}" destId="{960FF2EE-50CF-A34D-998F-78F877B10AEF}"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5A5E58-E15D-4582-BE2C-F52FD4FAD92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36880845-022B-419C-B5CC-5EE75881E509}">
      <dgm:prSet phldrT="[Text]" custT="1"/>
      <dgm:spPr>
        <a:solidFill>
          <a:schemeClr val="accent1">
            <a:lumMod val="60000"/>
            <a:lumOff val="40000"/>
            <a:alpha val="50000"/>
          </a:schemeClr>
        </a:solidFill>
      </dgm:spPr>
      <dgm:t>
        <a:bodyPr/>
        <a:lstStyle/>
        <a:p>
          <a:r>
            <a:rPr lang="en-GB" sz="2800" dirty="0" smtClean="0">
              <a:solidFill>
                <a:schemeClr val="tx1">
                  <a:lumMod val="75000"/>
                  <a:lumOff val="25000"/>
                </a:schemeClr>
              </a:solidFill>
            </a:rPr>
            <a:t>V</a:t>
          </a:r>
          <a:r>
            <a:rPr lang="en-GB" sz="1200" dirty="0" smtClean="0">
              <a:solidFill>
                <a:schemeClr val="tx1">
                  <a:lumMod val="75000"/>
                  <a:lumOff val="25000"/>
                </a:schemeClr>
              </a:solidFill>
            </a:rPr>
            <a:t>alue</a:t>
          </a:r>
          <a:endParaRPr lang="en-GB" sz="1200" dirty="0">
            <a:solidFill>
              <a:schemeClr val="tx1">
                <a:lumMod val="75000"/>
                <a:lumOff val="25000"/>
              </a:schemeClr>
            </a:solidFill>
          </a:endParaRPr>
        </a:p>
      </dgm:t>
    </dgm:pt>
    <dgm:pt modelId="{CC97F414-0938-45EB-B726-93205F8167E1}" type="parTrans" cxnId="{B23CFF42-7FFE-450E-A205-B2DD571E737A}">
      <dgm:prSet/>
      <dgm:spPr/>
      <dgm:t>
        <a:bodyPr/>
        <a:lstStyle/>
        <a:p>
          <a:endParaRPr lang="en-GB"/>
        </a:p>
      </dgm:t>
    </dgm:pt>
    <dgm:pt modelId="{3473D1C4-5B8D-4542-9437-325B40E02414}" type="sibTrans" cxnId="{B23CFF42-7FFE-450E-A205-B2DD571E737A}">
      <dgm:prSet/>
      <dgm:spPr/>
      <dgm:t>
        <a:bodyPr/>
        <a:lstStyle/>
        <a:p>
          <a:endParaRPr lang="en-GB"/>
        </a:p>
      </dgm:t>
    </dgm:pt>
    <dgm:pt modelId="{4E689BDF-2E8A-43FA-B99C-F4A8E25AC8C7}">
      <dgm:prSet phldrT="[Text]" custT="1"/>
      <dgm:spPr>
        <a:noFill/>
      </dgm:spPr>
      <dgm:t>
        <a:bodyPr/>
        <a:lstStyle/>
        <a:p>
          <a:pPr algn="just"/>
          <a:r>
            <a:rPr lang="en-GB" sz="1300" i="0" dirty="0" smtClean="0">
              <a:solidFill>
                <a:schemeClr val="tx1">
                  <a:lumMod val="75000"/>
                  <a:lumOff val="25000"/>
                </a:schemeClr>
              </a:solidFill>
            </a:rPr>
            <a:t>Takes advantage of opportunities &amp; neutralises threats largely through inorganic growth (i.e. acquisitions); opportunity for growth in or</a:t>
          </a:r>
          <a:r>
            <a:rPr lang="en-GB" sz="1300" i="0" dirty="0" smtClean="0">
              <a:solidFill>
                <a:schemeClr val="tx1">
                  <a:lumMod val="75000"/>
                  <a:lumOff val="25000"/>
                </a:schemeClr>
              </a:solidFill>
              <a:sym typeface="Wingdings"/>
            </a:rPr>
            <a:t>ganisational knowledge capability</a:t>
          </a:r>
          <a:endParaRPr lang="en-GB" sz="1300" i="0" dirty="0">
            <a:solidFill>
              <a:schemeClr val="tx1">
                <a:lumMod val="75000"/>
                <a:lumOff val="25000"/>
              </a:schemeClr>
            </a:solidFill>
          </a:endParaRPr>
        </a:p>
      </dgm:t>
    </dgm:pt>
    <dgm:pt modelId="{EE5086EB-2C71-4D0C-9E27-3BF481EA2252}" type="parTrans" cxnId="{9597E60C-F949-452D-A1DE-86B7D0BC0B8B}">
      <dgm:prSet/>
      <dgm:spPr/>
      <dgm:t>
        <a:bodyPr/>
        <a:lstStyle/>
        <a:p>
          <a:endParaRPr lang="en-GB"/>
        </a:p>
      </dgm:t>
    </dgm:pt>
    <dgm:pt modelId="{618AF088-B5B7-4DF1-A5E1-89599F01B617}" type="sibTrans" cxnId="{9597E60C-F949-452D-A1DE-86B7D0BC0B8B}">
      <dgm:prSet/>
      <dgm:spPr/>
      <dgm:t>
        <a:bodyPr/>
        <a:lstStyle/>
        <a:p>
          <a:endParaRPr lang="en-GB"/>
        </a:p>
      </dgm:t>
    </dgm:pt>
    <dgm:pt modelId="{6A97CD66-5057-4AC5-8809-684520C8C22C}">
      <dgm:prSet phldrT="[Text]" custT="1"/>
      <dgm:spPr>
        <a:solidFill>
          <a:schemeClr val="accent1">
            <a:lumMod val="60000"/>
            <a:lumOff val="40000"/>
            <a:alpha val="50000"/>
          </a:schemeClr>
        </a:solidFill>
      </dgm:spPr>
      <dgm:t>
        <a:bodyPr/>
        <a:lstStyle/>
        <a:p>
          <a:r>
            <a:rPr lang="en-GB" sz="2800" dirty="0" smtClean="0">
              <a:solidFill>
                <a:schemeClr val="tx1">
                  <a:lumMod val="75000"/>
                  <a:lumOff val="25000"/>
                </a:schemeClr>
              </a:solidFill>
            </a:rPr>
            <a:t>R</a:t>
          </a:r>
          <a:r>
            <a:rPr lang="en-GB" sz="1200" dirty="0" smtClean="0">
              <a:solidFill>
                <a:schemeClr val="tx1">
                  <a:lumMod val="75000"/>
                  <a:lumOff val="25000"/>
                </a:schemeClr>
              </a:solidFill>
            </a:rPr>
            <a:t>arity</a:t>
          </a:r>
          <a:endParaRPr lang="en-GB" sz="1200" dirty="0">
            <a:solidFill>
              <a:schemeClr val="tx1">
                <a:lumMod val="75000"/>
                <a:lumOff val="25000"/>
              </a:schemeClr>
            </a:solidFill>
          </a:endParaRPr>
        </a:p>
      </dgm:t>
    </dgm:pt>
    <dgm:pt modelId="{98B8D04D-EAEB-4BA1-991A-261731EB64DE}" type="parTrans" cxnId="{82FB7FD3-7389-4476-A12E-C4FE6FAC6350}">
      <dgm:prSet/>
      <dgm:spPr/>
      <dgm:t>
        <a:bodyPr/>
        <a:lstStyle/>
        <a:p>
          <a:endParaRPr lang="en-GB"/>
        </a:p>
      </dgm:t>
    </dgm:pt>
    <dgm:pt modelId="{5F3E087C-A736-435F-9FAF-46530404E366}" type="sibTrans" cxnId="{82FB7FD3-7389-4476-A12E-C4FE6FAC6350}">
      <dgm:prSet/>
      <dgm:spPr/>
      <dgm:t>
        <a:bodyPr/>
        <a:lstStyle/>
        <a:p>
          <a:endParaRPr lang="en-GB"/>
        </a:p>
      </dgm:t>
    </dgm:pt>
    <dgm:pt modelId="{37CFD53A-B424-40A9-AD80-F785D887BE76}">
      <dgm:prSet phldrT="[Text]" custT="1"/>
      <dgm:spPr>
        <a:noFill/>
      </dgm:spPr>
      <dgm:t>
        <a:bodyPr/>
        <a:lstStyle/>
        <a:p>
          <a:pPr algn="just"/>
          <a:r>
            <a:rPr lang="en-GB" sz="1300" i="0" dirty="0" smtClean="0">
              <a:solidFill>
                <a:schemeClr val="tx1">
                  <a:lumMod val="75000"/>
                  <a:lumOff val="25000"/>
                </a:schemeClr>
              </a:solidFill>
            </a:rPr>
            <a:t>Through inorganic (i.e. acquisitions) and organic (i.e. procure, retain, and develop internal talent) growth strategies, strong emphasis on maintaining sustainable rarity as a basis of competitive advantage</a:t>
          </a:r>
          <a:endParaRPr lang="en-GB" sz="1300" i="0" dirty="0">
            <a:solidFill>
              <a:schemeClr val="tx1">
                <a:lumMod val="75000"/>
                <a:lumOff val="25000"/>
              </a:schemeClr>
            </a:solidFill>
          </a:endParaRPr>
        </a:p>
      </dgm:t>
    </dgm:pt>
    <dgm:pt modelId="{2E6B8430-9775-449D-9EE5-65E9D9B13711}" type="parTrans" cxnId="{E99EC265-F551-4A8E-85A4-EED0E49E8C3B}">
      <dgm:prSet/>
      <dgm:spPr/>
      <dgm:t>
        <a:bodyPr/>
        <a:lstStyle/>
        <a:p>
          <a:endParaRPr lang="en-GB"/>
        </a:p>
      </dgm:t>
    </dgm:pt>
    <dgm:pt modelId="{A3C2B3FD-BECA-4545-92FC-13AE3D8AD290}" type="sibTrans" cxnId="{E99EC265-F551-4A8E-85A4-EED0E49E8C3B}">
      <dgm:prSet/>
      <dgm:spPr/>
      <dgm:t>
        <a:bodyPr/>
        <a:lstStyle/>
        <a:p>
          <a:endParaRPr lang="en-GB"/>
        </a:p>
      </dgm:t>
    </dgm:pt>
    <dgm:pt modelId="{C1D05C6F-E7ED-4A6C-AE78-C969DD7B36EF}">
      <dgm:prSet phldrT="[Text]" custT="1"/>
      <dgm:spPr>
        <a:solidFill>
          <a:schemeClr val="accent1">
            <a:lumMod val="60000"/>
            <a:lumOff val="40000"/>
            <a:alpha val="50000"/>
          </a:schemeClr>
        </a:solidFill>
      </dgm:spPr>
      <dgm:t>
        <a:bodyPr/>
        <a:lstStyle/>
        <a:p>
          <a:r>
            <a:rPr lang="en-GB" sz="2800" dirty="0" smtClean="0">
              <a:solidFill>
                <a:schemeClr val="tx1">
                  <a:lumMod val="75000"/>
                  <a:lumOff val="25000"/>
                </a:schemeClr>
              </a:solidFill>
            </a:rPr>
            <a:t>I</a:t>
          </a:r>
          <a:r>
            <a:rPr lang="en-GB" sz="1200" dirty="0" smtClean="0">
              <a:solidFill>
                <a:schemeClr val="tx1">
                  <a:lumMod val="75000"/>
                  <a:lumOff val="25000"/>
                </a:schemeClr>
              </a:solidFill>
            </a:rPr>
            <a:t>nimitability</a:t>
          </a:r>
          <a:endParaRPr lang="en-GB" sz="1200" dirty="0">
            <a:solidFill>
              <a:schemeClr val="tx1">
                <a:lumMod val="75000"/>
                <a:lumOff val="25000"/>
              </a:schemeClr>
            </a:solidFill>
          </a:endParaRPr>
        </a:p>
      </dgm:t>
    </dgm:pt>
    <dgm:pt modelId="{55021B4D-4181-4361-A868-BAA727216230}" type="parTrans" cxnId="{46ABF31B-5CCF-40AD-9265-3B1B54DB06D1}">
      <dgm:prSet/>
      <dgm:spPr/>
      <dgm:t>
        <a:bodyPr/>
        <a:lstStyle/>
        <a:p>
          <a:endParaRPr lang="en-GB"/>
        </a:p>
      </dgm:t>
    </dgm:pt>
    <dgm:pt modelId="{5679DF58-A195-47C8-B264-37606F4504DF}" type="sibTrans" cxnId="{46ABF31B-5CCF-40AD-9265-3B1B54DB06D1}">
      <dgm:prSet/>
      <dgm:spPr/>
      <dgm:t>
        <a:bodyPr/>
        <a:lstStyle/>
        <a:p>
          <a:endParaRPr lang="en-GB"/>
        </a:p>
      </dgm:t>
    </dgm:pt>
    <dgm:pt modelId="{E0700CBF-756E-491A-B524-18378006BD3B}">
      <dgm:prSet phldrT="[Text]" custT="1"/>
      <dgm:spPr>
        <a:noFill/>
      </dgm:spPr>
      <dgm:t>
        <a:bodyPr/>
        <a:lstStyle/>
        <a:p>
          <a:pPr algn="just"/>
          <a:r>
            <a:rPr lang="en-GB" sz="1300" dirty="0" smtClean="0">
              <a:solidFill>
                <a:schemeClr val="tx1">
                  <a:lumMod val="75000"/>
                  <a:lumOff val="25000"/>
                </a:schemeClr>
              </a:solidFill>
            </a:rPr>
            <a:t>‘Quality’ as a central value provides a strong chord of inimitable capabilities within the Group portfolio of offerings</a:t>
          </a:r>
          <a:endParaRPr lang="en-GB" sz="1300" dirty="0">
            <a:solidFill>
              <a:schemeClr val="tx1">
                <a:lumMod val="75000"/>
                <a:lumOff val="25000"/>
              </a:schemeClr>
            </a:solidFill>
          </a:endParaRPr>
        </a:p>
      </dgm:t>
    </dgm:pt>
    <dgm:pt modelId="{39903980-BA5F-45C6-834C-3922375D965E}" type="parTrans" cxnId="{42FE0CB7-77D6-4B93-BE4C-BEA3E0C847D0}">
      <dgm:prSet/>
      <dgm:spPr/>
      <dgm:t>
        <a:bodyPr/>
        <a:lstStyle/>
        <a:p>
          <a:endParaRPr lang="en-GB"/>
        </a:p>
      </dgm:t>
    </dgm:pt>
    <dgm:pt modelId="{FA55EBF9-1FA2-4EC2-AD04-DF2A69C97EF1}" type="sibTrans" cxnId="{42FE0CB7-77D6-4B93-BE4C-BEA3E0C847D0}">
      <dgm:prSet/>
      <dgm:spPr/>
      <dgm:t>
        <a:bodyPr/>
        <a:lstStyle/>
        <a:p>
          <a:endParaRPr lang="en-GB"/>
        </a:p>
      </dgm:t>
    </dgm:pt>
    <dgm:pt modelId="{4BF89C7C-D7D7-40D4-889E-616A950F0756}">
      <dgm:prSet phldrT="[Text]" custT="1"/>
      <dgm:spPr>
        <a:solidFill>
          <a:schemeClr val="accent1">
            <a:lumMod val="60000"/>
            <a:lumOff val="40000"/>
            <a:alpha val="50000"/>
          </a:schemeClr>
        </a:solidFill>
      </dgm:spPr>
      <dgm:t>
        <a:bodyPr/>
        <a:lstStyle/>
        <a:p>
          <a:r>
            <a:rPr lang="en-GB" sz="1800" dirty="0" smtClean="0">
              <a:solidFill>
                <a:schemeClr val="tx1">
                  <a:lumMod val="75000"/>
                  <a:lumOff val="25000"/>
                </a:schemeClr>
              </a:solidFill>
            </a:rPr>
            <a:t>N</a:t>
          </a:r>
          <a:r>
            <a:rPr lang="en-GB" sz="1200" dirty="0" smtClean="0">
              <a:solidFill>
                <a:schemeClr val="tx1">
                  <a:lumMod val="75000"/>
                  <a:lumOff val="25000"/>
                </a:schemeClr>
              </a:solidFill>
            </a:rPr>
            <a:t>on Substitutability</a:t>
          </a:r>
          <a:endParaRPr lang="en-GB" sz="1200" dirty="0">
            <a:solidFill>
              <a:schemeClr val="tx1">
                <a:lumMod val="75000"/>
                <a:lumOff val="25000"/>
              </a:schemeClr>
            </a:solidFill>
          </a:endParaRPr>
        </a:p>
      </dgm:t>
    </dgm:pt>
    <dgm:pt modelId="{7EE61BFC-B420-4F17-9CA7-A7259D3625AC}" type="parTrans" cxnId="{146E9FC0-77F3-4C86-92F0-133D4E1985F1}">
      <dgm:prSet/>
      <dgm:spPr/>
      <dgm:t>
        <a:bodyPr/>
        <a:lstStyle/>
        <a:p>
          <a:endParaRPr lang="en-GB"/>
        </a:p>
      </dgm:t>
    </dgm:pt>
    <dgm:pt modelId="{CD022D34-77FC-4AAD-968D-E294B899B90C}" type="sibTrans" cxnId="{146E9FC0-77F3-4C86-92F0-133D4E1985F1}">
      <dgm:prSet/>
      <dgm:spPr/>
      <dgm:t>
        <a:bodyPr/>
        <a:lstStyle/>
        <a:p>
          <a:endParaRPr lang="en-GB"/>
        </a:p>
      </dgm:t>
    </dgm:pt>
    <dgm:pt modelId="{59F080A4-D24C-4BB1-801B-96EEA11565C8}">
      <dgm:prSet custT="1"/>
      <dgm:spPr>
        <a:noFill/>
      </dgm:spPr>
      <dgm:t>
        <a:bodyPr/>
        <a:lstStyle/>
        <a:p>
          <a:pPr algn="just"/>
          <a:r>
            <a:rPr lang="en-GB" sz="1300" dirty="0" smtClean="0">
              <a:solidFill>
                <a:schemeClr val="tx1">
                  <a:lumMod val="75000"/>
                  <a:lumOff val="25000"/>
                </a:schemeClr>
              </a:solidFill>
            </a:rPr>
            <a:t>Risk of substitutes through forward integration of the value chain.  Innovation through partnerships (i.e. CROs JV), new product offerings (i.e. consumer technology aids) provides a potential area for growth</a:t>
          </a:r>
          <a:endParaRPr lang="en-GB" sz="1300" dirty="0">
            <a:solidFill>
              <a:schemeClr val="tx1">
                <a:lumMod val="75000"/>
                <a:lumOff val="25000"/>
              </a:schemeClr>
            </a:solidFill>
          </a:endParaRPr>
        </a:p>
      </dgm:t>
    </dgm:pt>
    <dgm:pt modelId="{45E56FDD-1F28-443C-B25A-51D8E6D84B80}" type="parTrans" cxnId="{E95BCFB9-4F0A-4757-A7B0-D32EB63CFB05}">
      <dgm:prSet/>
      <dgm:spPr/>
      <dgm:t>
        <a:bodyPr/>
        <a:lstStyle/>
        <a:p>
          <a:endParaRPr lang="en-GB"/>
        </a:p>
      </dgm:t>
    </dgm:pt>
    <dgm:pt modelId="{8ED0DB44-39E3-471A-9903-51BB5567801D}" type="sibTrans" cxnId="{E95BCFB9-4F0A-4757-A7B0-D32EB63CFB05}">
      <dgm:prSet/>
      <dgm:spPr/>
      <dgm:t>
        <a:bodyPr/>
        <a:lstStyle/>
        <a:p>
          <a:endParaRPr lang="en-GB"/>
        </a:p>
      </dgm:t>
    </dgm:pt>
    <dgm:pt modelId="{B40B7320-4F5D-C848-9768-810FC7B84943}">
      <dgm:prSet phldrT="[Text]" custT="1"/>
      <dgm:spPr>
        <a:noFill/>
      </dgm:spPr>
      <dgm:t>
        <a:bodyPr/>
        <a:lstStyle/>
        <a:p>
          <a:pPr algn="just"/>
          <a:r>
            <a:rPr lang="en-GB" sz="1300" i="0" dirty="0" smtClean="0">
              <a:solidFill>
                <a:schemeClr val="tx1">
                  <a:lumMod val="75000"/>
                  <a:lumOff val="25000"/>
                </a:schemeClr>
              </a:solidFill>
            </a:rPr>
            <a:t>Provides value to customers through quality ancillary services that are needed and the ability to offer a portfolio offering; opportunity for greater internal and external visibility into portfolio offerings</a:t>
          </a:r>
          <a:endParaRPr lang="en-GB" sz="1300" i="0" dirty="0">
            <a:solidFill>
              <a:schemeClr val="tx1">
                <a:lumMod val="75000"/>
                <a:lumOff val="25000"/>
              </a:schemeClr>
            </a:solidFill>
          </a:endParaRPr>
        </a:p>
      </dgm:t>
    </dgm:pt>
    <dgm:pt modelId="{59AB90D3-80CF-124A-8400-42684479B268}" type="parTrans" cxnId="{3E387359-C48F-CD4A-A9A9-02945B48753D}">
      <dgm:prSet/>
      <dgm:spPr/>
      <dgm:t>
        <a:bodyPr/>
        <a:lstStyle/>
        <a:p>
          <a:endParaRPr lang="en-US"/>
        </a:p>
      </dgm:t>
    </dgm:pt>
    <dgm:pt modelId="{CA1C2D0E-0FB8-E240-86C4-991F9E1115B2}" type="sibTrans" cxnId="{3E387359-C48F-CD4A-A9A9-02945B48753D}">
      <dgm:prSet/>
      <dgm:spPr/>
      <dgm:t>
        <a:bodyPr/>
        <a:lstStyle/>
        <a:p>
          <a:endParaRPr lang="en-US"/>
        </a:p>
      </dgm:t>
    </dgm:pt>
    <dgm:pt modelId="{80DD021F-FB66-D54C-BFB6-64B090967E6B}">
      <dgm:prSet phldrT="[Text]" custT="1"/>
      <dgm:spPr>
        <a:noFill/>
      </dgm:spPr>
      <dgm:t>
        <a:bodyPr/>
        <a:lstStyle/>
        <a:p>
          <a:pPr algn="just"/>
          <a:r>
            <a:rPr lang="en-GB" sz="1300" dirty="0" smtClean="0">
              <a:solidFill>
                <a:schemeClr val="tx1">
                  <a:lumMod val="75000"/>
                  <a:lumOff val="25000"/>
                </a:schemeClr>
              </a:solidFill>
            </a:rPr>
            <a:t>Product and Service offering is price-competitive, for the quality that is delivered to clients</a:t>
          </a:r>
          <a:endParaRPr lang="en-GB" sz="1300" dirty="0">
            <a:solidFill>
              <a:schemeClr val="tx1">
                <a:lumMod val="75000"/>
                <a:lumOff val="25000"/>
              </a:schemeClr>
            </a:solidFill>
          </a:endParaRPr>
        </a:p>
      </dgm:t>
    </dgm:pt>
    <dgm:pt modelId="{A20BBDAF-6E47-D940-B5A0-6794DF60E93F}" type="parTrans" cxnId="{2C401216-B437-634D-B385-08A1A4C59F1E}">
      <dgm:prSet/>
      <dgm:spPr/>
      <dgm:t>
        <a:bodyPr/>
        <a:lstStyle/>
        <a:p>
          <a:endParaRPr lang="en-US"/>
        </a:p>
      </dgm:t>
    </dgm:pt>
    <dgm:pt modelId="{FAB8B22D-EA20-D84D-9FDF-D46B734055C6}" type="sibTrans" cxnId="{2C401216-B437-634D-B385-08A1A4C59F1E}">
      <dgm:prSet/>
      <dgm:spPr/>
      <dgm:t>
        <a:bodyPr/>
        <a:lstStyle/>
        <a:p>
          <a:endParaRPr lang="en-US"/>
        </a:p>
      </dgm:t>
    </dgm:pt>
    <dgm:pt modelId="{10FF2F4A-C67C-2341-A709-7BE5D13BD254}">
      <dgm:prSet phldrT="[Text]" custT="1"/>
      <dgm:spPr>
        <a:noFill/>
      </dgm:spPr>
      <dgm:t>
        <a:bodyPr/>
        <a:lstStyle/>
        <a:p>
          <a:pPr algn="just"/>
          <a:r>
            <a:rPr lang="en-GB" sz="1300" i="0" dirty="0" smtClean="0">
              <a:solidFill>
                <a:schemeClr val="tx1">
                  <a:lumMod val="75000"/>
                  <a:lumOff val="25000"/>
                </a:schemeClr>
              </a:solidFill>
            </a:rPr>
            <a:t>Delivering on meeting customer need through growth in highly-sought client ancillary services</a:t>
          </a:r>
          <a:endParaRPr lang="en-GB" sz="1300" i="0" dirty="0">
            <a:solidFill>
              <a:schemeClr val="tx1">
                <a:lumMod val="75000"/>
                <a:lumOff val="25000"/>
              </a:schemeClr>
            </a:solidFill>
          </a:endParaRPr>
        </a:p>
      </dgm:t>
    </dgm:pt>
    <dgm:pt modelId="{8FB630C0-DF23-BE4E-BFE1-CA8689AEF768}" type="parTrans" cxnId="{69A2180C-39D4-B049-BDE2-712A6E366474}">
      <dgm:prSet/>
      <dgm:spPr/>
      <dgm:t>
        <a:bodyPr/>
        <a:lstStyle/>
        <a:p>
          <a:endParaRPr lang="en-US"/>
        </a:p>
      </dgm:t>
    </dgm:pt>
    <dgm:pt modelId="{00F6B6CE-7B7D-274E-878C-25935DBAC02F}" type="sibTrans" cxnId="{69A2180C-39D4-B049-BDE2-712A6E366474}">
      <dgm:prSet/>
      <dgm:spPr/>
      <dgm:t>
        <a:bodyPr/>
        <a:lstStyle/>
        <a:p>
          <a:endParaRPr lang="en-US"/>
        </a:p>
      </dgm:t>
    </dgm:pt>
    <dgm:pt modelId="{50329DAE-6313-4E4C-A4BF-B0B1EEA7544B}">
      <dgm:prSet phldrT="[Text]" custT="1"/>
      <dgm:spPr>
        <a:noFill/>
      </dgm:spPr>
      <dgm:t>
        <a:bodyPr/>
        <a:lstStyle/>
        <a:p>
          <a:pPr algn="just"/>
          <a:r>
            <a:rPr lang="en-GB" sz="1300" dirty="0" smtClean="0">
              <a:solidFill>
                <a:schemeClr val="tx1">
                  <a:lumMod val="75000"/>
                  <a:lumOff val="25000"/>
                </a:schemeClr>
              </a:solidFill>
            </a:rPr>
            <a:t>Would benefit from stronger linked competences across Divisions, in that mutually beneficial collaboration doesn’t appear to be occurring regularly cross-functionally</a:t>
          </a:r>
          <a:endParaRPr lang="en-GB" sz="1300" dirty="0">
            <a:solidFill>
              <a:schemeClr val="tx1">
                <a:lumMod val="75000"/>
                <a:lumOff val="25000"/>
              </a:schemeClr>
            </a:solidFill>
          </a:endParaRPr>
        </a:p>
      </dgm:t>
    </dgm:pt>
    <dgm:pt modelId="{2F35144E-52B1-6F46-8232-5F000E98C55C}" type="parTrans" cxnId="{55F30CCD-B65E-994E-A215-0E180D426686}">
      <dgm:prSet/>
      <dgm:spPr/>
      <dgm:t>
        <a:bodyPr/>
        <a:lstStyle/>
        <a:p>
          <a:endParaRPr lang="en-US"/>
        </a:p>
      </dgm:t>
    </dgm:pt>
    <dgm:pt modelId="{A935FDF1-8D58-C24C-B98A-FB9F3D038EFF}" type="sibTrans" cxnId="{55F30CCD-B65E-994E-A215-0E180D426686}">
      <dgm:prSet/>
      <dgm:spPr/>
      <dgm:t>
        <a:bodyPr/>
        <a:lstStyle/>
        <a:p>
          <a:endParaRPr lang="en-US"/>
        </a:p>
      </dgm:t>
    </dgm:pt>
    <dgm:pt modelId="{E10684FC-8A1B-E849-9467-050EB0B718A7}">
      <dgm:prSet custT="1"/>
      <dgm:spPr>
        <a:noFill/>
      </dgm:spPr>
      <dgm:t>
        <a:bodyPr/>
        <a:lstStyle/>
        <a:p>
          <a:pPr algn="just"/>
          <a:r>
            <a:rPr lang="en-GB" sz="1300" dirty="0" smtClean="0">
              <a:solidFill>
                <a:schemeClr val="tx1">
                  <a:lumMod val="75000"/>
                  <a:lumOff val="25000"/>
                </a:schemeClr>
              </a:solidFill>
            </a:rPr>
            <a:t>Group’s on-going acquisition strategy supports the exploitation of valuable, rare, and costly to imitate resources (i.e. knowledge capital) through the acquisition of industry top talent</a:t>
          </a:r>
          <a:endParaRPr lang="en-GB" sz="1300" dirty="0">
            <a:solidFill>
              <a:schemeClr val="tx1">
                <a:lumMod val="75000"/>
                <a:lumOff val="25000"/>
              </a:schemeClr>
            </a:solidFill>
          </a:endParaRPr>
        </a:p>
      </dgm:t>
    </dgm:pt>
    <dgm:pt modelId="{C04E2512-76BF-6B4D-A273-DD035F6F18F1}" type="parTrans" cxnId="{324D943C-86B9-324C-8D3C-095607730CF1}">
      <dgm:prSet/>
      <dgm:spPr/>
      <dgm:t>
        <a:bodyPr/>
        <a:lstStyle/>
        <a:p>
          <a:endParaRPr lang="en-US"/>
        </a:p>
      </dgm:t>
    </dgm:pt>
    <dgm:pt modelId="{F6D35E25-1993-A940-AA0A-67D843D204B9}" type="sibTrans" cxnId="{324D943C-86B9-324C-8D3C-095607730CF1}">
      <dgm:prSet/>
      <dgm:spPr/>
      <dgm:t>
        <a:bodyPr/>
        <a:lstStyle/>
        <a:p>
          <a:endParaRPr lang="en-US"/>
        </a:p>
      </dgm:t>
    </dgm:pt>
    <dgm:pt modelId="{57EED7BB-453F-2648-9D99-5E13634D2210}">
      <dgm:prSet phldrT="[Text]" custT="1"/>
      <dgm:spPr>
        <a:noFill/>
      </dgm:spPr>
      <dgm:t>
        <a:bodyPr/>
        <a:lstStyle/>
        <a:p>
          <a:pPr algn="just"/>
          <a:r>
            <a:rPr lang="en-GB" sz="1300" dirty="0" smtClean="0">
              <a:solidFill>
                <a:schemeClr val="tx1">
                  <a:lumMod val="75000"/>
                  <a:lumOff val="25000"/>
                </a:schemeClr>
              </a:solidFill>
            </a:rPr>
            <a:t>Upholding ‘Quality’ as a central value in the delivery of product and services provides a sustainable rare competitive advantage</a:t>
          </a:r>
          <a:endParaRPr lang="en-GB" sz="1300" dirty="0">
            <a:solidFill>
              <a:schemeClr val="tx1">
                <a:lumMod val="75000"/>
                <a:lumOff val="25000"/>
              </a:schemeClr>
            </a:solidFill>
          </a:endParaRPr>
        </a:p>
      </dgm:t>
    </dgm:pt>
    <dgm:pt modelId="{36489287-D3E6-8C4F-976C-B7F90B86F4D8}" type="parTrans" cxnId="{F7B2C897-4D4C-ED4E-BA7B-D87B1DC283A6}">
      <dgm:prSet/>
      <dgm:spPr/>
      <dgm:t>
        <a:bodyPr/>
        <a:lstStyle/>
        <a:p>
          <a:endParaRPr lang="en-US"/>
        </a:p>
      </dgm:t>
    </dgm:pt>
    <dgm:pt modelId="{F285E539-3DAE-C948-A076-76293FA096DA}" type="sibTrans" cxnId="{F7B2C897-4D4C-ED4E-BA7B-D87B1DC283A6}">
      <dgm:prSet/>
      <dgm:spPr/>
      <dgm:t>
        <a:bodyPr/>
        <a:lstStyle/>
        <a:p>
          <a:endParaRPr lang="en-US"/>
        </a:p>
      </dgm:t>
    </dgm:pt>
    <dgm:pt modelId="{4AAEFB21-3ECE-D044-94BA-812286A4CAB3}">
      <dgm:prSet phldrT="[Text]" custT="1"/>
      <dgm:spPr>
        <a:noFill/>
      </dgm:spPr>
      <dgm:t>
        <a:bodyPr/>
        <a:lstStyle/>
        <a:p>
          <a:pPr algn="just"/>
          <a:r>
            <a:rPr lang="en-GB" sz="1300" dirty="0" smtClean="0">
              <a:solidFill>
                <a:schemeClr val="tx1">
                  <a:lumMod val="75000"/>
                  <a:lumOff val="25000"/>
                </a:schemeClr>
              </a:solidFill>
            </a:rPr>
            <a:t>‘Quality’ drives superior performance across divisions, with in-house talent (acquisition) management emphasising the importance of Quality across divisions</a:t>
          </a:r>
          <a:endParaRPr lang="en-GB" sz="1300" dirty="0">
            <a:solidFill>
              <a:schemeClr val="tx1">
                <a:lumMod val="75000"/>
                <a:lumOff val="25000"/>
              </a:schemeClr>
            </a:solidFill>
          </a:endParaRPr>
        </a:p>
      </dgm:t>
    </dgm:pt>
    <dgm:pt modelId="{4F000D62-A43E-0B43-B37C-1B1E25A33DCF}" type="parTrans" cxnId="{61A06001-6F44-0143-BA20-D0499893505E}">
      <dgm:prSet/>
      <dgm:spPr/>
      <dgm:t>
        <a:bodyPr/>
        <a:lstStyle/>
        <a:p>
          <a:endParaRPr lang="en-US"/>
        </a:p>
      </dgm:t>
    </dgm:pt>
    <dgm:pt modelId="{EE7964AF-C640-7C4C-B144-AA8E54DADBAB}" type="sibTrans" cxnId="{61A06001-6F44-0143-BA20-D0499893505E}">
      <dgm:prSet/>
      <dgm:spPr/>
      <dgm:t>
        <a:bodyPr/>
        <a:lstStyle/>
        <a:p>
          <a:endParaRPr lang="en-US"/>
        </a:p>
      </dgm:t>
    </dgm:pt>
    <dgm:pt modelId="{B2BE91C4-70D9-7D4E-AB1A-1E7D1AE2B00D}">
      <dgm:prSet custT="1"/>
      <dgm:spPr>
        <a:noFill/>
      </dgm:spPr>
      <dgm:t>
        <a:bodyPr/>
        <a:lstStyle/>
        <a:p>
          <a:pPr algn="just"/>
          <a:r>
            <a:rPr lang="en-GB" sz="1300" dirty="0" smtClean="0">
              <a:solidFill>
                <a:schemeClr val="tx1">
                  <a:lumMod val="75000"/>
                  <a:lumOff val="25000"/>
                </a:schemeClr>
              </a:solidFill>
            </a:rPr>
            <a:t>To avoid substitution of competencies, innovation development processes used to grow Supply Chain Services as a market leader in excellence, should be leveraged to the Sharp Packaging and Ashfield Commercial &amp; Medical Services Division, to provide a Group level expectation for sustainable quality delivery</a:t>
          </a:r>
          <a:endParaRPr lang="en-GB" sz="1300" dirty="0">
            <a:solidFill>
              <a:schemeClr val="tx1">
                <a:lumMod val="75000"/>
                <a:lumOff val="25000"/>
              </a:schemeClr>
            </a:solidFill>
          </a:endParaRPr>
        </a:p>
      </dgm:t>
    </dgm:pt>
    <dgm:pt modelId="{01066750-8017-934D-8055-B183783CAC5B}" type="parTrans" cxnId="{0D4BB69D-C818-AF4D-AD31-BB56E9916D37}">
      <dgm:prSet/>
      <dgm:spPr/>
      <dgm:t>
        <a:bodyPr/>
        <a:lstStyle/>
        <a:p>
          <a:endParaRPr lang="en-US"/>
        </a:p>
      </dgm:t>
    </dgm:pt>
    <dgm:pt modelId="{C5FA48AF-0151-8147-B093-6D1F040E29C3}" type="sibTrans" cxnId="{0D4BB69D-C818-AF4D-AD31-BB56E9916D37}">
      <dgm:prSet/>
      <dgm:spPr/>
      <dgm:t>
        <a:bodyPr/>
        <a:lstStyle/>
        <a:p>
          <a:endParaRPr lang="en-US"/>
        </a:p>
      </dgm:t>
    </dgm:pt>
    <dgm:pt modelId="{2DD0B36E-5F16-4AC0-9ACD-BD6696270489}" type="pres">
      <dgm:prSet presAssocID="{1E5A5E58-E15D-4582-BE2C-F52FD4FAD929}" presName="linearFlow" presStyleCnt="0">
        <dgm:presLayoutVars>
          <dgm:dir/>
          <dgm:animLvl val="lvl"/>
          <dgm:resizeHandles val="exact"/>
        </dgm:presLayoutVars>
      </dgm:prSet>
      <dgm:spPr/>
      <dgm:t>
        <a:bodyPr/>
        <a:lstStyle/>
        <a:p>
          <a:endParaRPr lang="en-GB"/>
        </a:p>
      </dgm:t>
    </dgm:pt>
    <dgm:pt modelId="{07ACCE3B-6F95-4CF2-A687-772A0BB1D4B4}" type="pres">
      <dgm:prSet presAssocID="{36880845-022B-419C-B5CC-5EE75881E509}" presName="composite" presStyleCnt="0"/>
      <dgm:spPr/>
    </dgm:pt>
    <dgm:pt modelId="{1875CE9D-7838-4FDC-8D39-89BCBC6F578E}" type="pres">
      <dgm:prSet presAssocID="{36880845-022B-419C-B5CC-5EE75881E509}" presName="parentText" presStyleLbl="alignNode1" presStyleIdx="0" presStyleCnt="4" custScaleX="112338" custLinFactNeighborX="-1482">
        <dgm:presLayoutVars>
          <dgm:chMax val="1"/>
          <dgm:bulletEnabled val="1"/>
        </dgm:presLayoutVars>
      </dgm:prSet>
      <dgm:spPr/>
      <dgm:t>
        <a:bodyPr/>
        <a:lstStyle/>
        <a:p>
          <a:endParaRPr lang="en-GB"/>
        </a:p>
      </dgm:t>
    </dgm:pt>
    <dgm:pt modelId="{AB23A1F8-F86A-45F6-95C2-227AA2268CA2}" type="pres">
      <dgm:prSet presAssocID="{36880845-022B-419C-B5CC-5EE75881E509}" presName="descendantText" presStyleLbl="alignAcc1" presStyleIdx="0" presStyleCnt="4" custScaleY="124417">
        <dgm:presLayoutVars>
          <dgm:bulletEnabled val="1"/>
        </dgm:presLayoutVars>
      </dgm:prSet>
      <dgm:spPr/>
      <dgm:t>
        <a:bodyPr/>
        <a:lstStyle/>
        <a:p>
          <a:endParaRPr lang="en-GB"/>
        </a:p>
      </dgm:t>
    </dgm:pt>
    <dgm:pt modelId="{ABBCB17A-8DD9-4308-A3EF-E10CFB58373C}" type="pres">
      <dgm:prSet presAssocID="{3473D1C4-5B8D-4542-9437-325B40E02414}" presName="sp" presStyleCnt="0"/>
      <dgm:spPr/>
    </dgm:pt>
    <dgm:pt modelId="{5D0A93A1-B446-4833-A28E-0CD1601D5BFC}" type="pres">
      <dgm:prSet presAssocID="{6A97CD66-5057-4AC5-8809-684520C8C22C}" presName="composite" presStyleCnt="0"/>
      <dgm:spPr/>
    </dgm:pt>
    <dgm:pt modelId="{3490583F-1A91-426C-B002-BEA3AC18F0D9}" type="pres">
      <dgm:prSet presAssocID="{6A97CD66-5057-4AC5-8809-684520C8C22C}" presName="parentText" presStyleLbl="alignNode1" presStyleIdx="1" presStyleCnt="4" custScaleX="112338">
        <dgm:presLayoutVars>
          <dgm:chMax val="1"/>
          <dgm:bulletEnabled val="1"/>
        </dgm:presLayoutVars>
      </dgm:prSet>
      <dgm:spPr/>
      <dgm:t>
        <a:bodyPr/>
        <a:lstStyle/>
        <a:p>
          <a:endParaRPr lang="en-GB"/>
        </a:p>
      </dgm:t>
    </dgm:pt>
    <dgm:pt modelId="{17DBA323-29CB-4E13-A3A6-5DFA45564D65}" type="pres">
      <dgm:prSet presAssocID="{6A97CD66-5057-4AC5-8809-684520C8C22C}" presName="descendantText" presStyleLbl="alignAcc1" presStyleIdx="1" presStyleCnt="4" custScaleY="113621">
        <dgm:presLayoutVars>
          <dgm:bulletEnabled val="1"/>
        </dgm:presLayoutVars>
      </dgm:prSet>
      <dgm:spPr/>
      <dgm:t>
        <a:bodyPr/>
        <a:lstStyle/>
        <a:p>
          <a:endParaRPr lang="en-GB"/>
        </a:p>
      </dgm:t>
    </dgm:pt>
    <dgm:pt modelId="{1CCB5672-2B29-4CCF-8737-9699FCA10D7D}" type="pres">
      <dgm:prSet presAssocID="{5F3E087C-A736-435F-9FAF-46530404E366}" presName="sp" presStyleCnt="0"/>
      <dgm:spPr/>
    </dgm:pt>
    <dgm:pt modelId="{4B2B7A17-8EAC-4EBF-BE12-730C523D2228}" type="pres">
      <dgm:prSet presAssocID="{C1D05C6F-E7ED-4A6C-AE78-C969DD7B36EF}" presName="composite" presStyleCnt="0"/>
      <dgm:spPr/>
    </dgm:pt>
    <dgm:pt modelId="{AC76A55C-2D76-4305-9C82-FBB770D37B29}" type="pres">
      <dgm:prSet presAssocID="{C1D05C6F-E7ED-4A6C-AE78-C969DD7B36EF}" presName="parentText" presStyleLbl="alignNode1" presStyleIdx="2" presStyleCnt="4" custScaleX="112338">
        <dgm:presLayoutVars>
          <dgm:chMax val="1"/>
          <dgm:bulletEnabled val="1"/>
        </dgm:presLayoutVars>
      </dgm:prSet>
      <dgm:spPr/>
      <dgm:t>
        <a:bodyPr/>
        <a:lstStyle/>
        <a:p>
          <a:endParaRPr lang="en-GB"/>
        </a:p>
      </dgm:t>
    </dgm:pt>
    <dgm:pt modelId="{606C17D5-EC45-4421-AE25-6EB3805F845F}" type="pres">
      <dgm:prSet presAssocID="{C1D05C6F-E7ED-4A6C-AE78-C969DD7B36EF}" presName="descendantText" presStyleLbl="alignAcc1" presStyleIdx="2" presStyleCnt="4" custScaleY="117923">
        <dgm:presLayoutVars>
          <dgm:bulletEnabled val="1"/>
        </dgm:presLayoutVars>
      </dgm:prSet>
      <dgm:spPr/>
      <dgm:t>
        <a:bodyPr/>
        <a:lstStyle/>
        <a:p>
          <a:endParaRPr lang="en-GB"/>
        </a:p>
      </dgm:t>
    </dgm:pt>
    <dgm:pt modelId="{4D0AC5EC-86E1-44E4-81CD-05065B281B40}" type="pres">
      <dgm:prSet presAssocID="{5679DF58-A195-47C8-B264-37606F4504DF}" presName="sp" presStyleCnt="0"/>
      <dgm:spPr/>
    </dgm:pt>
    <dgm:pt modelId="{D68CA1E6-7016-401E-B1D2-5B976653B0E7}" type="pres">
      <dgm:prSet presAssocID="{4BF89C7C-D7D7-40D4-889E-616A950F0756}" presName="composite" presStyleCnt="0"/>
      <dgm:spPr/>
    </dgm:pt>
    <dgm:pt modelId="{40E0D632-3E24-4E38-BC9B-E4473784D495}" type="pres">
      <dgm:prSet presAssocID="{4BF89C7C-D7D7-40D4-889E-616A950F0756}" presName="parentText" presStyleLbl="alignNode1" presStyleIdx="3" presStyleCnt="4" custScaleX="112338">
        <dgm:presLayoutVars>
          <dgm:chMax val="1"/>
          <dgm:bulletEnabled val="1"/>
        </dgm:presLayoutVars>
      </dgm:prSet>
      <dgm:spPr/>
      <dgm:t>
        <a:bodyPr/>
        <a:lstStyle/>
        <a:p>
          <a:endParaRPr lang="en-GB"/>
        </a:p>
      </dgm:t>
    </dgm:pt>
    <dgm:pt modelId="{F0A46C62-7177-4889-B05D-B489E99F185B}" type="pres">
      <dgm:prSet presAssocID="{4BF89C7C-D7D7-40D4-889E-616A950F0756}" presName="descendantText" presStyleLbl="alignAcc1" presStyleIdx="3" presStyleCnt="4" custScaleY="149354">
        <dgm:presLayoutVars>
          <dgm:bulletEnabled val="1"/>
        </dgm:presLayoutVars>
      </dgm:prSet>
      <dgm:spPr/>
      <dgm:t>
        <a:bodyPr/>
        <a:lstStyle/>
        <a:p>
          <a:endParaRPr lang="en-GB"/>
        </a:p>
      </dgm:t>
    </dgm:pt>
  </dgm:ptLst>
  <dgm:cxnLst>
    <dgm:cxn modelId="{D2F63929-644D-4753-A6EA-1830C1418884}" type="presOf" srcId="{1E5A5E58-E15D-4582-BE2C-F52FD4FAD929}" destId="{2DD0B36E-5F16-4AC0-9ACD-BD6696270489}" srcOrd="0" destOrd="0" presId="urn:microsoft.com/office/officeart/2005/8/layout/chevron2"/>
    <dgm:cxn modelId="{E7A7F2C4-DC7B-458D-8360-89514997833B}" type="presOf" srcId="{59F080A4-D24C-4BB1-801B-96EEA11565C8}" destId="{F0A46C62-7177-4889-B05D-B489E99F185B}" srcOrd="0" destOrd="0" presId="urn:microsoft.com/office/officeart/2005/8/layout/chevron2"/>
    <dgm:cxn modelId="{61A06001-6F44-0143-BA20-D0499893505E}" srcId="{C1D05C6F-E7ED-4A6C-AE78-C969DD7B36EF}" destId="{4AAEFB21-3ECE-D044-94BA-812286A4CAB3}" srcOrd="1" destOrd="0" parTransId="{4F000D62-A43E-0B43-B37C-1B1E25A33DCF}" sibTransId="{EE7964AF-C640-7C4C-B144-AA8E54DADBAB}"/>
    <dgm:cxn modelId="{E95BCFB9-4F0A-4757-A7B0-D32EB63CFB05}" srcId="{4BF89C7C-D7D7-40D4-889E-616A950F0756}" destId="{59F080A4-D24C-4BB1-801B-96EEA11565C8}" srcOrd="0" destOrd="0" parTransId="{45E56FDD-1F28-443C-B25A-51D8E6D84B80}" sibTransId="{8ED0DB44-39E3-471A-9903-51BB5567801D}"/>
    <dgm:cxn modelId="{0D4BB69D-C818-AF4D-AD31-BB56E9916D37}" srcId="{4BF89C7C-D7D7-40D4-889E-616A950F0756}" destId="{B2BE91C4-70D9-7D4E-AB1A-1E7D1AE2B00D}" srcOrd="1" destOrd="0" parTransId="{01066750-8017-934D-8055-B183783CAC5B}" sibTransId="{C5FA48AF-0151-8147-B093-6D1F040E29C3}"/>
    <dgm:cxn modelId="{B23CFF42-7FFE-450E-A205-B2DD571E737A}" srcId="{1E5A5E58-E15D-4582-BE2C-F52FD4FAD929}" destId="{36880845-022B-419C-B5CC-5EE75881E509}" srcOrd="0" destOrd="0" parTransId="{CC97F414-0938-45EB-B726-93205F8167E1}" sibTransId="{3473D1C4-5B8D-4542-9437-325B40E02414}"/>
    <dgm:cxn modelId="{69A2180C-39D4-B049-BDE2-712A6E366474}" srcId="{6A97CD66-5057-4AC5-8809-684520C8C22C}" destId="{10FF2F4A-C67C-2341-A709-7BE5D13BD254}" srcOrd="0" destOrd="0" parTransId="{8FB630C0-DF23-BE4E-BFE1-CA8689AEF768}" sibTransId="{00F6B6CE-7B7D-274E-878C-25935DBAC02F}"/>
    <dgm:cxn modelId="{9E8F4758-6732-4043-9379-7C35EF19345D}" type="presOf" srcId="{C1D05C6F-E7ED-4A6C-AE78-C969DD7B36EF}" destId="{AC76A55C-2D76-4305-9C82-FBB770D37B29}" srcOrd="0" destOrd="0" presId="urn:microsoft.com/office/officeart/2005/8/layout/chevron2"/>
    <dgm:cxn modelId="{8FE7FAEF-75EA-4DAB-A5A8-938FB7108527}" type="presOf" srcId="{80DD021F-FB66-D54C-BFB6-64B090967E6B}" destId="{AB23A1F8-F86A-45F6-95C2-227AA2268CA2}" srcOrd="0" destOrd="2" presId="urn:microsoft.com/office/officeart/2005/8/layout/chevron2"/>
    <dgm:cxn modelId="{C5F636EE-082B-4FF4-A20C-8FD25F12771E}" type="presOf" srcId="{4AAEFB21-3ECE-D044-94BA-812286A4CAB3}" destId="{606C17D5-EC45-4421-AE25-6EB3805F845F}" srcOrd="0" destOrd="1" presId="urn:microsoft.com/office/officeart/2005/8/layout/chevron2"/>
    <dgm:cxn modelId="{7A521A6E-FC11-4AD3-8D5E-561F051B642D}" type="presOf" srcId="{37CFD53A-B424-40A9-AD80-F785D887BE76}" destId="{17DBA323-29CB-4E13-A3A6-5DFA45564D65}" srcOrd="0" destOrd="1" presId="urn:microsoft.com/office/officeart/2005/8/layout/chevron2"/>
    <dgm:cxn modelId="{5864F4B4-721A-45C6-AAC2-A721537F94D1}" type="presOf" srcId="{B2BE91C4-70D9-7D4E-AB1A-1E7D1AE2B00D}" destId="{F0A46C62-7177-4889-B05D-B489E99F185B}" srcOrd="0" destOrd="1" presId="urn:microsoft.com/office/officeart/2005/8/layout/chevron2"/>
    <dgm:cxn modelId="{30BC1147-5C23-4C92-87E8-01780893B1C0}" type="presOf" srcId="{36880845-022B-419C-B5CC-5EE75881E509}" destId="{1875CE9D-7838-4FDC-8D39-89BCBC6F578E}" srcOrd="0" destOrd="0" presId="urn:microsoft.com/office/officeart/2005/8/layout/chevron2"/>
    <dgm:cxn modelId="{8415D38C-24A4-43AF-8F92-B575F69CB4E9}" type="presOf" srcId="{4BF89C7C-D7D7-40D4-889E-616A950F0756}" destId="{40E0D632-3E24-4E38-BC9B-E4473784D495}" srcOrd="0" destOrd="0" presId="urn:microsoft.com/office/officeart/2005/8/layout/chevron2"/>
    <dgm:cxn modelId="{42FE0CB7-77D6-4B93-BE4C-BEA3E0C847D0}" srcId="{C1D05C6F-E7ED-4A6C-AE78-C969DD7B36EF}" destId="{E0700CBF-756E-491A-B524-18378006BD3B}" srcOrd="0" destOrd="0" parTransId="{39903980-BA5F-45C6-834C-3922375D965E}" sibTransId="{FA55EBF9-1FA2-4EC2-AD04-DF2A69C97EF1}"/>
    <dgm:cxn modelId="{7E8DD4A0-6EF3-46B7-9466-72B0F914113E}" type="presOf" srcId="{E10684FC-8A1B-E849-9467-050EB0B718A7}" destId="{F0A46C62-7177-4889-B05D-B489E99F185B}" srcOrd="0" destOrd="2" presId="urn:microsoft.com/office/officeart/2005/8/layout/chevron2"/>
    <dgm:cxn modelId="{4D161547-1655-4DB3-8294-D64AD2F443EB}" type="presOf" srcId="{4E689BDF-2E8A-43FA-B99C-F4A8E25AC8C7}" destId="{AB23A1F8-F86A-45F6-95C2-227AA2268CA2}" srcOrd="0" destOrd="0" presId="urn:microsoft.com/office/officeart/2005/8/layout/chevron2"/>
    <dgm:cxn modelId="{F7B2C897-4D4C-ED4E-BA7B-D87B1DC283A6}" srcId="{6A97CD66-5057-4AC5-8809-684520C8C22C}" destId="{57EED7BB-453F-2648-9D99-5E13634D2210}" srcOrd="2" destOrd="0" parTransId="{36489287-D3E6-8C4F-976C-B7F90B86F4D8}" sibTransId="{F285E539-3DAE-C948-A076-76293FA096DA}"/>
    <dgm:cxn modelId="{9597E60C-F949-452D-A1DE-86B7D0BC0B8B}" srcId="{36880845-022B-419C-B5CC-5EE75881E509}" destId="{4E689BDF-2E8A-43FA-B99C-F4A8E25AC8C7}" srcOrd="0" destOrd="0" parTransId="{EE5086EB-2C71-4D0C-9E27-3BF481EA2252}" sibTransId="{618AF088-B5B7-4DF1-A5E1-89599F01B617}"/>
    <dgm:cxn modelId="{324D943C-86B9-324C-8D3C-095607730CF1}" srcId="{4BF89C7C-D7D7-40D4-889E-616A950F0756}" destId="{E10684FC-8A1B-E849-9467-050EB0B718A7}" srcOrd="2" destOrd="0" parTransId="{C04E2512-76BF-6B4D-A273-DD035F6F18F1}" sibTransId="{F6D35E25-1993-A940-AA0A-67D843D204B9}"/>
    <dgm:cxn modelId="{D5652D95-B276-4446-A4AE-E3C41956EB9D}" type="presOf" srcId="{6A97CD66-5057-4AC5-8809-684520C8C22C}" destId="{3490583F-1A91-426C-B002-BEA3AC18F0D9}" srcOrd="0" destOrd="0" presId="urn:microsoft.com/office/officeart/2005/8/layout/chevron2"/>
    <dgm:cxn modelId="{82FB7FD3-7389-4476-A12E-C4FE6FAC6350}" srcId="{1E5A5E58-E15D-4582-BE2C-F52FD4FAD929}" destId="{6A97CD66-5057-4AC5-8809-684520C8C22C}" srcOrd="1" destOrd="0" parTransId="{98B8D04D-EAEB-4BA1-991A-261731EB64DE}" sibTransId="{5F3E087C-A736-435F-9FAF-46530404E366}"/>
    <dgm:cxn modelId="{A14D71F8-C691-4448-989B-70F9A8669D68}" type="presOf" srcId="{E0700CBF-756E-491A-B524-18378006BD3B}" destId="{606C17D5-EC45-4421-AE25-6EB3805F845F}" srcOrd="0" destOrd="0" presId="urn:microsoft.com/office/officeart/2005/8/layout/chevron2"/>
    <dgm:cxn modelId="{64C49146-EACB-48DB-8CCC-E891EA4806B6}" type="presOf" srcId="{B40B7320-4F5D-C848-9768-810FC7B84943}" destId="{AB23A1F8-F86A-45F6-95C2-227AA2268CA2}" srcOrd="0" destOrd="1" presId="urn:microsoft.com/office/officeart/2005/8/layout/chevron2"/>
    <dgm:cxn modelId="{6A7FE743-1A9C-4EE0-BA5E-B5CBA56D2B74}" type="presOf" srcId="{57EED7BB-453F-2648-9D99-5E13634D2210}" destId="{17DBA323-29CB-4E13-A3A6-5DFA45564D65}" srcOrd="0" destOrd="2" presId="urn:microsoft.com/office/officeart/2005/8/layout/chevron2"/>
    <dgm:cxn modelId="{7747CFE7-2AE9-4F09-AA7C-AEA25DCD137D}" type="presOf" srcId="{50329DAE-6313-4E4C-A4BF-B0B1EEA7544B}" destId="{606C17D5-EC45-4421-AE25-6EB3805F845F}" srcOrd="0" destOrd="2" presId="urn:microsoft.com/office/officeart/2005/8/layout/chevron2"/>
    <dgm:cxn modelId="{55F30CCD-B65E-994E-A215-0E180D426686}" srcId="{C1D05C6F-E7ED-4A6C-AE78-C969DD7B36EF}" destId="{50329DAE-6313-4E4C-A4BF-B0B1EEA7544B}" srcOrd="2" destOrd="0" parTransId="{2F35144E-52B1-6F46-8232-5F000E98C55C}" sibTransId="{A935FDF1-8D58-C24C-B98A-FB9F3D038EFF}"/>
    <dgm:cxn modelId="{2C401216-B437-634D-B385-08A1A4C59F1E}" srcId="{36880845-022B-419C-B5CC-5EE75881E509}" destId="{80DD021F-FB66-D54C-BFB6-64B090967E6B}" srcOrd="2" destOrd="0" parTransId="{A20BBDAF-6E47-D940-B5A0-6794DF60E93F}" sibTransId="{FAB8B22D-EA20-D84D-9FDF-D46B734055C6}"/>
    <dgm:cxn modelId="{EC5EF3D2-52F6-4179-9726-5124FDE4A4FE}" type="presOf" srcId="{10FF2F4A-C67C-2341-A709-7BE5D13BD254}" destId="{17DBA323-29CB-4E13-A3A6-5DFA45564D65}" srcOrd="0" destOrd="0" presId="urn:microsoft.com/office/officeart/2005/8/layout/chevron2"/>
    <dgm:cxn modelId="{3E387359-C48F-CD4A-A9A9-02945B48753D}" srcId="{36880845-022B-419C-B5CC-5EE75881E509}" destId="{B40B7320-4F5D-C848-9768-810FC7B84943}" srcOrd="1" destOrd="0" parTransId="{59AB90D3-80CF-124A-8400-42684479B268}" sibTransId="{CA1C2D0E-0FB8-E240-86C4-991F9E1115B2}"/>
    <dgm:cxn modelId="{E99EC265-F551-4A8E-85A4-EED0E49E8C3B}" srcId="{6A97CD66-5057-4AC5-8809-684520C8C22C}" destId="{37CFD53A-B424-40A9-AD80-F785D887BE76}" srcOrd="1" destOrd="0" parTransId="{2E6B8430-9775-449D-9EE5-65E9D9B13711}" sibTransId="{A3C2B3FD-BECA-4545-92FC-13AE3D8AD290}"/>
    <dgm:cxn modelId="{46ABF31B-5CCF-40AD-9265-3B1B54DB06D1}" srcId="{1E5A5E58-E15D-4582-BE2C-F52FD4FAD929}" destId="{C1D05C6F-E7ED-4A6C-AE78-C969DD7B36EF}" srcOrd="2" destOrd="0" parTransId="{55021B4D-4181-4361-A868-BAA727216230}" sibTransId="{5679DF58-A195-47C8-B264-37606F4504DF}"/>
    <dgm:cxn modelId="{146E9FC0-77F3-4C86-92F0-133D4E1985F1}" srcId="{1E5A5E58-E15D-4582-BE2C-F52FD4FAD929}" destId="{4BF89C7C-D7D7-40D4-889E-616A950F0756}" srcOrd="3" destOrd="0" parTransId="{7EE61BFC-B420-4F17-9CA7-A7259D3625AC}" sibTransId="{CD022D34-77FC-4AAD-968D-E294B899B90C}"/>
    <dgm:cxn modelId="{CAB7E3FE-353B-481E-A974-8002508635E7}" type="presParOf" srcId="{2DD0B36E-5F16-4AC0-9ACD-BD6696270489}" destId="{07ACCE3B-6F95-4CF2-A687-772A0BB1D4B4}" srcOrd="0" destOrd="0" presId="urn:microsoft.com/office/officeart/2005/8/layout/chevron2"/>
    <dgm:cxn modelId="{BF2EB1AB-7A68-47DC-A0C2-4C1A272D5A35}" type="presParOf" srcId="{07ACCE3B-6F95-4CF2-A687-772A0BB1D4B4}" destId="{1875CE9D-7838-4FDC-8D39-89BCBC6F578E}" srcOrd="0" destOrd="0" presId="urn:microsoft.com/office/officeart/2005/8/layout/chevron2"/>
    <dgm:cxn modelId="{808075F8-AFDC-4751-8632-4107A0F4B05C}" type="presParOf" srcId="{07ACCE3B-6F95-4CF2-A687-772A0BB1D4B4}" destId="{AB23A1F8-F86A-45F6-95C2-227AA2268CA2}" srcOrd="1" destOrd="0" presId="urn:microsoft.com/office/officeart/2005/8/layout/chevron2"/>
    <dgm:cxn modelId="{2D21817C-BE6E-4D30-B893-38D7B45F3DBD}" type="presParOf" srcId="{2DD0B36E-5F16-4AC0-9ACD-BD6696270489}" destId="{ABBCB17A-8DD9-4308-A3EF-E10CFB58373C}" srcOrd="1" destOrd="0" presId="urn:microsoft.com/office/officeart/2005/8/layout/chevron2"/>
    <dgm:cxn modelId="{2682984C-16B1-4A88-B590-8180C743CDCF}" type="presParOf" srcId="{2DD0B36E-5F16-4AC0-9ACD-BD6696270489}" destId="{5D0A93A1-B446-4833-A28E-0CD1601D5BFC}" srcOrd="2" destOrd="0" presId="urn:microsoft.com/office/officeart/2005/8/layout/chevron2"/>
    <dgm:cxn modelId="{36EF4EC2-5CB6-45DA-9AE1-06F857F8E6A3}" type="presParOf" srcId="{5D0A93A1-B446-4833-A28E-0CD1601D5BFC}" destId="{3490583F-1A91-426C-B002-BEA3AC18F0D9}" srcOrd="0" destOrd="0" presId="urn:microsoft.com/office/officeart/2005/8/layout/chevron2"/>
    <dgm:cxn modelId="{C221E9F7-FDDE-4601-8157-1922FB0D5173}" type="presParOf" srcId="{5D0A93A1-B446-4833-A28E-0CD1601D5BFC}" destId="{17DBA323-29CB-4E13-A3A6-5DFA45564D65}" srcOrd="1" destOrd="0" presId="urn:microsoft.com/office/officeart/2005/8/layout/chevron2"/>
    <dgm:cxn modelId="{23A1A498-0DC8-4783-8870-C3C7B9C1F829}" type="presParOf" srcId="{2DD0B36E-5F16-4AC0-9ACD-BD6696270489}" destId="{1CCB5672-2B29-4CCF-8737-9699FCA10D7D}" srcOrd="3" destOrd="0" presId="urn:microsoft.com/office/officeart/2005/8/layout/chevron2"/>
    <dgm:cxn modelId="{53087A15-0522-4FE1-B443-4BE6D571FC5A}" type="presParOf" srcId="{2DD0B36E-5F16-4AC0-9ACD-BD6696270489}" destId="{4B2B7A17-8EAC-4EBF-BE12-730C523D2228}" srcOrd="4" destOrd="0" presId="urn:microsoft.com/office/officeart/2005/8/layout/chevron2"/>
    <dgm:cxn modelId="{AC374994-565C-4CC8-AFD2-AD83330EF311}" type="presParOf" srcId="{4B2B7A17-8EAC-4EBF-BE12-730C523D2228}" destId="{AC76A55C-2D76-4305-9C82-FBB770D37B29}" srcOrd="0" destOrd="0" presId="urn:microsoft.com/office/officeart/2005/8/layout/chevron2"/>
    <dgm:cxn modelId="{9EC6A752-65DF-4314-907E-DA41B82CA310}" type="presParOf" srcId="{4B2B7A17-8EAC-4EBF-BE12-730C523D2228}" destId="{606C17D5-EC45-4421-AE25-6EB3805F845F}" srcOrd="1" destOrd="0" presId="urn:microsoft.com/office/officeart/2005/8/layout/chevron2"/>
    <dgm:cxn modelId="{49C8006A-4637-41E4-9DA4-0E797FCBF4E6}" type="presParOf" srcId="{2DD0B36E-5F16-4AC0-9ACD-BD6696270489}" destId="{4D0AC5EC-86E1-44E4-81CD-05065B281B40}" srcOrd="5" destOrd="0" presId="urn:microsoft.com/office/officeart/2005/8/layout/chevron2"/>
    <dgm:cxn modelId="{A5635F62-7F96-4152-9C67-524E1C4E1AD6}" type="presParOf" srcId="{2DD0B36E-5F16-4AC0-9ACD-BD6696270489}" destId="{D68CA1E6-7016-401E-B1D2-5B976653B0E7}" srcOrd="6" destOrd="0" presId="urn:microsoft.com/office/officeart/2005/8/layout/chevron2"/>
    <dgm:cxn modelId="{1077B3EE-EBE9-495D-B247-E0707EC0B2ED}" type="presParOf" srcId="{D68CA1E6-7016-401E-B1D2-5B976653B0E7}" destId="{40E0D632-3E24-4E38-BC9B-E4473784D495}" srcOrd="0" destOrd="0" presId="urn:microsoft.com/office/officeart/2005/8/layout/chevron2"/>
    <dgm:cxn modelId="{E29D0F42-AEDB-4FDC-BDC4-E84EA0758A51}" type="presParOf" srcId="{D68CA1E6-7016-401E-B1D2-5B976653B0E7}" destId="{F0A46C62-7177-4889-B05D-B489E99F185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5A5E58-E15D-4582-BE2C-F52FD4FAD92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36880845-022B-419C-B5CC-5EE75881E509}">
      <dgm:prSet phldrT="[Text]" custT="1"/>
      <dgm:spPr>
        <a:solidFill>
          <a:schemeClr val="accent1">
            <a:hueOff val="0"/>
            <a:satOff val="0"/>
            <a:lumOff val="0"/>
            <a:alpha val="30000"/>
          </a:schemeClr>
        </a:solidFill>
      </dgm:spPr>
      <dgm:t>
        <a:bodyPr/>
        <a:lstStyle/>
        <a:p>
          <a:r>
            <a:rPr lang="en-GB" sz="2800" dirty="0" smtClean="0">
              <a:solidFill>
                <a:schemeClr val="tx1">
                  <a:lumMod val="75000"/>
                  <a:lumOff val="25000"/>
                </a:schemeClr>
              </a:solidFill>
            </a:rPr>
            <a:t>V</a:t>
          </a:r>
          <a:r>
            <a:rPr lang="en-GB" sz="1200" dirty="0" smtClean="0">
              <a:solidFill>
                <a:schemeClr val="tx1">
                  <a:lumMod val="75000"/>
                  <a:lumOff val="25000"/>
                </a:schemeClr>
              </a:solidFill>
            </a:rPr>
            <a:t>alue</a:t>
          </a:r>
          <a:endParaRPr lang="en-GB" sz="1200" dirty="0">
            <a:solidFill>
              <a:schemeClr val="tx1">
                <a:lumMod val="75000"/>
                <a:lumOff val="25000"/>
              </a:schemeClr>
            </a:solidFill>
          </a:endParaRPr>
        </a:p>
      </dgm:t>
    </dgm:pt>
    <dgm:pt modelId="{CC97F414-0938-45EB-B726-93205F8167E1}" type="parTrans" cxnId="{B23CFF42-7FFE-450E-A205-B2DD571E737A}">
      <dgm:prSet/>
      <dgm:spPr/>
      <dgm:t>
        <a:bodyPr/>
        <a:lstStyle/>
        <a:p>
          <a:endParaRPr lang="en-GB"/>
        </a:p>
      </dgm:t>
    </dgm:pt>
    <dgm:pt modelId="{3473D1C4-5B8D-4542-9437-325B40E02414}" type="sibTrans" cxnId="{B23CFF42-7FFE-450E-A205-B2DD571E737A}">
      <dgm:prSet/>
      <dgm:spPr/>
      <dgm:t>
        <a:bodyPr/>
        <a:lstStyle/>
        <a:p>
          <a:endParaRPr lang="en-GB"/>
        </a:p>
      </dgm:t>
    </dgm:pt>
    <dgm:pt modelId="{4E689BDF-2E8A-43FA-B99C-F4A8E25AC8C7}">
      <dgm:prSet phldrT="[Text]" custT="1"/>
      <dgm:spPr>
        <a:noFill/>
      </dgm:spPr>
      <dgm:t>
        <a:bodyPr/>
        <a:lstStyle/>
        <a:p>
          <a:pPr algn="just"/>
          <a:r>
            <a:rPr lang="en-GB" sz="1200" dirty="0" smtClean="0">
              <a:solidFill>
                <a:schemeClr val="tx1">
                  <a:lumMod val="75000"/>
                  <a:lumOff val="25000"/>
                </a:schemeClr>
              </a:solidFill>
            </a:rPr>
            <a:t>Strong potential to take advantage of new growth opportunities and neutralise threats that arise within the Division’s environment, provided that Division bandwidth is addressed to support organisation scale</a:t>
          </a:r>
          <a:endParaRPr lang="en-GB" sz="1200" dirty="0">
            <a:solidFill>
              <a:schemeClr val="tx1">
                <a:lumMod val="75000"/>
                <a:lumOff val="25000"/>
              </a:schemeClr>
            </a:solidFill>
          </a:endParaRPr>
        </a:p>
      </dgm:t>
    </dgm:pt>
    <dgm:pt modelId="{EE5086EB-2C71-4D0C-9E27-3BF481EA2252}" type="parTrans" cxnId="{9597E60C-F949-452D-A1DE-86B7D0BC0B8B}">
      <dgm:prSet/>
      <dgm:spPr/>
      <dgm:t>
        <a:bodyPr/>
        <a:lstStyle/>
        <a:p>
          <a:endParaRPr lang="en-GB"/>
        </a:p>
      </dgm:t>
    </dgm:pt>
    <dgm:pt modelId="{618AF088-B5B7-4DF1-A5E1-89599F01B617}" type="sibTrans" cxnId="{9597E60C-F949-452D-A1DE-86B7D0BC0B8B}">
      <dgm:prSet/>
      <dgm:spPr/>
      <dgm:t>
        <a:bodyPr/>
        <a:lstStyle/>
        <a:p>
          <a:endParaRPr lang="en-GB"/>
        </a:p>
      </dgm:t>
    </dgm:pt>
    <dgm:pt modelId="{6A97CD66-5057-4AC5-8809-684520C8C22C}">
      <dgm:prSet phldrT="[Text]" custT="1"/>
      <dgm:spPr>
        <a:solidFill>
          <a:schemeClr val="accent1">
            <a:hueOff val="0"/>
            <a:satOff val="0"/>
            <a:lumOff val="0"/>
            <a:alpha val="30000"/>
          </a:schemeClr>
        </a:solidFill>
      </dgm:spPr>
      <dgm:t>
        <a:bodyPr/>
        <a:lstStyle/>
        <a:p>
          <a:r>
            <a:rPr lang="en-GB" sz="2800" dirty="0" smtClean="0">
              <a:solidFill>
                <a:schemeClr val="tx1">
                  <a:lumMod val="75000"/>
                  <a:lumOff val="25000"/>
                </a:schemeClr>
              </a:solidFill>
            </a:rPr>
            <a:t>R</a:t>
          </a:r>
          <a:r>
            <a:rPr lang="en-GB" sz="1200" dirty="0" smtClean="0">
              <a:solidFill>
                <a:schemeClr val="tx1">
                  <a:lumMod val="75000"/>
                  <a:lumOff val="25000"/>
                </a:schemeClr>
              </a:solidFill>
            </a:rPr>
            <a:t>arity</a:t>
          </a:r>
          <a:endParaRPr lang="en-GB" sz="1200" dirty="0">
            <a:solidFill>
              <a:schemeClr val="tx1">
                <a:lumMod val="75000"/>
                <a:lumOff val="25000"/>
              </a:schemeClr>
            </a:solidFill>
          </a:endParaRPr>
        </a:p>
      </dgm:t>
    </dgm:pt>
    <dgm:pt modelId="{98B8D04D-EAEB-4BA1-991A-261731EB64DE}" type="parTrans" cxnId="{82FB7FD3-7389-4476-A12E-C4FE6FAC6350}">
      <dgm:prSet/>
      <dgm:spPr/>
      <dgm:t>
        <a:bodyPr/>
        <a:lstStyle/>
        <a:p>
          <a:endParaRPr lang="en-GB"/>
        </a:p>
      </dgm:t>
    </dgm:pt>
    <dgm:pt modelId="{5F3E087C-A736-435F-9FAF-46530404E366}" type="sibTrans" cxnId="{82FB7FD3-7389-4476-A12E-C4FE6FAC6350}">
      <dgm:prSet/>
      <dgm:spPr/>
      <dgm:t>
        <a:bodyPr/>
        <a:lstStyle/>
        <a:p>
          <a:endParaRPr lang="en-GB"/>
        </a:p>
      </dgm:t>
    </dgm:pt>
    <dgm:pt modelId="{37CFD53A-B424-40A9-AD80-F785D887BE76}">
      <dgm:prSet phldrT="[Text]" custT="1"/>
      <dgm:spPr>
        <a:noFill/>
      </dgm:spPr>
      <dgm:t>
        <a:bodyPr/>
        <a:lstStyle/>
        <a:p>
          <a:pPr algn="just"/>
          <a:r>
            <a:rPr lang="en-GB" sz="1200" dirty="0" smtClean="0">
              <a:solidFill>
                <a:schemeClr val="tx1">
                  <a:lumMod val="75000"/>
                  <a:lumOff val="25000"/>
                </a:schemeClr>
              </a:solidFill>
            </a:rPr>
            <a:t>Division meets strong market need for outsourced ancillary services delivered with a high degree of ‘Quality’</a:t>
          </a:r>
          <a:endParaRPr lang="en-GB" sz="1200" dirty="0">
            <a:solidFill>
              <a:schemeClr val="tx1">
                <a:lumMod val="75000"/>
                <a:lumOff val="25000"/>
              </a:schemeClr>
            </a:solidFill>
          </a:endParaRPr>
        </a:p>
      </dgm:t>
    </dgm:pt>
    <dgm:pt modelId="{2E6B8430-9775-449D-9EE5-65E9D9B13711}" type="parTrans" cxnId="{E99EC265-F551-4A8E-85A4-EED0E49E8C3B}">
      <dgm:prSet/>
      <dgm:spPr/>
      <dgm:t>
        <a:bodyPr/>
        <a:lstStyle/>
        <a:p>
          <a:endParaRPr lang="en-GB"/>
        </a:p>
      </dgm:t>
    </dgm:pt>
    <dgm:pt modelId="{A3C2B3FD-BECA-4545-92FC-13AE3D8AD290}" type="sibTrans" cxnId="{E99EC265-F551-4A8E-85A4-EED0E49E8C3B}">
      <dgm:prSet/>
      <dgm:spPr/>
      <dgm:t>
        <a:bodyPr/>
        <a:lstStyle/>
        <a:p>
          <a:endParaRPr lang="en-GB"/>
        </a:p>
      </dgm:t>
    </dgm:pt>
    <dgm:pt modelId="{C1D05C6F-E7ED-4A6C-AE78-C969DD7B36EF}">
      <dgm:prSet phldrT="[Text]" custT="1"/>
      <dgm:spPr>
        <a:solidFill>
          <a:schemeClr val="accent1">
            <a:hueOff val="0"/>
            <a:satOff val="0"/>
            <a:lumOff val="0"/>
            <a:alpha val="30000"/>
          </a:schemeClr>
        </a:solidFill>
      </dgm:spPr>
      <dgm:t>
        <a:bodyPr/>
        <a:lstStyle/>
        <a:p>
          <a:r>
            <a:rPr lang="en-GB" sz="2800" dirty="0" smtClean="0">
              <a:solidFill>
                <a:schemeClr val="tx1">
                  <a:lumMod val="75000"/>
                  <a:lumOff val="25000"/>
                </a:schemeClr>
              </a:solidFill>
            </a:rPr>
            <a:t>I</a:t>
          </a:r>
          <a:r>
            <a:rPr lang="en-GB" sz="1200" dirty="0" smtClean="0">
              <a:solidFill>
                <a:schemeClr val="tx1">
                  <a:lumMod val="75000"/>
                  <a:lumOff val="25000"/>
                </a:schemeClr>
              </a:solidFill>
            </a:rPr>
            <a:t>nimitability</a:t>
          </a:r>
          <a:endParaRPr lang="en-GB" sz="1200" dirty="0">
            <a:solidFill>
              <a:schemeClr val="tx1">
                <a:lumMod val="75000"/>
                <a:lumOff val="25000"/>
              </a:schemeClr>
            </a:solidFill>
          </a:endParaRPr>
        </a:p>
      </dgm:t>
    </dgm:pt>
    <dgm:pt modelId="{55021B4D-4181-4361-A868-BAA727216230}" type="parTrans" cxnId="{46ABF31B-5CCF-40AD-9265-3B1B54DB06D1}">
      <dgm:prSet/>
      <dgm:spPr/>
      <dgm:t>
        <a:bodyPr/>
        <a:lstStyle/>
        <a:p>
          <a:endParaRPr lang="en-GB"/>
        </a:p>
      </dgm:t>
    </dgm:pt>
    <dgm:pt modelId="{5679DF58-A195-47C8-B264-37606F4504DF}" type="sibTrans" cxnId="{46ABF31B-5CCF-40AD-9265-3B1B54DB06D1}">
      <dgm:prSet/>
      <dgm:spPr/>
      <dgm:t>
        <a:bodyPr/>
        <a:lstStyle/>
        <a:p>
          <a:endParaRPr lang="en-GB"/>
        </a:p>
      </dgm:t>
    </dgm:pt>
    <dgm:pt modelId="{E0700CBF-756E-491A-B524-18378006BD3B}">
      <dgm:prSet phldrT="[Text]" custT="1"/>
      <dgm:spPr>
        <a:noFill/>
      </dgm:spPr>
      <dgm:t>
        <a:bodyPr/>
        <a:lstStyle/>
        <a:p>
          <a:pPr algn="just"/>
          <a:r>
            <a:rPr lang="en-GB" sz="1200" dirty="0" smtClean="0">
              <a:solidFill>
                <a:schemeClr val="tx1">
                  <a:lumMod val="75000"/>
                  <a:lumOff val="25000"/>
                </a:schemeClr>
              </a:solidFill>
            </a:rPr>
            <a:t>Divisional reputation known for ‘Quality’ and ‘Energy’ as drivers for superior performance, leading the Division to outperform competitors in the comprehensiveness of their service offering</a:t>
          </a:r>
          <a:endParaRPr lang="en-GB" sz="1200" dirty="0">
            <a:solidFill>
              <a:schemeClr val="tx1">
                <a:lumMod val="75000"/>
                <a:lumOff val="25000"/>
              </a:schemeClr>
            </a:solidFill>
          </a:endParaRPr>
        </a:p>
      </dgm:t>
    </dgm:pt>
    <dgm:pt modelId="{39903980-BA5F-45C6-834C-3922375D965E}" type="parTrans" cxnId="{42FE0CB7-77D6-4B93-BE4C-BEA3E0C847D0}">
      <dgm:prSet/>
      <dgm:spPr/>
      <dgm:t>
        <a:bodyPr/>
        <a:lstStyle/>
        <a:p>
          <a:endParaRPr lang="en-GB"/>
        </a:p>
      </dgm:t>
    </dgm:pt>
    <dgm:pt modelId="{FA55EBF9-1FA2-4EC2-AD04-DF2A69C97EF1}" type="sibTrans" cxnId="{42FE0CB7-77D6-4B93-BE4C-BEA3E0C847D0}">
      <dgm:prSet/>
      <dgm:spPr/>
      <dgm:t>
        <a:bodyPr/>
        <a:lstStyle/>
        <a:p>
          <a:endParaRPr lang="en-GB"/>
        </a:p>
      </dgm:t>
    </dgm:pt>
    <dgm:pt modelId="{4BF89C7C-D7D7-40D4-889E-616A950F0756}">
      <dgm:prSet phldrT="[Text]" custT="1"/>
      <dgm:spPr>
        <a:solidFill>
          <a:schemeClr val="accent1">
            <a:hueOff val="0"/>
            <a:satOff val="0"/>
            <a:lumOff val="0"/>
            <a:alpha val="30000"/>
          </a:schemeClr>
        </a:solidFill>
      </dgm:spPr>
      <dgm:t>
        <a:bodyPr/>
        <a:lstStyle/>
        <a:p>
          <a:r>
            <a:rPr lang="en-GB" sz="1800" dirty="0" smtClean="0">
              <a:solidFill>
                <a:schemeClr val="tx1">
                  <a:lumMod val="75000"/>
                  <a:lumOff val="25000"/>
                </a:schemeClr>
              </a:solidFill>
            </a:rPr>
            <a:t>N</a:t>
          </a:r>
          <a:r>
            <a:rPr lang="en-GB" sz="1200" dirty="0" smtClean="0">
              <a:solidFill>
                <a:schemeClr val="tx1">
                  <a:lumMod val="75000"/>
                  <a:lumOff val="25000"/>
                </a:schemeClr>
              </a:solidFill>
            </a:rPr>
            <a:t>on Substitutability</a:t>
          </a:r>
          <a:endParaRPr lang="en-GB" sz="1200" dirty="0">
            <a:solidFill>
              <a:schemeClr val="tx1">
                <a:lumMod val="75000"/>
                <a:lumOff val="25000"/>
              </a:schemeClr>
            </a:solidFill>
          </a:endParaRPr>
        </a:p>
      </dgm:t>
    </dgm:pt>
    <dgm:pt modelId="{7EE61BFC-B420-4F17-9CA7-A7259D3625AC}" type="parTrans" cxnId="{146E9FC0-77F3-4C86-92F0-133D4E1985F1}">
      <dgm:prSet/>
      <dgm:spPr/>
      <dgm:t>
        <a:bodyPr/>
        <a:lstStyle/>
        <a:p>
          <a:endParaRPr lang="en-GB"/>
        </a:p>
      </dgm:t>
    </dgm:pt>
    <dgm:pt modelId="{CD022D34-77FC-4AAD-968D-E294B899B90C}" type="sibTrans" cxnId="{146E9FC0-77F3-4C86-92F0-133D4E1985F1}">
      <dgm:prSet/>
      <dgm:spPr/>
      <dgm:t>
        <a:bodyPr/>
        <a:lstStyle/>
        <a:p>
          <a:endParaRPr lang="en-GB"/>
        </a:p>
      </dgm:t>
    </dgm:pt>
    <dgm:pt modelId="{B40B7320-4F5D-C848-9768-810FC7B84943}">
      <dgm:prSet phldrT="[Text]" custT="1"/>
      <dgm:spPr>
        <a:noFill/>
      </dgm:spPr>
      <dgm:t>
        <a:bodyPr/>
        <a:lstStyle/>
        <a:p>
          <a:pPr algn="just"/>
          <a:r>
            <a:rPr lang="en-GB" sz="1200" dirty="0" smtClean="0">
              <a:solidFill>
                <a:schemeClr val="tx1">
                  <a:lumMod val="75000"/>
                  <a:lumOff val="25000"/>
                </a:schemeClr>
              </a:solidFill>
            </a:rPr>
            <a:t>Division capabilities provide strong, necessary tactical value to customers, along with their capability to be strategic partners in their go-to-market client offering</a:t>
          </a:r>
          <a:endParaRPr lang="en-GB" sz="1200" dirty="0">
            <a:solidFill>
              <a:schemeClr val="tx1">
                <a:lumMod val="75000"/>
                <a:lumOff val="25000"/>
              </a:schemeClr>
            </a:solidFill>
          </a:endParaRPr>
        </a:p>
      </dgm:t>
    </dgm:pt>
    <dgm:pt modelId="{59AB90D3-80CF-124A-8400-42684479B268}" type="parTrans" cxnId="{3E387359-C48F-CD4A-A9A9-02945B48753D}">
      <dgm:prSet/>
      <dgm:spPr/>
      <dgm:t>
        <a:bodyPr/>
        <a:lstStyle/>
        <a:p>
          <a:endParaRPr lang="en-US"/>
        </a:p>
      </dgm:t>
    </dgm:pt>
    <dgm:pt modelId="{CA1C2D0E-0FB8-E240-86C4-991F9E1115B2}" type="sibTrans" cxnId="{3E387359-C48F-CD4A-A9A9-02945B48753D}">
      <dgm:prSet/>
      <dgm:spPr/>
      <dgm:t>
        <a:bodyPr/>
        <a:lstStyle/>
        <a:p>
          <a:endParaRPr lang="en-US"/>
        </a:p>
      </dgm:t>
    </dgm:pt>
    <dgm:pt modelId="{E70C70CB-69EA-3749-828E-D81043425E7A}">
      <dgm:prSet phldrT="[Text]" custT="1"/>
      <dgm:spPr>
        <a:noFill/>
      </dgm:spPr>
      <dgm:t>
        <a:bodyPr/>
        <a:lstStyle/>
        <a:p>
          <a:pPr algn="just"/>
          <a:r>
            <a:rPr lang="en-GB" sz="1200" dirty="0" smtClean="0">
              <a:solidFill>
                <a:schemeClr val="tx1">
                  <a:lumMod val="75000"/>
                  <a:lumOff val="25000"/>
                </a:schemeClr>
              </a:solidFill>
            </a:rPr>
            <a:t>Would benefit from linking competencies internally between the Division and other UDG Healthcare plc Divisions.  Additionally, Division skill set could be leveraged to build out a Group level strategy, ensuring the best practices of the Division are leveraged for the overall health of the Group.  For this approach to be successful, Division bandwidth must be addressed</a:t>
          </a:r>
          <a:endParaRPr lang="en-GB" sz="1200" dirty="0">
            <a:solidFill>
              <a:schemeClr val="tx1">
                <a:lumMod val="75000"/>
                <a:lumOff val="25000"/>
              </a:schemeClr>
            </a:solidFill>
          </a:endParaRPr>
        </a:p>
      </dgm:t>
    </dgm:pt>
    <dgm:pt modelId="{9DB24F78-46F0-0540-AA5A-1C0FA018436F}" type="parTrans" cxnId="{189FF8EE-1A63-E349-855C-984A86ACFABE}">
      <dgm:prSet/>
      <dgm:spPr/>
      <dgm:t>
        <a:bodyPr/>
        <a:lstStyle/>
        <a:p>
          <a:endParaRPr lang="en-US"/>
        </a:p>
      </dgm:t>
    </dgm:pt>
    <dgm:pt modelId="{F0DF1E76-A7FE-364B-B9BE-84B2D68DA99A}" type="sibTrans" cxnId="{189FF8EE-1A63-E349-855C-984A86ACFABE}">
      <dgm:prSet/>
      <dgm:spPr/>
      <dgm:t>
        <a:bodyPr/>
        <a:lstStyle/>
        <a:p>
          <a:endParaRPr lang="en-US"/>
        </a:p>
      </dgm:t>
    </dgm:pt>
    <dgm:pt modelId="{16B2BA74-E26F-F346-9668-05F4ACC5B61B}">
      <dgm:prSet phldrT="[Text]" custT="1"/>
      <dgm:spPr>
        <a:noFill/>
      </dgm:spPr>
      <dgm:t>
        <a:bodyPr/>
        <a:lstStyle/>
        <a:p>
          <a:pPr algn="just"/>
          <a:r>
            <a:rPr lang="en-GB" sz="1200" dirty="0" smtClean="0">
              <a:solidFill>
                <a:schemeClr val="tx1">
                  <a:lumMod val="75000"/>
                  <a:lumOff val="25000"/>
                </a:schemeClr>
              </a:solidFill>
            </a:rPr>
            <a:t>Comprehensive service offering anchored in the central value of ‘Quality’ creates a potential competitive advantage, in that it allows the Division to provide a distinctive service in the external environment that is based on skill set that cannot be easily replicated </a:t>
          </a:r>
          <a:endParaRPr lang="en-GB" sz="1200" dirty="0">
            <a:solidFill>
              <a:schemeClr val="tx1">
                <a:lumMod val="75000"/>
                <a:lumOff val="25000"/>
              </a:schemeClr>
            </a:solidFill>
          </a:endParaRPr>
        </a:p>
      </dgm:t>
    </dgm:pt>
    <dgm:pt modelId="{FAE2A4FE-3EF5-F54D-836E-0C28ADCD556B}" type="parTrans" cxnId="{3DE73838-BA49-134F-B4EF-624A4FC6194B}">
      <dgm:prSet/>
      <dgm:spPr/>
      <dgm:t>
        <a:bodyPr/>
        <a:lstStyle/>
        <a:p>
          <a:endParaRPr lang="en-US"/>
        </a:p>
      </dgm:t>
    </dgm:pt>
    <dgm:pt modelId="{539262AC-CF7B-9742-AC54-5CF8465A3FE2}" type="sibTrans" cxnId="{3DE73838-BA49-134F-B4EF-624A4FC6194B}">
      <dgm:prSet/>
      <dgm:spPr/>
      <dgm:t>
        <a:bodyPr/>
        <a:lstStyle/>
        <a:p>
          <a:endParaRPr lang="en-US"/>
        </a:p>
      </dgm:t>
    </dgm:pt>
    <dgm:pt modelId="{466F818A-34E7-054E-A786-27DC2EB92920}">
      <dgm:prSet phldrT="[Text]" custT="1"/>
      <dgm:spPr>
        <a:noFill/>
      </dgm:spPr>
      <dgm:t>
        <a:bodyPr/>
        <a:lstStyle/>
        <a:p>
          <a:pPr algn="just"/>
          <a:r>
            <a:rPr lang="en-GB" sz="1200" dirty="0" smtClean="0">
              <a:solidFill>
                <a:schemeClr val="tx1">
                  <a:lumMod val="75000"/>
                  <a:lumOff val="25000"/>
                </a:schemeClr>
              </a:solidFill>
            </a:rPr>
            <a:t>Cost is price-competitive for the quality of service delivered, while services still remain profitable </a:t>
          </a:r>
          <a:endParaRPr lang="en-GB" sz="1200" dirty="0">
            <a:solidFill>
              <a:schemeClr val="tx1">
                <a:lumMod val="75000"/>
                <a:lumOff val="25000"/>
              </a:schemeClr>
            </a:solidFill>
          </a:endParaRPr>
        </a:p>
      </dgm:t>
    </dgm:pt>
    <dgm:pt modelId="{F1F96F1A-2733-9C40-B1DC-30D2DBF18D8E}" type="parTrans" cxnId="{A74BFC9C-D3D8-5846-91B1-7CCD89962D85}">
      <dgm:prSet/>
      <dgm:spPr/>
      <dgm:t>
        <a:bodyPr/>
        <a:lstStyle/>
        <a:p>
          <a:endParaRPr lang="en-US"/>
        </a:p>
      </dgm:t>
    </dgm:pt>
    <dgm:pt modelId="{AE824113-6C46-374E-A542-9BBF42EBDE48}" type="sibTrans" cxnId="{A74BFC9C-D3D8-5846-91B1-7CCD89962D85}">
      <dgm:prSet/>
      <dgm:spPr/>
      <dgm:t>
        <a:bodyPr/>
        <a:lstStyle/>
        <a:p>
          <a:endParaRPr lang="en-US"/>
        </a:p>
      </dgm:t>
    </dgm:pt>
    <dgm:pt modelId="{EB995DE7-A54A-7547-8230-BCCAF236AA89}">
      <dgm:prSet custT="1"/>
      <dgm:spPr>
        <a:noFill/>
      </dgm:spPr>
      <dgm:t>
        <a:bodyPr/>
        <a:lstStyle/>
        <a:p>
          <a:pPr algn="just"/>
          <a:r>
            <a:rPr lang="en-GB" sz="1200" dirty="0" smtClean="0">
              <a:solidFill>
                <a:schemeClr val="tx1">
                  <a:lumMod val="75000"/>
                  <a:lumOff val="25000"/>
                </a:schemeClr>
              </a:solidFill>
            </a:rPr>
            <a:t>Group’s on-going acquisition strategy supports the exploitation of valuable, rare, and costly to imitate resources (i.e. knowledge capital) through the acquisition of industry top talent</a:t>
          </a:r>
          <a:endParaRPr lang="en-GB" sz="1200" dirty="0">
            <a:solidFill>
              <a:schemeClr val="tx1">
                <a:lumMod val="75000"/>
                <a:lumOff val="25000"/>
              </a:schemeClr>
            </a:solidFill>
          </a:endParaRPr>
        </a:p>
      </dgm:t>
    </dgm:pt>
    <dgm:pt modelId="{7D9FC971-F0C0-A14D-AB63-952CC5F23B26}" type="parTrans" cxnId="{1DF1D1F1-6982-BC4F-9843-CB4F6CEF5B55}">
      <dgm:prSet/>
      <dgm:spPr/>
      <dgm:t>
        <a:bodyPr/>
        <a:lstStyle/>
        <a:p>
          <a:endParaRPr lang="en-US"/>
        </a:p>
      </dgm:t>
    </dgm:pt>
    <dgm:pt modelId="{5C7ECEBF-5A52-F947-857D-27385AC67790}" type="sibTrans" cxnId="{1DF1D1F1-6982-BC4F-9843-CB4F6CEF5B55}">
      <dgm:prSet/>
      <dgm:spPr/>
      <dgm:t>
        <a:bodyPr/>
        <a:lstStyle/>
        <a:p>
          <a:endParaRPr lang="en-US"/>
        </a:p>
      </dgm:t>
    </dgm:pt>
    <dgm:pt modelId="{B4FF2B15-EC8D-4742-8B65-3D8ABB94CAD6}">
      <dgm:prSet phldrT="[Text]" custT="1"/>
      <dgm:spPr>
        <a:noFill/>
      </dgm:spPr>
      <dgm:t>
        <a:bodyPr/>
        <a:lstStyle/>
        <a:p>
          <a:pPr algn="just"/>
          <a:r>
            <a:rPr lang="en-GB" sz="1200" dirty="0" smtClean="0">
              <a:solidFill>
                <a:schemeClr val="tx1">
                  <a:lumMod val="75000"/>
                  <a:lumOff val="25000"/>
                </a:schemeClr>
              </a:solidFill>
            </a:rPr>
            <a:t>Service oriented business anchored in the ‘Quality’ of internal talent gives way to a sustainable competitive advantage, but a consistent talent management process should be used to procure and develop the workforce to meet the growing challenges of the market.  Alternatively, growth opportunities occurring in the forward integration of the value chain should be explored to ensure on-going market relevance of service offerings</a:t>
          </a:r>
          <a:endParaRPr lang="en-GB" sz="1200" dirty="0">
            <a:solidFill>
              <a:schemeClr val="tx1">
                <a:lumMod val="75000"/>
                <a:lumOff val="25000"/>
              </a:schemeClr>
            </a:solidFill>
          </a:endParaRPr>
        </a:p>
      </dgm:t>
    </dgm:pt>
    <dgm:pt modelId="{9D354378-1FDA-094C-87D2-704D63BFD3E1}" type="parTrans" cxnId="{EF4F0466-E9F9-7644-BE94-EF84F471A71A}">
      <dgm:prSet/>
      <dgm:spPr/>
      <dgm:t>
        <a:bodyPr/>
        <a:lstStyle/>
        <a:p>
          <a:endParaRPr lang="en-US"/>
        </a:p>
      </dgm:t>
    </dgm:pt>
    <dgm:pt modelId="{A81DF5C1-143E-7442-AFC3-D4F836B87B0B}" type="sibTrans" cxnId="{EF4F0466-E9F9-7644-BE94-EF84F471A71A}">
      <dgm:prSet/>
      <dgm:spPr/>
      <dgm:t>
        <a:bodyPr/>
        <a:lstStyle/>
        <a:p>
          <a:endParaRPr lang="en-US"/>
        </a:p>
      </dgm:t>
    </dgm:pt>
    <dgm:pt modelId="{5ADACAA7-51B9-5E4C-99BF-4327C93B5FA1}">
      <dgm:prSet custT="1"/>
      <dgm:spPr>
        <a:noFill/>
      </dgm:spPr>
      <dgm:t>
        <a:bodyPr/>
        <a:lstStyle/>
        <a:p>
          <a:pPr algn="just"/>
          <a:r>
            <a:rPr lang="en-GB" sz="1200" dirty="0" smtClean="0">
              <a:solidFill>
                <a:schemeClr val="tx1">
                  <a:lumMod val="75000"/>
                  <a:lumOff val="25000"/>
                </a:schemeClr>
              </a:solidFill>
            </a:rPr>
            <a:t>Knowledge capital and the Group’s/Division’s 5 core values are strong drivers in combating product or service substitution.  Organisational knowledge sharing, and and increased emphasis on digital strategy (i.e. combating competence substitution) are ways the division can continue to combat substitutability</a:t>
          </a:r>
          <a:endParaRPr lang="en-GB" sz="1200" dirty="0">
            <a:solidFill>
              <a:schemeClr val="tx1">
                <a:lumMod val="75000"/>
                <a:lumOff val="25000"/>
              </a:schemeClr>
            </a:solidFill>
          </a:endParaRPr>
        </a:p>
      </dgm:t>
    </dgm:pt>
    <dgm:pt modelId="{DC9C2A2E-69D1-6A4E-8D32-F104E6018BBB}" type="parTrans" cxnId="{4B5DE9B4-9B20-974B-A309-D2DB00E2A882}">
      <dgm:prSet/>
      <dgm:spPr/>
      <dgm:t>
        <a:bodyPr/>
        <a:lstStyle/>
        <a:p>
          <a:endParaRPr lang="en-US"/>
        </a:p>
      </dgm:t>
    </dgm:pt>
    <dgm:pt modelId="{455872E0-F3B5-A641-BA93-DB081B71EDA7}" type="sibTrans" cxnId="{4B5DE9B4-9B20-974B-A309-D2DB00E2A882}">
      <dgm:prSet/>
      <dgm:spPr/>
      <dgm:t>
        <a:bodyPr/>
        <a:lstStyle/>
        <a:p>
          <a:endParaRPr lang="en-US"/>
        </a:p>
      </dgm:t>
    </dgm:pt>
    <dgm:pt modelId="{2DD0B36E-5F16-4AC0-9ACD-BD6696270489}" type="pres">
      <dgm:prSet presAssocID="{1E5A5E58-E15D-4582-BE2C-F52FD4FAD929}" presName="linearFlow" presStyleCnt="0">
        <dgm:presLayoutVars>
          <dgm:dir/>
          <dgm:animLvl val="lvl"/>
          <dgm:resizeHandles val="exact"/>
        </dgm:presLayoutVars>
      </dgm:prSet>
      <dgm:spPr/>
      <dgm:t>
        <a:bodyPr/>
        <a:lstStyle/>
        <a:p>
          <a:endParaRPr lang="en-GB"/>
        </a:p>
      </dgm:t>
    </dgm:pt>
    <dgm:pt modelId="{07ACCE3B-6F95-4CF2-A687-772A0BB1D4B4}" type="pres">
      <dgm:prSet presAssocID="{36880845-022B-419C-B5CC-5EE75881E509}" presName="composite" presStyleCnt="0"/>
      <dgm:spPr/>
    </dgm:pt>
    <dgm:pt modelId="{1875CE9D-7838-4FDC-8D39-89BCBC6F578E}" type="pres">
      <dgm:prSet presAssocID="{36880845-022B-419C-B5CC-5EE75881E509}" presName="parentText" presStyleLbl="alignNode1" presStyleIdx="0" presStyleCnt="4" custScaleX="118864">
        <dgm:presLayoutVars>
          <dgm:chMax val="1"/>
          <dgm:bulletEnabled val="1"/>
        </dgm:presLayoutVars>
      </dgm:prSet>
      <dgm:spPr/>
      <dgm:t>
        <a:bodyPr/>
        <a:lstStyle/>
        <a:p>
          <a:endParaRPr lang="en-GB"/>
        </a:p>
      </dgm:t>
    </dgm:pt>
    <dgm:pt modelId="{AB23A1F8-F86A-45F6-95C2-227AA2268CA2}" type="pres">
      <dgm:prSet presAssocID="{36880845-022B-419C-B5CC-5EE75881E509}" presName="descendantText" presStyleLbl="alignAcc1" presStyleIdx="0" presStyleCnt="4" custScaleY="131069">
        <dgm:presLayoutVars>
          <dgm:bulletEnabled val="1"/>
        </dgm:presLayoutVars>
      </dgm:prSet>
      <dgm:spPr/>
      <dgm:t>
        <a:bodyPr/>
        <a:lstStyle/>
        <a:p>
          <a:endParaRPr lang="en-GB"/>
        </a:p>
      </dgm:t>
    </dgm:pt>
    <dgm:pt modelId="{ABBCB17A-8DD9-4308-A3EF-E10CFB58373C}" type="pres">
      <dgm:prSet presAssocID="{3473D1C4-5B8D-4542-9437-325B40E02414}" presName="sp" presStyleCnt="0"/>
      <dgm:spPr/>
    </dgm:pt>
    <dgm:pt modelId="{5D0A93A1-B446-4833-A28E-0CD1601D5BFC}" type="pres">
      <dgm:prSet presAssocID="{6A97CD66-5057-4AC5-8809-684520C8C22C}" presName="composite" presStyleCnt="0"/>
      <dgm:spPr/>
    </dgm:pt>
    <dgm:pt modelId="{3490583F-1A91-426C-B002-BEA3AC18F0D9}" type="pres">
      <dgm:prSet presAssocID="{6A97CD66-5057-4AC5-8809-684520C8C22C}" presName="parentText" presStyleLbl="alignNode1" presStyleIdx="1" presStyleCnt="4" custScaleX="118864">
        <dgm:presLayoutVars>
          <dgm:chMax val="1"/>
          <dgm:bulletEnabled val="1"/>
        </dgm:presLayoutVars>
      </dgm:prSet>
      <dgm:spPr/>
      <dgm:t>
        <a:bodyPr/>
        <a:lstStyle/>
        <a:p>
          <a:endParaRPr lang="en-GB"/>
        </a:p>
      </dgm:t>
    </dgm:pt>
    <dgm:pt modelId="{17DBA323-29CB-4E13-A3A6-5DFA45564D65}" type="pres">
      <dgm:prSet presAssocID="{6A97CD66-5057-4AC5-8809-684520C8C22C}" presName="descendantText" presStyleLbl="alignAcc1" presStyleIdx="1" presStyleCnt="4" custScaleY="116814">
        <dgm:presLayoutVars>
          <dgm:bulletEnabled val="1"/>
        </dgm:presLayoutVars>
      </dgm:prSet>
      <dgm:spPr/>
      <dgm:t>
        <a:bodyPr/>
        <a:lstStyle/>
        <a:p>
          <a:endParaRPr lang="en-GB"/>
        </a:p>
      </dgm:t>
    </dgm:pt>
    <dgm:pt modelId="{1CCB5672-2B29-4CCF-8737-9699FCA10D7D}" type="pres">
      <dgm:prSet presAssocID="{5F3E087C-A736-435F-9FAF-46530404E366}" presName="sp" presStyleCnt="0"/>
      <dgm:spPr/>
    </dgm:pt>
    <dgm:pt modelId="{4B2B7A17-8EAC-4EBF-BE12-730C523D2228}" type="pres">
      <dgm:prSet presAssocID="{C1D05C6F-E7ED-4A6C-AE78-C969DD7B36EF}" presName="composite" presStyleCnt="0"/>
      <dgm:spPr/>
    </dgm:pt>
    <dgm:pt modelId="{AC76A55C-2D76-4305-9C82-FBB770D37B29}" type="pres">
      <dgm:prSet presAssocID="{C1D05C6F-E7ED-4A6C-AE78-C969DD7B36EF}" presName="parentText" presStyleLbl="alignNode1" presStyleIdx="2" presStyleCnt="4" custScaleX="118864">
        <dgm:presLayoutVars>
          <dgm:chMax val="1"/>
          <dgm:bulletEnabled val="1"/>
        </dgm:presLayoutVars>
      </dgm:prSet>
      <dgm:spPr/>
      <dgm:t>
        <a:bodyPr/>
        <a:lstStyle/>
        <a:p>
          <a:endParaRPr lang="en-GB"/>
        </a:p>
      </dgm:t>
    </dgm:pt>
    <dgm:pt modelId="{606C17D5-EC45-4421-AE25-6EB3805F845F}" type="pres">
      <dgm:prSet presAssocID="{C1D05C6F-E7ED-4A6C-AE78-C969DD7B36EF}" presName="descendantText" presStyleLbl="alignAcc1" presStyleIdx="2" presStyleCnt="4" custScaleY="117951">
        <dgm:presLayoutVars>
          <dgm:bulletEnabled val="1"/>
        </dgm:presLayoutVars>
      </dgm:prSet>
      <dgm:spPr/>
      <dgm:t>
        <a:bodyPr/>
        <a:lstStyle/>
        <a:p>
          <a:endParaRPr lang="en-GB"/>
        </a:p>
      </dgm:t>
    </dgm:pt>
    <dgm:pt modelId="{4D0AC5EC-86E1-44E4-81CD-05065B281B40}" type="pres">
      <dgm:prSet presAssocID="{5679DF58-A195-47C8-B264-37606F4504DF}" presName="sp" presStyleCnt="0"/>
      <dgm:spPr/>
    </dgm:pt>
    <dgm:pt modelId="{D68CA1E6-7016-401E-B1D2-5B976653B0E7}" type="pres">
      <dgm:prSet presAssocID="{4BF89C7C-D7D7-40D4-889E-616A950F0756}" presName="composite" presStyleCnt="0"/>
      <dgm:spPr/>
    </dgm:pt>
    <dgm:pt modelId="{40E0D632-3E24-4E38-BC9B-E4473784D495}" type="pres">
      <dgm:prSet presAssocID="{4BF89C7C-D7D7-40D4-889E-616A950F0756}" presName="parentText" presStyleLbl="alignNode1" presStyleIdx="3" presStyleCnt="4" custScaleX="118864">
        <dgm:presLayoutVars>
          <dgm:chMax val="1"/>
          <dgm:bulletEnabled val="1"/>
        </dgm:presLayoutVars>
      </dgm:prSet>
      <dgm:spPr/>
      <dgm:t>
        <a:bodyPr/>
        <a:lstStyle/>
        <a:p>
          <a:endParaRPr lang="en-GB"/>
        </a:p>
      </dgm:t>
    </dgm:pt>
    <dgm:pt modelId="{F0A46C62-7177-4889-B05D-B489E99F185B}" type="pres">
      <dgm:prSet presAssocID="{4BF89C7C-D7D7-40D4-889E-616A950F0756}" presName="descendantText" presStyleLbl="alignAcc1" presStyleIdx="3" presStyleCnt="4" custScaleY="127940">
        <dgm:presLayoutVars>
          <dgm:bulletEnabled val="1"/>
        </dgm:presLayoutVars>
      </dgm:prSet>
      <dgm:spPr/>
      <dgm:t>
        <a:bodyPr/>
        <a:lstStyle/>
        <a:p>
          <a:endParaRPr lang="en-GB"/>
        </a:p>
      </dgm:t>
    </dgm:pt>
  </dgm:ptLst>
  <dgm:cxnLst>
    <dgm:cxn modelId="{292A9A26-A1E6-4B31-8E2A-5D4833386330}" type="presOf" srcId="{EB995DE7-A54A-7547-8230-BCCAF236AA89}" destId="{F0A46C62-7177-4889-B05D-B489E99F185B}" srcOrd="0" destOrd="1" presId="urn:microsoft.com/office/officeart/2005/8/layout/chevron2"/>
    <dgm:cxn modelId="{939B7529-9706-4CC1-BD1F-301768263D61}" type="presOf" srcId="{4BF89C7C-D7D7-40D4-889E-616A950F0756}" destId="{40E0D632-3E24-4E38-BC9B-E4473784D495}" srcOrd="0" destOrd="0" presId="urn:microsoft.com/office/officeart/2005/8/layout/chevron2"/>
    <dgm:cxn modelId="{53BE12B4-1C0A-42B3-96AF-1D6C17062853}" type="presOf" srcId="{4E689BDF-2E8A-43FA-B99C-F4A8E25AC8C7}" destId="{AB23A1F8-F86A-45F6-95C2-227AA2268CA2}" srcOrd="0" destOrd="0" presId="urn:microsoft.com/office/officeart/2005/8/layout/chevron2"/>
    <dgm:cxn modelId="{3DE73838-BA49-134F-B4EF-624A4FC6194B}" srcId="{36880845-022B-419C-B5CC-5EE75881E509}" destId="{16B2BA74-E26F-F346-9668-05F4ACC5B61B}" srcOrd="2" destOrd="0" parTransId="{FAE2A4FE-3EF5-F54D-836E-0C28ADCD556B}" sibTransId="{539262AC-CF7B-9742-AC54-5CF8465A3FE2}"/>
    <dgm:cxn modelId="{B23CFF42-7FFE-450E-A205-B2DD571E737A}" srcId="{1E5A5E58-E15D-4582-BE2C-F52FD4FAD929}" destId="{36880845-022B-419C-B5CC-5EE75881E509}" srcOrd="0" destOrd="0" parTransId="{CC97F414-0938-45EB-B726-93205F8167E1}" sibTransId="{3473D1C4-5B8D-4542-9437-325B40E02414}"/>
    <dgm:cxn modelId="{B19DB713-BED3-43DF-B842-0BD6D9A7396F}" type="presOf" srcId="{466F818A-34E7-054E-A786-27DC2EB92920}" destId="{AB23A1F8-F86A-45F6-95C2-227AA2268CA2}" srcOrd="0" destOrd="3" presId="urn:microsoft.com/office/officeart/2005/8/layout/chevron2"/>
    <dgm:cxn modelId="{A74BFC9C-D3D8-5846-91B1-7CCD89962D85}" srcId="{36880845-022B-419C-B5CC-5EE75881E509}" destId="{466F818A-34E7-054E-A786-27DC2EB92920}" srcOrd="3" destOrd="0" parTransId="{F1F96F1A-2733-9C40-B1DC-30D2DBF18D8E}" sibTransId="{AE824113-6C46-374E-A542-9BBF42EBDE48}"/>
    <dgm:cxn modelId="{EF4F0466-E9F9-7644-BE94-EF84F471A71A}" srcId="{6A97CD66-5057-4AC5-8809-684520C8C22C}" destId="{B4FF2B15-EC8D-4742-8B65-3D8ABB94CAD6}" srcOrd="1" destOrd="0" parTransId="{9D354378-1FDA-094C-87D2-704D63BFD3E1}" sibTransId="{A81DF5C1-143E-7442-AFC3-D4F836B87B0B}"/>
    <dgm:cxn modelId="{68B55751-1D0F-4735-9A99-15E74E82A59C}" type="presOf" srcId="{37CFD53A-B424-40A9-AD80-F785D887BE76}" destId="{17DBA323-29CB-4E13-A3A6-5DFA45564D65}" srcOrd="0" destOrd="0" presId="urn:microsoft.com/office/officeart/2005/8/layout/chevron2"/>
    <dgm:cxn modelId="{42FE0CB7-77D6-4B93-BE4C-BEA3E0C847D0}" srcId="{C1D05C6F-E7ED-4A6C-AE78-C969DD7B36EF}" destId="{E0700CBF-756E-491A-B524-18378006BD3B}" srcOrd="0" destOrd="0" parTransId="{39903980-BA5F-45C6-834C-3922375D965E}" sibTransId="{FA55EBF9-1FA2-4EC2-AD04-DF2A69C97EF1}"/>
    <dgm:cxn modelId="{46DE5E48-0A24-4665-9CC9-BD3EC84B009A}" type="presOf" srcId="{C1D05C6F-E7ED-4A6C-AE78-C969DD7B36EF}" destId="{AC76A55C-2D76-4305-9C82-FBB770D37B29}" srcOrd="0" destOrd="0" presId="urn:microsoft.com/office/officeart/2005/8/layout/chevron2"/>
    <dgm:cxn modelId="{9597E60C-F949-452D-A1DE-86B7D0BC0B8B}" srcId="{36880845-022B-419C-B5CC-5EE75881E509}" destId="{4E689BDF-2E8A-43FA-B99C-F4A8E25AC8C7}" srcOrd="0" destOrd="0" parTransId="{EE5086EB-2C71-4D0C-9E27-3BF481EA2252}" sibTransId="{618AF088-B5B7-4DF1-A5E1-89599F01B617}"/>
    <dgm:cxn modelId="{4508BEC7-28D0-4B41-A258-53EAC26ACCEA}" type="presOf" srcId="{B4FF2B15-EC8D-4742-8B65-3D8ABB94CAD6}" destId="{17DBA323-29CB-4E13-A3A6-5DFA45564D65}" srcOrd="0" destOrd="1" presId="urn:microsoft.com/office/officeart/2005/8/layout/chevron2"/>
    <dgm:cxn modelId="{66E68DE0-4495-4119-AD7F-5184757E5B38}" type="presOf" srcId="{5ADACAA7-51B9-5E4C-99BF-4327C93B5FA1}" destId="{F0A46C62-7177-4889-B05D-B489E99F185B}" srcOrd="0" destOrd="0" presId="urn:microsoft.com/office/officeart/2005/8/layout/chevron2"/>
    <dgm:cxn modelId="{173D012F-0CA4-4DBB-AD68-ECAD2DDF1364}" type="presOf" srcId="{1E5A5E58-E15D-4582-BE2C-F52FD4FAD929}" destId="{2DD0B36E-5F16-4AC0-9ACD-BD6696270489}" srcOrd="0" destOrd="0" presId="urn:microsoft.com/office/officeart/2005/8/layout/chevron2"/>
    <dgm:cxn modelId="{82FB7FD3-7389-4476-A12E-C4FE6FAC6350}" srcId="{1E5A5E58-E15D-4582-BE2C-F52FD4FAD929}" destId="{6A97CD66-5057-4AC5-8809-684520C8C22C}" srcOrd="1" destOrd="0" parTransId="{98B8D04D-EAEB-4BA1-991A-261731EB64DE}" sibTransId="{5F3E087C-A736-435F-9FAF-46530404E366}"/>
    <dgm:cxn modelId="{3C85EE46-CEC1-48A1-A47B-279AC8AF58D3}" type="presOf" srcId="{36880845-022B-419C-B5CC-5EE75881E509}" destId="{1875CE9D-7838-4FDC-8D39-89BCBC6F578E}" srcOrd="0" destOrd="0" presId="urn:microsoft.com/office/officeart/2005/8/layout/chevron2"/>
    <dgm:cxn modelId="{58AFF3A5-EC21-40C7-9468-7DCF4C42D15E}" type="presOf" srcId="{6A97CD66-5057-4AC5-8809-684520C8C22C}" destId="{3490583F-1A91-426C-B002-BEA3AC18F0D9}" srcOrd="0" destOrd="0" presId="urn:microsoft.com/office/officeart/2005/8/layout/chevron2"/>
    <dgm:cxn modelId="{D9D52B69-9807-40E9-9A45-651F8D4E2878}" type="presOf" srcId="{E0700CBF-756E-491A-B524-18378006BD3B}" destId="{606C17D5-EC45-4421-AE25-6EB3805F845F}" srcOrd="0" destOrd="0" presId="urn:microsoft.com/office/officeart/2005/8/layout/chevron2"/>
    <dgm:cxn modelId="{01B81188-C09A-406A-9BD3-8D47C60E5F56}" type="presOf" srcId="{16B2BA74-E26F-F346-9668-05F4ACC5B61B}" destId="{AB23A1F8-F86A-45F6-95C2-227AA2268CA2}" srcOrd="0" destOrd="2" presId="urn:microsoft.com/office/officeart/2005/8/layout/chevron2"/>
    <dgm:cxn modelId="{9A13D09F-4C05-4E28-B6DB-6CBA0657157B}" type="presOf" srcId="{B40B7320-4F5D-C848-9768-810FC7B84943}" destId="{AB23A1F8-F86A-45F6-95C2-227AA2268CA2}" srcOrd="0" destOrd="1" presId="urn:microsoft.com/office/officeart/2005/8/layout/chevron2"/>
    <dgm:cxn modelId="{4B5DE9B4-9B20-974B-A309-D2DB00E2A882}" srcId="{4BF89C7C-D7D7-40D4-889E-616A950F0756}" destId="{5ADACAA7-51B9-5E4C-99BF-4327C93B5FA1}" srcOrd="0" destOrd="0" parTransId="{DC9C2A2E-69D1-6A4E-8D32-F104E6018BBB}" sibTransId="{455872E0-F3B5-A641-BA93-DB081B71EDA7}"/>
    <dgm:cxn modelId="{1DF1D1F1-6982-BC4F-9843-CB4F6CEF5B55}" srcId="{4BF89C7C-D7D7-40D4-889E-616A950F0756}" destId="{EB995DE7-A54A-7547-8230-BCCAF236AA89}" srcOrd="1" destOrd="0" parTransId="{7D9FC971-F0C0-A14D-AB63-952CC5F23B26}" sibTransId="{5C7ECEBF-5A52-F947-857D-27385AC67790}"/>
    <dgm:cxn modelId="{189FF8EE-1A63-E349-855C-984A86ACFABE}" srcId="{C1D05C6F-E7ED-4A6C-AE78-C969DD7B36EF}" destId="{E70C70CB-69EA-3749-828E-D81043425E7A}" srcOrd="1" destOrd="0" parTransId="{9DB24F78-46F0-0540-AA5A-1C0FA018436F}" sibTransId="{F0DF1E76-A7FE-364B-B9BE-84B2D68DA99A}"/>
    <dgm:cxn modelId="{3E387359-C48F-CD4A-A9A9-02945B48753D}" srcId="{36880845-022B-419C-B5CC-5EE75881E509}" destId="{B40B7320-4F5D-C848-9768-810FC7B84943}" srcOrd="1" destOrd="0" parTransId="{59AB90D3-80CF-124A-8400-42684479B268}" sibTransId="{CA1C2D0E-0FB8-E240-86C4-991F9E1115B2}"/>
    <dgm:cxn modelId="{E99EC265-F551-4A8E-85A4-EED0E49E8C3B}" srcId="{6A97CD66-5057-4AC5-8809-684520C8C22C}" destId="{37CFD53A-B424-40A9-AD80-F785D887BE76}" srcOrd="0" destOrd="0" parTransId="{2E6B8430-9775-449D-9EE5-65E9D9B13711}" sibTransId="{A3C2B3FD-BECA-4545-92FC-13AE3D8AD290}"/>
    <dgm:cxn modelId="{46ABF31B-5CCF-40AD-9265-3B1B54DB06D1}" srcId="{1E5A5E58-E15D-4582-BE2C-F52FD4FAD929}" destId="{C1D05C6F-E7ED-4A6C-AE78-C969DD7B36EF}" srcOrd="2" destOrd="0" parTransId="{55021B4D-4181-4361-A868-BAA727216230}" sibTransId="{5679DF58-A195-47C8-B264-37606F4504DF}"/>
    <dgm:cxn modelId="{EFB62105-1AEF-4DB9-90CA-FC77512E68F3}" type="presOf" srcId="{E70C70CB-69EA-3749-828E-D81043425E7A}" destId="{606C17D5-EC45-4421-AE25-6EB3805F845F}" srcOrd="0" destOrd="1" presId="urn:microsoft.com/office/officeart/2005/8/layout/chevron2"/>
    <dgm:cxn modelId="{146E9FC0-77F3-4C86-92F0-133D4E1985F1}" srcId="{1E5A5E58-E15D-4582-BE2C-F52FD4FAD929}" destId="{4BF89C7C-D7D7-40D4-889E-616A950F0756}" srcOrd="3" destOrd="0" parTransId="{7EE61BFC-B420-4F17-9CA7-A7259D3625AC}" sibTransId="{CD022D34-77FC-4AAD-968D-E294B899B90C}"/>
    <dgm:cxn modelId="{757E3CAF-6796-48EA-8FCF-889D8C489726}" type="presParOf" srcId="{2DD0B36E-5F16-4AC0-9ACD-BD6696270489}" destId="{07ACCE3B-6F95-4CF2-A687-772A0BB1D4B4}" srcOrd="0" destOrd="0" presId="urn:microsoft.com/office/officeart/2005/8/layout/chevron2"/>
    <dgm:cxn modelId="{85E7C647-84FA-4A23-B3A1-975DE4600B12}" type="presParOf" srcId="{07ACCE3B-6F95-4CF2-A687-772A0BB1D4B4}" destId="{1875CE9D-7838-4FDC-8D39-89BCBC6F578E}" srcOrd="0" destOrd="0" presId="urn:microsoft.com/office/officeart/2005/8/layout/chevron2"/>
    <dgm:cxn modelId="{B3625087-55C3-465C-92C1-27817D4FF3D1}" type="presParOf" srcId="{07ACCE3B-6F95-4CF2-A687-772A0BB1D4B4}" destId="{AB23A1F8-F86A-45F6-95C2-227AA2268CA2}" srcOrd="1" destOrd="0" presId="urn:microsoft.com/office/officeart/2005/8/layout/chevron2"/>
    <dgm:cxn modelId="{C919229A-8248-48BE-9180-098DCB35A264}" type="presParOf" srcId="{2DD0B36E-5F16-4AC0-9ACD-BD6696270489}" destId="{ABBCB17A-8DD9-4308-A3EF-E10CFB58373C}" srcOrd="1" destOrd="0" presId="urn:microsoft.com/office/officeart/2005/8/layout/chevron2"/>
    <dgm:cxn modelId="{6D3FC6D9-C8A6-4DC7-B0FC-4EEDEF4A0A0E}" type="presParOf" srcId="{2DD0B36E-5F16-4AC0-9ACD-BD6696270489}" destId="{5D0A93A1-B446-4833-A28E-0CD1601D5BFC}" srcOrd="2" destOrd="0" presId="urn:microsoft.com/office/officeart/2005/8/layout/chevron2"/>
    <dgm:cxn modelId="{741A2CB7-42E7-44FC-A14D-2D9B43903B59}" type="presParOf" srcId="{5D0A93A1-B446-4833-A28E-0CD1601D5BFC}" destId="{3490583F-1A91-426C-B002-BEA3AC18F0D9}" srcOrd="0" destOrd="0" presId="urn:microsoft.com/office/officeart/2005/8/layout/chevron2"/>
    <dgm:cxn modelId="{9E7F93EB-D4E5-43E0-866B-5994ADDFDA83}" type="presParOf" srcId="{5D0A93A1-B446-4833-A28E-0CD1601D5BFC}" destId="{17DBA323-29CB-4E13-A3A6-5DFA45564D65}" srcOrd="1" destOrd="0" presId="urn:microsoft.com/office/officeart/2005/8/layout/chevron2"/>
    <dgm:cxn modelId="{39E7BD3E-6E8E-4599-BC2B-879C0BF287F2}" type="presParOf" srcId="{2DD0B36E-5F16-4AC0-9ACD-BD6696270489}" destId="{1CCB5672-2B29-4CCF-8737-9699FCA10D7D}" srcOrd="3" destOrd="0" presId="urn:microsoft.com/office/officeart/2005/8/layout/chevron2"/>
    <dgm:cxn modelId="{9C506522-2EAB-4706-97B6-A9DFF35E5386}" type="presParOf" srcId="{2DD0B36E-5F16-4AC0-9ACD-BD6696270489}" destId="{4B2B7A17-8EAC-4EBF-BE12-730C523D2228}" srcOrd="4" destOrd="0" presId="urn:microsoft.com/office/officeart/2005/8/layout/chevron2"/>
    <dgm:cxn modelId="{BC76020A-46B8-41F0-92F9-BF1BB034E998}" type="presParOf" srcId="{4B2B7A17-8EAC-4EBF-BE12-730C523D2228}" destId="{AC76A55C-2D76-4305-9C82-FBB770D37B29}" srcOrd="0" destOrd="0" presId="urn:microsoft.com/office/officeart/2005/8/layout/chevron2"/>
    <dgm:cxn modelId="{76B337A2-7A99-40A6-A1B3-3290846F3FA6}" type="presParOf" srcId="{4B2B7A17-8EAC-4EBF-BE12-730C523D2228}" destId="{606C17D5-EC45-4421-AE25-6EB3805F845F}" srcOrd="1" destOrd="0" presId="urn:microsoft.com/office/officeart/2005/8/layout/chevron2"/>
    <dgm:cxn modelId="{E5B2640F-F4E9-4826-896C-611EED653902}" type="presParOf" srcId="{2DD0B36E-5F16-4AC0-9ACD-BD6696270489}" destId="{4D0AC5EC-86E1-44E4-81CD-05065B281B40}" srcOrd="5" destOrd="0" presId="urn:microsoft.com/office/officeart/2005/8/layout/chevron2"/>
    <dgm:cxn modelId="{4094F8FF-29E2-4CC2-88B6-4B2B084458B1}" type="presParOf" srcId="{2DD0B36E-5F16-4AC0-9ACD-BD6696270489}" destId="{D68CA1E6-7016-401E-B1D2-5B976653B0E7}" srcOrd="6" destOrd="0" presId="urn:microsoft.com/office/officeart/2005/8/layout/chevron2"/>
    <dgm:cxn modelId="{BE58E809-B783-43B4-B14B-28728DCA1B01}" type="presParOf" srcId="{D68CA1E6-7016-401E-B1D2-5B976653B0E7}" destId="{40E0D632-3E24-4E38-BC9B-E4473784D495}" srcOrd="0" destOrd="0" presId="urn:microsoft.com/office/officeart/2005/8/layout/chevron2"/>
    <dgm:cxn modelId="{EF2124EE-CA70-4AE9-8793-B6AC4E0218D9}" type="presParOf" srcId="{D68CA1E6-7016-401E-B1D2-5B976653B0E7}" destId="{F0A46C62-7177-4889-B05D-B489E99F185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28732-13AA-4A50-A1E3-5B9999A45C35}">
      <dsp:nvSpPr>
        <dsp:cNvPr id="0" name=""/>
        <dsp:cNvSpPr/>
      </dsp:nvSpPr>
      <dsp:spPr>
        <a:xfrm>
          <a:off x="8661111" y="1309737"/>
          <a:ext cx="2592079" cy="25922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8FBFF-45CD-4294-96EB-07D70A6F2C96}">
      <dsp:nvSpPr>
        <dsp:cNvPr id="0" name=""/>
        <dsp:cNvSpPr/>
      </dsp:nvSpPr>
      <dsp:spPr>
        <a:xfrm>
          <a:off x="8747810" y="1396160"/>
          <a:ext cx="2419792" cy="241936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E" sz="2400" kern="1200" dirty="0" smtClean="0">
              <a:solidFill>
                <a:schemeClr val="bg2">
                  <a:lumMod val="50000"/>
                </a:schemeClr>
              </a:solidFill>
            </a:rPr>
            <a:t>  </a:t>
          </a:r>
          <a:r>
            <a:rPr lang="en-IE" sz="2000" b="1" kern="1200" dirty="0" smtClean="0">
              <a:solidFill>
                <a:schemeClr val="bg2">
                  <a:lumMod val="50000"/>
                </a:schemeClr>
              </a:solidFill>
            </a:rPr>
            <a:t>Stage 4: “</a:t>
          </a:r>
          <a:r>
            <a:rPr lang="en-US" sz="2000" i="1" kern="1200" dirty="0" smtClean="0">
              <a:solidFill>
                <a:schemeClr val="bg2">
                  <a:lumMod val="50000"/>
                </a:schemeClr>
              </a:solidFill>
            </a:rPr>
            <a:t>Blueprint for Change”</a:t>
          </a:r>
          <a:endParaRPr lang="en-IE" sz="2000" i="1" kern="1200" dirty="0">
            <a:solidFill>
              <a:schemeClr val="bg2">
                <a:lumMod val="50000"/>
              </a:schemeClr>
            </a:solidFill>
          </a:endParaRPr>
        </a:p>
      </dsp:txBody>
      <dsp:txXfrm>
        <a:off x="9093495" y="1741849"/>
        <a:ext cx="1728423" cy="1727989"/>
      </dsp:txXfrm>
    </dsp:sp>
    <dsp:sp modelId="{57D97405-8425-46B4-BEE8-F641C0962230}">
      <dsp:nvSpPr>
        <dsp:cNvPr id="0" name=""/>
        <dsp:cNvSpPr/>
      </dsp:nvSpPr>
      <dsp:spPr>
        <a:xfrm rot="2700000">
          <a:off x="5971196" y="1309555"/>
          <a:ext cx="2592121" cy="259212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9400F-6BFB-4E98-9C4F-07E379CC7AD2}">
      <dsp:nvSpPr>
        <dsp:cNvPr id="0" name=""/>
        <dsp:cNvSpPr/>
      </dsp:nvSpPr>
      <dsp:spPr>
        <a:xfrm>
          <a:off x="6069032" y="1396160"/>
          <a:ext cx="2419792" cy="241936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IE" sz="2000" b="1" kern="1200" dirty="0" smtClean="0">
              <a:solidFill>
                <a:schemeClr val="bg2">
                  <a:lumMod val="50000"/>
                </a:schemeClr>
              </a:solidFill>
            </a:rPr>
            <a:t>Stage 3</a:t>
          </a:r>
          <a:r>
            <a:rPr lang="en-IE" sz="2000" kern="1200" dirty="0" smtClean="0">
              <a:solidFill>
                <a:schemeClr val="bg2">
                  <a:lumMod val="50000"/>
                </a:schemeClr>
              </a:solidFill>
            </a:rPr>
            <a:t> “</a:t>
          </a:r>
          <a:r>
            <a:rPr lang="en-US" sz="2000" i="1" kern="1200" dirty="0" smtClean="0">
              <a:solidFill>
                <a:schemeClr val="bg2">
                  <a:lumMod val="50000"/>
                </a:schemeClr>
              </a:solidFill>
            </a:rPr>
            <a:t>Strategic Issue Analysis”</a:t>
          </a:r>
          <a:endParaRPr lang="en-IE" sz="2000" i="1" kern="1200" dirty="0">
            <a:solidFill>
              <a:schemeClr val="bg2">
                <a:lumMod val="50000"/>
              </a:schemeClr>
            </a:solidFill>
          </a:endParaRPr>
        </a:p>
      </dsp:txBody>
      <dsp:txXfrm>
        <a:off x="6414716" y="1741849"/>
        <a:ext cx="1728423" cy="1727989"/>
      </dsp:txXfrm>
    </dsp:sp>
    <dsp:sp modelId="{32C8CBB0-1833-41AE-8C70-38AAD0A34945}">
      <dsp:nvSpPr>
        <dsp:cNvPr id="0" name=""/>
        <dsp:cNvSpPr/>
      </dsp:nvSpPr>
      <dsp:spPr>
        <a:xfrm rot="2700000">
          <a:off x="3303533" y="1309555"/>
          <a:ext cx="2592121" cy="259212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EB9B8-5F9C-4B01-AB52-997ABA687CCB}">
      <dsp:nvSpPr>
        <dsp:cNvPr id="0" name=""/>
        <dsp:cNvSpPr/>
      </dsp:nvSpPr>
      <dsp:spPr>
        <a:xfrm>
          <a:off x="3390253" y="1396160"/>
          <a:ext cx="2419792" cy="241936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IE" sz="2000" b="1" kern="1200" dirty="0" smtClean="0">
              <a:solidFill>
                <a:schemeClr val="tx1">
                  <a:lumMod val="75000"/>
                  <a:lumOff val="25000"/>
                </a:schemeClr>
              </a:solidFill>
            </a:rPr>
            <a:t>Stage 2</a:t>
          </a:r>
          <a:r>
            <a:rPr lang="en-IE" sz="2000" kern="1200" dirty="0" smtClean="0">
              <a:solidFill>
                <a:schemeClr val="tx1">
                  <a:lumMod val="75000"/>
                  <a:lumOff val="25000"/>
                </a:schemeClr>
              </a:solidFill>
            </a:rPr>
            <a:t> “</a:t>
          </a:r>
          <a:r>
            <a:rPr lang="en-US" sz="2000" i="1" kern="1200" dirty="0" smtClean="0">
              <a:solidFill>
                <a:schemeClr val="tx1">
                  <a:lumMod val="75000"/>
                  <a:lumOff val="25000"/>
                </a:schemeClr>
              </a:solidFill>
            </a:rPr>
            <a:t>Company Analysis &amp; Issue Identification”</a:t>
          </a:r>
          <a:endParaRPr lang="en-IE" sz="2000" i="1" kern="1200" dirty="0">
            <a:solidFill>
              <a:schemeClr val="tx1">
                <a:lumMod val="75000"/>
                <a:lumOff val="25000"/>
              </a:schemeClr>
            </a:solidFill>
          </a:endParaRPr>
        </a:p>
      </dsp:txBody>
      <dsp:txXfrm>
        <a:off x="3735938" y="1741849"/>
        <a:ext cx="1728423" cy="1727989"/>
      </dsp:txXfrm>
    </dsp:sp>
    <dsp:sp modelId="{5F72273C-8838-4753-BB7A-77452B896A4F}">
      <dsp:nvSpPr>
        <dsp:cNvPr id="0" name=""/>
        <dsp:cNvSpPr/>
      </dsp:nvSpPr>
      <dsp:spPr>
        <a:xfrm rot="2700000">
          <a:off x="624754" y="1309555"/>
          <a:ext cx="2592121" cy="2592121"/>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9DCAA6-3741-46C3-880E-32040C6B7F3E}">
      <dsp:nvSpPr>
        <dsp:cNvPr id="0" name=""/>
        <dsp:cNvSpPr/>
      </dsp:nvSpPr>
      <dsp:spPr>
        <a:xfrm>
          <a:off x="711475" y="1396160"/>
          <a:ext cx="2419792" cy="241936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IE" sz="2000" b="1" kern="1200" dirty="0" smtClean="0">
              <a:solidFill>
                <a:schemeClr val="bg2">
                  <a:lumMod val="50000"/>
                </a:schemeClr>
              </a:solidFill>
            </a:rPr>
            <a:t>Stage 1</a:t>
          </a:r>
          <a:r>
            <a:rPr lang="en-IE" sz="2000" b="0" kern="1200" dirty="0" smtClean="0">
              <a:solidFill>
                <a:schemeClr val="bg2">
                  <a:lumMod val="50000"/>
                </a:schemeClr>
              </a:solidFill>
            </a:rPr>
            <a:t>         “</a:t>
          </a:r>
          <a:r>
            <a:rPr lang="en-US" sz="2000" i="1" kern="1200" dirty="0" smtClean="0">
              <a:solidFill>
                <a:schemeClr val="bg2">
                  <a:lumMod val="50000"/>
                </a:schemeClr>
              </a:solidFill>
            </a:rPr>
            <a:t>Industry and Competitor Analysis”</a:t>
          </a:r>
          <a:endParaRPr lang="en-IE" sz="2000" i="1" kern="1200" dirty="0">
            <a:solidFill>
              <a:schemeClr val="bg2">
                <a:lumMod val="50000"/>
              </a:schemeClr>
            </a:solidFill>
          </a:endParaRPr>
        </a:p>
      </dsp:txBody>
      <dsp:txXfrm>
        <a:off x="1057159" y="1741849"/>
        <a:ext cx="1728423" cy="1727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3646C-1DD4-6447-BE6F-0A249286F62A}">
      <dsp:nvSpPr>
        <dsp:cNvPr id="0" name=""/>
        <dsp:cNvSpPr/>
      </dsp:nvSpPr>
      <dsp:spPr>
        <a:xfrm>
          <a:off x="1681634" y="440"/>
          <a:ext cx="3944963" cy="1577985"/>
        </a:xfrm>
        <a:prstGeom prst="chevron">
          <a:avLst/>
        </a:prstGeom>
        <a:solidFill>
          <a:schemeClr val="accent1">
            <a:lumMod val="60000"/>
            <a:lumOff val="40000"/>
            <a:alpha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lumMod val="75000"/>
                  <a:lumOff val="25000"/>
                </a:schemeClr>
              </a:solidFill>
            </a:rPr>
            <a:t>Key Insights</a:t>
          </a:r>
          <a:endParaRPr lang="en-US" sz="2500" b="1" kern="1200" dirty="0">
            <a:solidFill>
              <a:schemeClr val="tx1">
                <a:lumMod val="75000"/>
                <a:lumOff val="25000"/>
              </a:schemeClr>
            </a:solidFill>
          </a:endParaRPr>
        </a:p>
      </dsp:txBody>
      <dsp:txXfrm>
        <a:off x="2470627" y="440"/>
        <a:ext cx="2366978" cy="1577985"/>
      </dsp:txXfrm>
    </dsp:sp>
    <dsp:sp modelId="{278BF49C-5928-2F47-B0CD-C657EEA123F8}">
      <dsp:nvSpPr>
        <dsp:cNvPr id="0" name=""/>
        <dsp:cNvSpPr/>
      </dsp:nvSpPr>
      <dsp:spPr>
        <a:xfrm>
          <a:off x="5113752" y="134568"/>
          <a:ext cx="3274319" cy="1309727"/>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GB" sz="1100" kern="1200" dirty="0" smtClean="0">
              <a:solidFill>
                <a:schemeClr val="tx1">
                  <a:lumMod val="75000"/>
                  <a:lumOff val="25000"/>
                </a:schemeClr>
              </a:solidFill>
            </a:rPr>
            <a:t>‘Quality’ as a central value provides a strong chord of inimitable capabilities within the Group portfolio of offerings</a:t>
          </a:r>
          <a:endParaRPr lang="en-US" sz="1100" kern="1200" dirty="0">
            <a:solidFill>
              <a:schemeClr val="tx1">
                <a:lumMod val="75000"/>
                <a:lumOff val="25000"/>
              </a:schemeClr>
            </a:solidFill>
          </a:endParaRPr>
        </a:p>
      </dsp:txBody>
      <dsp:txXfrm>
        <a:off x="5768616" y="134568"/>
        <a:ext cx="1964592" cy="1309727"/>
      </dsp:txXfrm>
    </dsp:sp>
    <dsp:sp modelId="{C9446FB1-E9FB-0D4B-B588-687DAA53BBAD}">
      <dsp:nvSpPr>
        <dsp:cNvPr id="0" name=""/>
        <dsp:cNvSpPr/>
      </dsp:nvSpPr>
      <dsp:spPr>
        <a:xfrm>
          <a:off x="7929667" y="134568"/>
          <a:ext cx="3274319" cy="1309727"/>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tx1">
                  <a:lumMod val="75000"/>
                  <a:lumOff val="25000"/>
                </a:schemeClr>
              </a:solidFill>
            </a:rPr>
            <a:t>Inorganic growth (i.e. acquisitions) as the main source of growth introduces challenges to organisational knowledge capabilities</a:t>
          </a:r>
        </a:p>
      </dsp:txBody>
      <dsp:txXfrm>
        <a:off x="8584531" y="134568"/>
        <a:ext cx="1964592" cy="1309727"/>
      </dsp:txXfrm>
    </dsp:sp>
    <dsp:sp modelId="{295EFD5C-78FD-844B-8187-837341D812B3}">
      <dsp:nvSpPr>
        <dsp:cNvPr id="0" name=""/>
        <dsp:cNvSpPr/>
      </dsp:nvSpPr>
      <dsp:spPr>
        <a:xfrm>
          <a:off x="1681634" y="1799343"/>
          <a:ext cx="3944963" cy="1577985"/>
        </a:xfrm>
        <a:prstGeom prst="chevron">
          <a:avLst/>
        </a:prstGeom>
        <a:solidFill>
          <a:schemeClr val="accent1">
            <a:lumMod val="60000"/>
            <a:lumOff val="40000"/>
            <a:alpha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lumMod val="75000"/>
                  <a:lumOff val="25000"/>
                </a:schemeClr>
              </a:solidFill>
            </a:rPr>
            <a:t>Strengths</a:t>
          </a:r>
        </a:p>
        <a:p>
          <a:pPr lvl="0" algn="ctr" defTabSz="1111250">
            <a:lnSpc>
              <a:spcPct val="90000"/>
            </a:lnSpc>
            <a:spcBef>
              <a:spcPct val="0"/>
            </a:spcBef>
            <a:spcAft>
              <a:spcPct val="35000"/>
            </a:spcAft>
          </a:pPr>
          <a:r>
            <a:rPr lang="en-US" sz="2500" kern="1200" dirty="0" smtClean="0">
              <a:solidFill>
                <a:schemeClr val="tx1">
                  <a:lumMod val="75000"/>
                  <a:lumOff val="25000"/>
                </a:schemeClr>
              </a:solidFill>
            </a:rPr>
            <a:t>(Value, Rarity)</a:t>
          </a:r>
          <a:endParaRPr lang="en-US" sz="2500" kern="1200" dirty="0">
            <a:solidFill>
              <a:schemeClr val="tx1">
                <a:lumMod val="75000"/>
                <a:lumOff val="25000"/>
              </a:schemeClr>
            </a:solidFill>
          </a:endParaRPr>
        </a:p>
      </dsp:txBody>
      <dsp:txXfrm>
        <a:off x="2470627" y="1799343"/>
        <a:ext cx="2366978" cy="1577985"/>
      </dsp:txXfrm>
    </dsp:sp>
    <dsp:sp modelId="{1D048ABF-35B5-3B43-90AA-184CCB619BF3}">
      <dsp:nvSpPr>
        <dsp:cNvPr id="0" name=""/>
        <dsp:cNvSpPr/>
      </dsp:nvSpPr>
      <dsp:spPr>
        <a:xfrm>
          <a:off x="5113752" y="1933472"/>
          <a:ext cx="3274319" cy="1309727"/>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GB" sz="1100" i="0" kern="1200" dirty="0" smtClean="0">
              <a:solidFill>
                <a:schemeClr val="tx1">
                  <a:lumMod val="75000"/>
                  <a:lumOff val="25000"/>
                </a:schemeClr>
              </a:solidFill>
            </a:rPr>
            <a:t>Unique and strong value brought to market through a comprehensive ancillary services portfolio, providing differentiation  from competitors</a:t>
          </a:r>
          <a:endParaRPr lang="en-US" sz="1100" kern="1200" dirty="0">
            <a:solidFill>
              <a:schemeClr val="tx1">
                <a:lumMod val="75000"/>
                <a:lumOff val="25000"/>
              </a:schemeClr>
            </a:solidFill>
          </a:endParaRPr>
        </a:p>
      </dsp:txBody>
      <dsp:txXfrm>
        <a:off x="5768616" y="1933472"/>
        <a:ext cx="1964592" cy="1309727"/>
      </dsp:txXfrm>
    </dsp:sp>
    <dsp:sp modelId="{731CC423-0B9E-254C-BB56-2467961DC637}">
      <dsp:nvSpPr>
        <dsp:cNvPr id="0" name=""/>
        <dsp:cNvSpPr/>
      </dsp:nvSpPr>
      <dsp:spPr>
        <a:xfrm>
          <a:off x="7929667" y="1933472"/>
          <a:ext cx="3274319" cy="1309727"/>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GB" sz="1100" i="0" kern="1200" dirty="0" smtClean="0">
              <a:solidFill>
                <a:schemeClr val="tx1">
                  <a:lumMod val="75000"/>
                  <a:lumOff val="25000"/>
                </a:schemeClr>
              </a:solidFill>
            </a:rPr>
            <a:t>Ability to sustain rarity through inorganic and organic (i.e. procure, retain, and develop internal talent) growth strategies; strong emphasis on maintaining sustainable rarity as a basis of competitive advantage</a:t>
          </a:r>
          <a:endParaRPr lang="en-US" sz="1100" kern="1200" dirty="0">
            <a:solidFill>
              <a:schemeClr val="tx1">
                <a:lumMod val="75000"/>
                <a:lumOff val="25000"/>
              </a:schemeClr>
            </a:solidFill>
          </a:endParaRPr>
        </a:p>
      </dsp:txBody>
      <dsp:txXfrm>
        <a:off x="8584531" y="1933472"/>
        <a:ext cx="1964592" cy="1309727"/>
      </dsp:txXfrm>
    </dsp:sp>
    <dsp:sp modelId="{B0C56D6A-C1FA-5D4F-AAC8-25ED20B65D5B}">
      <dsp:nvSpPr>
        <dsp:cNvPr id="0" name=""/>
        <dsp:cNvSpPr/>
      </dsp:nvSpPr>
      <dsp:spPr>
        <a:xfrm>
          <a:off x="1681634" y="3598246"/>
          <a:ext cx="3944963" cy="1577985"/>
        </a:xfrm>
        <a:prstGeom prst="chevron">
          <a:avLst/>
        </a:prstGeom>
        <a:solidFill>
          <a:schemeClr val="accent1">
            <a:lumMod val="60000"/>
            <a:lumOff val="40000"/>
            <a:alpha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lumMod val="75000"/>
                  <a:lumOff val="25000"/>
                </a:schemeClr>
              </a:solidFill>
            </a:rPr>
            <a:t>Opportunities</a:t>
          </a:r>
        </a:p>
        <a:p>
          <a:pPr lvl="0" algn="ctr" defTabSz="1111250">
            <a:lnSpc>
              <a:spcPct val="90000"/>
            </a:lnSpc>
            <a:spcBef>
              <a:spcPct val="0"/>
            </a:spcBef>
            <a:spcAft>
              <a:spcPct val="35000"/>
            </a:spcAft>
          </a:pPr>
          <a:r>
            <a:rPr lang="en-US" sz="2500" kern="1200" dirty="0" smtClean="0">
              <a:solidFill>
                <a:schemeClr val="tx1">
                  <a:lumMod val="75000"/>
                  <a:lumOff val="25000"/>
                </a:schemeClr>
              </a:solidFill>
            </a:rPr>
            <a:t>(Inimitability, Non Substitutability)</a:t>
          </a:r>
          <a:endParaRPr lang="en-US" sz="2500" kern="1200" dirty="0">
            <a:solidFill>
              <a:schemeClr val="tx1">
                <a:lumMod val="75000"/>
                <a:lumOff val="25000"/>
              </a:schemeClr>
            </a:solidFill>
          </a:endParaRPr>
        </a:p>
      </dsp:txBody>
      <dsp:txXfrm>
        <a:off x="2470627" y="3598246"/>
        <a:ext cx="2366978" cy="1577985"/>
      </dsp:txXfrm>
    </dsp:sp>
    <dsp:sp modelId="{32FDB199-FD03-1141-BD53-AFE65014B90D}">
      <dsp:nvSpPr>
        <dsp:cNvPr id="0" name=""/>
        <dsp:cNvSpPr/>
      </dsp:nvSpPr>
      <dsp:spPr>
        <a:xfrm>
          <a:off x="5113752" y="3732375"/>
          <a:ext cx="3274319" cy="1309727"/>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GB" sz="1100" kern="1200" dirty="0" smtClean="0">
              <a:solidFill>
                <a:schemeClr val="tx1">
                  <a:lumMod val="75000"/>
                  <a:lumOff val="25000"/>
                </a:schemeClr>
              </a:solidFill>
            </a:rPr>
            <a:t>Mutually beneficial collaboration cross-functionally across Divisions, links competencies and provides greater internal and external visibility into portfolio offerings</a:t>
          </a:r>
          <a:endParaRPr lang="en-US" sz="1100" kern="1200" dirty="0">
            <a:solidFill>
              <a:schemeClr val="tx1">
                <a:lumMod val="75000"/>
                <a:lumOff val="25000"/>
              </a:schemeClr>
            </a:solidFill>
          </a:endParaRPr>
        </a:p>
      </dsp:txBody>
      <dsp:txXfrm>
        <a:off x="5768616" y="3732375"/>
        <a:ext cx="1964592" cy="1309727"/>
      </dsp:txXfrm>
    </dsp:sp>
    <dsp:sp modelId="{960FF2EE-50CF-A34D-998F-78F877B10AEF}">
      <dsp:nvSpPr>
        <dsp:cNvPr id="0" name=""/>
        <dsp:cNvSpPr/>
      </dsp:nvSpPr>
      <dsp:spPr>
        <a:xfrm>
          <a:off x="7929667" y="3732375"/>
          <a:ext cx="3274319" cy="1309727"/>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lvl="0" algn="ctr" defTabSz="488950">
            <a:lnSpc>
              <a:spcPct val="90000"/>
            </a:lnSpc>
            <a:spcBef>
              <a:spcPct val="0"/>
            </a:spcBef>
            <a:spcAft>
              <a:spcPct val="35000"/>
            </a:spcAft>
          </a:pPr>
          <a:r>
            <a:rPr lang="en-GB" sz="1100" kern="1200" dirty="0" smtClean="0">
              <a:solidFill>
                <a:schemeClr val="tx1">
                  <a:lumMod val="75000"/>
                  <a:lumOff val="25000"/>
                </a:schemeClr>
              </a:solidFill>
            </a:rPr>
            <a:t>Further forward integration of the value chain introduces new risks of substitutes and creates new opportunities for partnerships</a:t>
          </a:r>
          <a:endParaRPr lang="en-US" sz="1100" kern="1200" dirty="0" smtClean="0">
            <a:solidFill>
              <a:schemeClr val="tx1">
                <a:lumMod val="75000"/>
                <a:lumOff val="25000"/>
              </a:schemeClr>
            </a:solidFill>
          </a:endParaRPr>
        </a:p>
      </dsp:txBody>
      <dsp:txXfrm>
        <a:off x="8584531" y="3732375"/>
        <a:ext cx="1964592" cy="1309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D50AE-AD10-4129-ABF8-9F937E860709}">
      <dsp:nvSpPr>
        <dsp:cNvPr id="0" name=""/>
        <dsp:cNvSpPr/>
      </dsp:nvSpPr>
      <dsp:spPr>
        <a:xfrm>
          <a:off x="3143873" y="1887854"/>
          <a:ext cx="2307378" cy="2307378"/>
        </a:xfrm>
        <a:prstGeom prst="gear9">
          <a:avLst/>
        </a:prstGeom>
        <a:solidFill>
          <a:schemeClr val="accent5">
            <a:hueOff val="0"/>
            <a:satOff val="0"/>
            <a:lumOff val="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solidFill>
                <a:schemeClr val="tx1">
                  <a:lumMod val="75000"/>
                  <a:lumOff val="25000"/>
                </a:schemeClr>
              </a:solidFill>
            </a:rPr>
            <a:t>Income Statement</a:t>
          </a:r>
          <a:endParaRPr lang="en-IE" sz="1800" kern="1200" dirty="0">
            <a:solidFill>
              <a:schemeClr val="tx1">
                <a:lumMod val="75000"/>
                <a:lumOff val="25000"/>
              </a:schemeClr>
            </a:solidFill>
          </a:endParaRPr>
        </a:p>
      </dsp:txBody>
      <dsp:txXfrm>
        <a:off x="3607759" y="2428346"/>
        <a:ext cx="1379606" cy="1186040"/>
      </dsp:txXfrm>
    </dsp:sp>
    <dsp:sp modelId="{0F2BE337-08DB-47B7-BFB3-ADB7B154E83F}">
      <dsp:nvSpPr>
        <dsp:cNvPr id="0" name=""/>
        <dsp:cNvSpPr/>
      </dsp:nvSpPr>
      <dsp:spPr>
        <a:xfrm>
          <a:off x="1806913" y="1253065"/>
          <a:ext cx="1678093" cy="1678093"/>
        </a:xfrm>
        <a:prstGeom prst="gear6">
          <a:avLst/>
        </a:prstGeom>
        <a:solidFill>
          <a:srgbClr val="A11E61">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solidFill>
                <a:schemeClr val="tx1">
                  <a:lumMod val="75000"/>
                  <a:lumOff val="25000"/>
                </a:schemeClr>
              </a:solidFill>
            </a:rPr>
            <a:t>Balance </a:t>
          </a:r>
          <a:r>
            <a:rPr lang="en-IE" sz="1800" kern="1200" dirty="0" smtClean="0">
              <a:solidFill>
                <a:schemeClr val="tx1">
                  <a:lumMod val="75000"/>
                  <a:lumOff val="25000"/>
                </a:schemeClr>
              </a:solidFill>
            </a:rPr>
            <a:t>Sheet</a:t>
          </a:r>
          <a:endParaRPr lang="en-IE" sz="1800" kern="1200" dirty="0">
            <a:solidFill>
              <a:schemeClr val="tx1">
                <a:lumMod val="75000"/>
                <a:lumOff val="25000"/>
              </a:schemeClr>
            </a:solidFill>
          </a:endParaRPr>
        </a:p>
      </dsp:txBody>
      <dsp:txXfrm>
        <a:off x="2229378" y="1678083"/>
        <a:ext cx="833163" cy="828057"/>
      </dsp:txXfrm>
    </dsp:sp>
    <dsp:sp modelId="{FAA6A5EC-E2B9-47D7-ABA0-2CD222D51758}">
      <dsp:nvSpPr>
        <dsp:cNvPr id="0" name=""/>
        <dsp:cNvSpPr/>
      </dsp:nvSpPr>
      <dsp:spPr>
        <a:xfrm rot="20700000">
          <a:off x="2727243" y="184761"/>
          <a:ext cx="1644188" cy="1644188"/>
        </a:xfrm>
        <a:prstGeom prst="gear6">
          <a:avLst/>
        </a:prstGeom>
        <a:solidFill>
          <a:srgbClr val="81B861">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E" sz="1800" kern="1200" dirty="0" smtClean="0">
              <a:solidFill>
                <a:schemeClr val="tx1">
                  <a:lumMod val="75000"/>
                  <a:lumOff val="25000"/>
                </a:schemeClr>
              </a:solidFill>
            </a:rPr>
            <a:t>Cash Flow</a:t>
          </a:r>
          <a:endParaRPr lang="en-IE" sz="1800" kern="1200" dirty="0">
            <a:solidFill>
              <a:schemeClr val="tx1">
                <a:lumMod val="75000"/>
                <a:lumOff val="25000"/>
              </a:schemeClr>
            </a:solidFill>
          </a:endParaRPr>
        </a:p>
      </dsp:txBody>
      <dsp:txXfrm rot="-20700000">
        <a:off x="3087862" y="545380"/>
        <a:ext cx="922951" cy="922951"/>
      </dsp:txXfrm>
    </dsp:sp>
    <dsp:sp modelId="{71AE30B4-C81F-4ABE-A510-64659AF51550}">
      <dsp:nvSpPr>
        <dsp:cNvPr id="0" name=""/>
        <dsp:cNvSpPr/>
      </dsp:nvSpPr>
      <dsp:spPr>
        <a:xfrm>
          <a:off x="2986714" y="1495457"/>
          <a:ext cx="2953444" cy="2953444"/>
        </a:xfrm>
        <a:prstGeom prst="circularArrow">
          <a:avLst>
            <a:gd name="adj1" fmla="val 4687"/>
            <a:gd name="adj2" fmla="val 299029"/>
            <a:gd name="adj3" fmla="val 2516268"/>
            <a:gd name="adj4" fmla="val 15861057"/>
            <a:gd name="adj5" fmla="val 5469"/>
          </a:avLst>
        </a:prstGeom>
        <a:solidFill>
          <a:schemeClr val="accent5">
            <a:hueOff val="0"/>
            <a:satOff val="0"/>
            <a:lumOff val="0"/>
            <a:alpha val="50000"/>
          </a:schemeClr>
        </a:solidFill>
        <a:ln>
          <a:noFill/>
        </a:ln>
        <a:effectLst/>
      </dsp:spPr>
      <dsp:style>
        <a:lnRef idx="0">
          <a:scrgbClr r="0" g="0" b="0"/>
        </a:lnRef>
        <a:fillRef idx="1">
          <a:scrgbClr r="0" g="0" b="0"/>
        </a:fillRef>
        <a:effectRef idx="0">
          <a:scrgbClr r="0" g="0" b="0"/>
        </a:effectRef>
        <a:fontRef idx="minor">
          <a:schemeClr val="lt1"/>
        </a:fontRef>
      </dsp:style>
    </dsp:sp>
    <dsp:sp modelId="{9772645B-5C29-4099-8286-B27CB45CEEC9}">
      <dsp:nvSpPr>
        <dsp:cNvPr id="0" name=""/>
        <dsp:cNvSpPr/>
      </dsp:nvSpPr>
      <dsp:spPr>
        <a:xfrm>
          <a:off x="1509726" y="971172"/>
          <a:ext cx="2145861" cy="2145861"/>
        </a:xfrm>
        <a:prstGeom prst="leftCircularArrow">
          <a:avLst>
            <a:gd name="adj1" fmla="val 6452"/>
            <a:gd name="adj2" fmla="val 429999"/>
            <a:gd name="adj3" fmla="val 10489124"/>
            <a:gd name="adj4" fmla="val 14837806"/>
            <a:gd name="adj5" fmla="val 7527"/>
          </a:avLst>
        </a:prstGeom>
        <a:solidFill>
          <a:srgbClr val="A11E61">
            <a:alpha val="50000"/>
          </a:srgbClr>
        </a:solidFill>
        <a:ln>
          <a:noFill/>
        </a:ln>
        <a:effectLst/>
      </dsp:spPr>
      <dsp:style>
        <a:lnRef idx="0">
          <a:scrgbClr r="0" g="0" b="0"/>
        </a:lnRef>
        <a:fillRef idx="1">
          <a:scrgbClr r="0" g="0" b="0"/>
        </a:fillRef>
        <a:effectRef idx="0">
          <a:scrgbClr r="0" g="0" b="0"/>
        </a:effectRef>
        <a:fontRef idx="minor">
          <a:schemeClr val="lt1"/>
        </a:fontRef>
      </dsp:style>
    </dsp:sp>
    <dsp:sp modelId="{4F6F29DE-D2F3-435D-A667-A617CC02BF3B}">
      <dsp:nvSpPr>
        <dsp:cNvPr id="0" name=""/>
        <dsp:cNvSpPr/>
      </dsp:nvSpPr>
      <dsp:spPr>
        <a:xfrm rot="536550">
          <a:off x="2351761" y="-124573"/>
          <a:ext cx="2313670" cy="2313670"/>
        </a:xfrm>
        <a:prstGeom prst="circularArrow">
          <a:avLst>
            <a:gd name="adj1" fmla="val 5984"/>
            <a:gd name="adj2" fmla="val 394124"/>
            <a:gd name="adj3" fmla="val 13313824"/>
            <a:gd name="adj4" fmla="val 10508221"/>
            <a:gd name="adj5" fmla="val 6981"/>
          </a:avLst>
        </a:prstGeom>
        <a:solidFill>
          <a:srgbClr val="81B861">
            <a:alpha val="50000"/>
          </a:srgb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3646C-1DD4-6447-BE6F-0A249286F62A}">
      <dsp:nvSpPr>
        <dsp:cNvPr id="0" name=""/>
        <dsp:cNvSpPr/>
      </dsp:nvSpPr>
      <dsp:spPr>
        <a:xfrm>
          <a:off x="1084660" y="1024"/>
          <a:ext cx="3944072" cy="1577628"/>
        </a:xfrm>
        <a:prstGeom prst="chevron">
          <a:avLst/>
        </a:prstGeom>
        <a:solidFill>
          <a:schemeClr val="accent1">
            <a:lumMod val="60000"/>
            <a:lumOff val="40000"/>
            <a:alpha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lumMod val="75000"/>
                  <a:lumOff val="25000"/>
                </a:schemeClr>
              </a:solidFill>
            </a:rPr>
            <a:t>Key Insights</a:t>
          </a:r>
          <a:endParaRPr lang="en-US" sz="2500" b="1" kern="1200" dirty="0">
            <a:solidFill>
              <a:schemeClr val="tx1">
                <a:lumMod val="75000"/>
                <a:lumOff val="25000"/>
              </a:schemeClr>
            </a:solidFill>
          </a:endParaRPr>
        </a:p>
      </dsp:txBody>
      <dsp:txXfrm>
        <a:off x="1873474" y="1024"/>
        <a:ext cx="2366444" cy="1577628"/>
      </dsp:txXfrm>
    </dsp:sp>
    <dsp:sp modelId="{AACFA401-8EBB-1943-89E7-C56AFFB14F9D}">
      <dsp:nvSpPr>
        <dsp:cNvPr id="0" name=""/>
        <dsp:cNvSpPr/>
      </dsp:nvSpPr>
      <dsp:spPr>
        <a:xfrm>
          <a:off x="4516003" y="135122"/>
          <a:ext cx="3273580" cy="1309432"/>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tx1">
                  <a:lumMod val="75000"/>
                  <a:lumOff val="25000"/>
                </a:schemeClr>
              </a:solidFill>
            </a:rPr>
            <a:t>Divisional reputation known for ‘Quality’ and ‘Energy’ as drivers for superior performance, leading the Division to outperform competitors in the comprehensiveness of their service offering</a:t>
          </a:r>
          <a:endParaRPr lang="en-US" sz="1200" kern="1200" dirty="0">
            <a:solidFill>
              <a:schemeClr val="tx1">
                <a:lumMod val="75000"/>
                <a:lumOff val="25000"/>
              </a:schemeClr>
            </a:solidFill>
          </a:endParaRPr>
        </a:p>
      </dsp:txBody>
      <dsp:txXfrm>
        <a:off x="5170719" y="135122"/>
        <a:ext cx="1964148" cy="1309432"/>
      </dsp:txXfrm>
    </dsp:sp>
    <dsp:sp modelId="{17A6EFD4-9C9F-D749-84E6-3ACE1C058F04}">
      <dsp:nvSpPr>
        <dsp:cNvPr id="0" name=""/>
        <dsp:cNvSpPr/>
      </dsp:nvSpPr>
      <dsp:spPr>
        <a:xfrm>
          <a:off x="7331282" y="135122"/>
          <a:ext cx="3273580" cy="1309432"/>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lumMod val="75000"/>
                  <a:lumOff val="25000"/>
                </a:schemeClr>
              </a:solidFill>
            </a:rPr>
            <a:t>Reliance on Division for Group function support </a:t>
          </a:r>
          <a:r>
            <a:rPr lang="en-GB" sz="1200" kern="1200" dirty="0" smtClean="0">
              <a:solidFill>
                <a:schemeClr val="tx1">
                  <a:lumMod val="75000"/>
                  <a:lumOff val="25000"/>
                </a:schemeClr>
              </a:solidFill>
            </a:rPr>
            <a:t>limits the Division’s organic growth capabilities</a:t>
          </a:r>
          <a:endParaRPr lang="en-US" sz="1200" kern="1200" dirty="0">
            <a:solidFill>
              <a:schemeClr val="tx1">
                <a:lumMod val="75000"/>
                <a:lumOff val="25000"/>
              </a:schemeClr>
            </a:solidFill>
          </a:endParaRPr>
        </a:p>
      </dsp:txBody>
      <dsp:txXfrm>
        <a:off x="7985998" y="135122"/>
        <a:ext cx="1964148" cy="1309432"/>
      </dsp:txXfrm>
    </dsp:sp>
    <dsp:sp modelId="{295EFD5C-78FD-844B-8187-837341D812B3}">
      <dsp:nvSpPr>
        <dsp:cNvPr id="0" name=""/>
        <dsp:cNvSpPr/>
      </dsp:nvSpPr>
      <dsp:spPr>
        <a:xfrm>
          <a:off x="1084660" y="1799521"/>
          <a:ext cx="3944072" cy="1577628"/>
        </a:xfrm>
        <a:prstGeom prst="chevron">
          <a:avLst/>
        </a:prstGeom>
        <a:solidFill>
          <a:schemeClr val="accent1">
            <a:lumMod val="60000"/>
            <a:lumOff val="40000"/>
            <a:alpha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lumMod val="75000"/>
                  <a:lumOff val="25000"/>
                </a:schemeClr>
              </a:solidFill>
            </a:rPr>
            <a:t>Strengths</a:t>
          </a:r>
        </a:p>
        <a:p>
          <a:pPr lvl="0" algn="ctr" defTabSz="1111250">
            <a:lnSpc>
              <a:spcPct val="90000"/>
            </a:lnSpc>
            <a:spcBef>
              <a:spcPct val="0"/>
            </a:spcBef>
            <a:spcAft>
              <a:spcPct val="35000"/>
            </a:spcAft>
          </a:pPr>
          <a:r>
            <a:rPr lang="en-US" sz="2500" kern="1200" dirty="0" smtClean="0">
              <a:solidFill>
                <a:schemeClr val="tx1">
                  <a:lumMod val="75000"/>
                  <a:lumOff val="25000"/>
                </a:schemeClr>
              </a:solidFill>
            </a:rPr>
            <a:t>(Value, Rarity)</a:t>
          </a:r>
          <a:endParaRPr lang="en-US" sz="2500" kern="1200" dirty="0">
            <a:solidFill>
              <a:schemeClr val="tx1">
                <a:lumMod val="75000"/>
                <a:lumOff val="25000"/>
              </a:schemeClr>
            </a:solidFill>
          </a:endParaRPr>
        </a:p>
      </dsp:txBody>
      <dsp:txXfrm>
        <a:off x="1873474" y="1799521"/>
        <a:ext cx="2366444" cy="1577628"/>
      </dsp:txXfrm>
    </dsp:sp>
    <dsp:sp modelId="{1D048ABF-35B5-3B43-90AA-184CCB619BF3}">
      <dsp:nvSpPr>
        <dsp:cNvPr id="0" name=""/>
        <dsp:cNvSpPr/>
      </dsp:nvSpPr>
      <dsp:spPr>
        <a:xfrm>
          <a:off x="4516003" y="1933619"/>
          <a:ext cx="3273580" cy="1309432"/>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tx1">
                  <a:lumMod val="75000"/>
                  <a:lumOff val="25000"/>
                </a:schemeClr>
              </a:solidFill>
            </a:rPr>
            <a:t>Capabilities provide strong, necessary tactical value to customers, along with their capability to be strategic partners in their go-to-market client offering</a:t>
          </a:r>
          <a:endParaRPr lang="en-US" sz="1200" kern="1200" dirty="0">
            <a:solidFill>
              <a:schemeClr val="tx1">
                <a:lumMod val="75000"/>
                <a:lumOff val="25000"/>
              </a:schemeClr>
            </a:solidFill>
          </a:endParaRPr>
        </a:p>
      </dsp:txBody>
      <dsp:txXfrm>
        <a:off x="5170719" y="1933619"/>
        <a:ext cx="1964148" cy="1309432"/>
      </dsp:txXfrm>
    </dsp:sp>
    <dsp:sp modelId="{731CC423-0B9E-254C-BB56-2467961DC637}">
      <dsp:nvSpPr>
        <dsp:cNvPr id="0" name=""/>
        <dsp:cNvSpPr/>
      </dsp:nvSpPr>
      <dsp:spPr>
        <a:xfrm>
          <a:off x="7331282" y="1933619"/>
          <a:ext cx="3273580" cy="1309432"/>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tx1">
                  <a:lumMod val="75000"/>
                  <a:lumOff val="25000"/>
                </a:schemeClr>
              </a:solidFill>
            </a:rPr>
            <a:t>Division meets strong market need for outsourced ancillary services delivered with a high degree of ‘Quality’ at a reasonable cost</a:t>
          </a:r>
          <a:endParaRPr lang="en-US" sz="1200" kern="1200" dirty="0">
            <a:solidFill>
              <a:schemeClr val="tx1">
                <a:lumMod val="75000"/>
                <a:lumOff val="25000"/>
              </a:schemeClr>
            </a:solidFill>
          </a:endParaRPr>
        </a:p>
      </dsp:txBody>
      <dsp:txXfrm>
        <a:off x="7985998" y="1933619"/>
        <a:ext cx="1964148" cy="1309432"/>
      </dsp:txXfrm>
    </dsp:sp>
    <dsp:sp modelId="{B0C56D6A-C1FA-5D4F-AAC8-25ED20B65D5B}">
      <dsp:nvSpPr>
        <dsp:cNvPr id="0" name=""/>
        <dsp:cNvSpPr/>
      </dsp:nvSpPr>
      <dsp:spPr>
        <a:xfrm>
          <a:off x="1084660" y="3598018"/>
          <a:ext cx="3944072" cy="1577628"/>
        </a:xfrm>
        <a:prstGeom prst="chevron">
          <a:avLst/>
        </a:prstGeom>
        <a:solidFill>
          <a:schemeClr val="accent1">
            <a:lumMod val="60000"/>
            <a:lumOff val="40000"/>
            <a:alpha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lumMod val="75000"/>
                  <a:lumOff val="25000"/>
                </a:schemeClr>
              </a:solidFill>
            </a:rPr>
            <a:t>Opportunities</a:t>
          </a:r>
        </a:p>
        <a:p>
          <a:pPr lvl="0" algn="ctr" defTabSz="1111250">
            <a:lnSpc>
              <a:spcPct val="90000"/>
            </a:lnSpc>
            <a:spcBef>
              <a:spcPct val="0"/>
            </a:spcBef>
            <a:spcAft>
              <a:spcPct val="35000"/>
            </a:spcAft>
          </a:pPr>
          <a:r>
            <a:rPr lang="en-US" sz="2500" kern="1200" dirty="0" smtClean="0">
              <a:solidFill>
                <a:schemeClr val="tx1">
                  <a:lumMod val="75000"/>
                  <a:lumOff val="25000"/>
                </a:schemeClr>
              </a:solidFill>
            </a:rPr>
            <a:t>(Inimitability, Non Substitutability)</a:t>
          </a:r>
          <a:endParaRPr lang="en-US" sz="2500" kern="1200" dirty="0">
            <a:solidFill>
              <a:schemeClr val="tx1">
                <a:lumMod val="75000"/>
                <a:lumOff val="25000"/>
              </a:schemeClr>
            </a:solidFill>
          </a:endParaRPr>
        </a:p>
      </dsp:txBody>
      <dsp:txXfrm>
        <a:off x="1873474" y="3598018"/>
        <a:ext cx="2366444" cy="1577628"/>
      </dsp:txXfrm>
    </dsp:sp>
    <dsp:sp modelId="{32FDB199-FD03-1141-BD53-AFE65014B90D}">
      <dsp:nvSpPr>
        <dsp:cNvPr id="0" name=""/>
        <dsp:cNvSpPr/>
      </dsp:nvSpPr>
      <dsp:spPr>
        <a:xfrm>
          <a:off x="4516003" y="3732117"/>
          <a:ext cx="3273580" cy="1309432"/>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tx1">
                  <a:lumMod val="75000"/>
                  <a:lumOff val="25000"/>
                </a:schemeClr>
              </a:solidFill>
            </a:rPr>
            <a:t>Division would benefit from linking competencies internally between the Division and other UDG Healthcare </a:t>
          </a:r>
          <a:r>
            <a:rPr lang="en-GB" sz="1200" kern="1200" dirty="0" err="1" smtClean="0">
              <a:solidFill>
                <a:schemeClr val="tx1">
                  <a:lumMod val="75000"/>
                  <a:lumOff val="25000"/>
                </a:schemeClr>
              </a:solidFill>
            </a:rPr>
            <a:t>plc</a:t>
          </a:r>
          <a:r>
            <a:rPr lang="en-GB" sz="1200" kern="1200" dirty="0" smtClean="0">
              <a:solidFill>
                <a:schemeClr val="tx1">
                  <a:lumMod val="75000"/>
                  <a:lumOff val="25000"/>
                </a:schemeClr>
              </a:solidFill>
            </a:rPr>
            <a:t> Divisions.  </a:t>
          </a:r>
          <a:endParaRPr lang="en-US" sz="1200" kern="1200" dirty="0" smtClean="0">
            <a:solidFill>
              <a:schemeClr val="tx1">
                <a:lumMod val="75000"/>
                <a:lumOff val="25000"/>
              </a:schemeClr>
            </a:solidFill>
          </a:endParaRPr>
        </a:p>
      </dsp:txBody>
      <dsp:txXfrm>
        <a:off x="5170719" y="3732117"/>
        <a:ext cx="1964148" cy="1309432"/>
      </dsp:txXfrm>
    </dsp:sp>
    <dsp:sp modelId="{960FF2EE-50CF-A34D-998F-78F877B10AEF}">
      <dsp:nvSpPr>
        <dsp:cNvPr id="0" name=""/>
        <dsp:cNvSpPr/>
      </dsp:nvSpPr>
      <dsp:spPr>
        <a:xfrm>
          <a:off x="7331282" y="3732117"/>
          <a:ext cx="3273580" cy="1309432"/>
        </a:xfrm>
        <a:prstGeom prst="chevron">
          <a:avLst/>
        </a:prstGeom>
        <a:solidFill>
          <a:schemeClr val="accent1">
            <a:lumMod val="60000"/>
            <a:lumOff val="40000"/>
            <a:alpha val="3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kern="1200" dirty="0" smtClean="0">
              <a:solidFill>
                <a:schemeClr val="tx1">
                  <a:lumMod val="75000"/>
                  <a:lumOff val="25000"/>
                </a:schemeClr>
              </a:solidFill>
            </a:rPr>
            <a:t>Organisational knowledge sharing, and and increased emphasis on digital strategy (i.e. combating competence substitution) are potential ways </a:t>
          </a:r>
          <a:r>
            <a:rPr lang="en-GB" sz="1200" kern="1200" smtClean="0">
              <a:solidFill>
                <a:schemeClr val="tx1">
                  <a:lumMod val="75000"/>
                  <a:lumOff val="25000"/>
                </a:schemeClr>
              </a:solidFill>
            </a:rPr>
            <a:t>to further </a:t>
          </a:r>
          <a:r>
            <a:rPr lang="en-GB" sz="1200" kern="1200" dirty="0" smtClean="0">
              <a:solidFill>
                <a:schemeClr val="tx1">
                  <a:lumMod val="75000"/>
                  <a:lumOff val="25000"/>
                </a:schemeClr>
              </a:solidFill>
            </a:rPr>
            <a:t>combat substitutability</a:t>
          </a:r>
          <a:endParaRPr lang="en-US" sz="1200" kern="1200" dirty="0" smtClean="0">
            <a:solidFill>
              <a:schemeClr val="tx1">
                <a:lumMod val="75000"/>
                <a:lumOff val="25000"/>
              </a:schemeClr>
            </a:solidFill>
          </a:endParaRPr>
        </a:p>
      </dsp:txBody>
      <dsp:txXfrm>
        <a:off x="7985998" y="3732117"/>
        <a:ext cx="1964148" cy="1309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5CE9D-7838-4FDC-8D39-89BCBC6F578E}">
      <dsp:nvSpPr>
        <dsp:cNvPr id="0" name=""/>
        <dsp:cNvSpPr/>
      </dsp:nvSpPr>
      <dsp:spPr>
        <a:xfrm rot="5400000">
          <a:off x="-172651" y="253122"/>
          <a:ext cx="1344552" cy="1057310"/>
        </a:xfrm>
        <a:prstGeom prst="chevron">
          <a:avLst/>
        </a:prstGeom>
        <a:solidFill>
          <a:schemeClr val="accent1">
            <a:lumMod val="60000"/>
            <a:lumOff val="40000"/>
            <a:alpha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lumMod val="75000"/>
                  <a:lumOff val="25000"/>
                </a:schemeClr>
              </a:solidFill>
            </a:rPr>
            <a:t>V</a:t>
          </a:r>
          <a:r>
            <a:rPr lang="en-GB" sz="1200" kern="1200" dirty="0" smtClean="0">
              <a:solidFill>
                <a:schemeClr val="tx1">
                  <a:lumMod val="75000"/>
                  <a:lumOff val="25000"/>
                </a:schemeClr>
              </a:solidFill>
            </a:rPr>
            <a:t>alue</a:t>
          </a:r>
          <a:endParaRPr lang="en-GB" sz="1200" kern="1200" dirty="0">
            <a:solidFill>
              <a:schemeClr val="tx1">
                <a:lumMod val="75000"/>
                <a:lumOff val="25000"/>
              </a:schemeClr>
            </a:solidFill>
          </a:endParaRPr>
        </a:p>
      </dsp:txBody>
      <dsp:txXfrm rot="-5400000">
        <a:off x="-29030" y="638156"/>
        <a:ext cx="1057310" cy="287242"/>
      </dsp:txXfrm>
    </dsp:sp>
    <dsp:sp modelId="{AB23A1F8-F86A-45F6-95C2-227AA2268CA2}">
      <dsp:nvSpPr>
        <dsp:cNvPr id="0" name=""/>
        <dsp:cNvSpPr/>
      </dsp:nvSpPr>
      <dsp:spPr>
        <a:xfrm rot="5400000">
          <a:off x="5818919" y="-4845953"/>
          <a:ext cx="1087925" cy="10785328"/>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just" defTabSz="577850">
            <a:lnSpc>
              <a:spcPct val="90000"/>
            </a:lnSpc>
            <a:spcBef>
              <a:spcPct val="0"/>
            </a:spcBef>
            <a:spcAft>
              <a:spcPct val="15000"/>
            </a:spcAft>
            <a:buChar char="••"/>
          </a:pPr>
          <a:r>
            <a:rPr lang="en-GB" sz="1300" i="0" kern="1200" dirty="0" smtClean="0">
              <a:solidFill>
                <a:schemeClr val="tx1">
                  <a:lumMod val="75000"/>
                  <a:lumOff val="25000"/>
                </a:schemeClr>
              </a:solidFill>
            </a:rPr>
            <a:t>Takes advantage of opportunities &amp; neutralises threats largely through inorganic growth (i.e. acquisitions); opportunity for growth in or</a:t>
          </a:r>
          <a:r>
            <a:rPr lang="en-GB" sz="1300" i="0" kern="1200" dirty="0" smtClean="0">
              <a:solidFill>
                <a:schemeClr val="tx1">
                  <a:lumMod val="75000"/>
                  <a:lumOff val="25000"/>
                </a:schemeClr>
              </a:solidFill>
              <a:sym typeface="Wingdings"/>
            </a:rPr>
            <a:t>ganisational knowledge capability</a:t>
          </a:r>
          <a:endParaRPr lang="en-GB" sz="1300" i="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i="0" kern="1200" dirty="0" smtClean="0">
              <a:solidFill>
                <a:schemeClr val="tx1">
                  <a:lumMod val="75000"/>
                  <a:lumOff val="25000"/>
                </a:schemeClr>
              </a:solidFill>
            </a:rPr>
            <a:t>Provides value to customers through quality ancillary services that are needed and the ability to offer a portfolio offering; opportunity for greater internal and external visibility into portfolio offerings</a:t>
          </a:r>
          <a:endParaRPr lang="en-GB" sz="1300" i="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Product and Service offering is price-competitive, for the quality that is delivered to clients</a:t>
          </a:r>
          <a:endParaRPr lang="en-GB" sz="1300" kern="1200" dirty="0">
            <a:solidFill>
              <a:schemeClr val="tx1">
                <a:lumMod val="75000"/>
                <a:lumOff val="25000"/>
              </a:schemeClr>
            </a:solidFill>
          </a:endParaRPr>
        </a:p>
      </dsp:txBody>
      <dsp:txXfrm rot="-5400000">
        <a:off x="970218" y="55856"/>
        <a:ext cx="10732220" cy="981709"/>
      </dsp:txXfrm>
    </dsp:sp>
    <dsp:sp modelId="{3490583F-1A91-426C-B002-BEA3AC18F0D9}">
      <dsp:nvSpPr>
        <dsp:cNvPr id="0" name=""/>
        <dsp:cNvSpPr/>
      </dsp:nvSpPr>
      <dsp:spPr>
        <a:xfrm rot="5400000">
          <a:off x="-172651" y="1524974"/>
          <a:ext cx="1344552" cy="1057310"/>
        </a:xfrm>
        <a:prstGeom prst="chevron">
          <a:avLst/>
        </a:prstGeom>
        <a:solidFill>
          <a:schemeClr val="accent1">
            <a:lumMod val="60000"/>
            <a:lumOff val="40000"/>
            <a:alpha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lumMod val="75000"/>
                  <a:lumOff val="25000"/>
                </a:schemeClr>
              </a:solidFill>
            </a:rPr>
            <a:t>R</a:t>
          </a:r>
          <a:r>
            <a:rPr lang="en-GB" sz="1200" kern="1200" dirty="0" smtClean="0">
              <a:solidFill>
                <a:schemeClr val="tx1">
                  <a:lumMod val="75000"/>
                  <a:lumOff val="25000"/>
                </a:schemeClr>
              </a:solidFill>
            </a:rPr>
            <a:t>arity</a:t>
          </a:r>
          <a:endParaRPr lang="en-GB" sz="1200" kern="1200" dirty="0">
            <a:solidFill>
              <a:schemeClr val="tx1">
                <a:lumMod val="75000"/>
                <a:lumOff val="25000"/>
              </a:schemeClr>
            </a:solidFill>
          </a:endParaRPr>
        </a:p>
      </dsp:txBody>
      <dsp:txXfrm rot="-5400000">
        <a:off x="-29030" y="1910008"/>
        <a:ext cx="1057310" cy="287242"/>
      </dsp:txXfrm>
    </dsp:sp>
    <dsp:sp modelId="{17DBA323-29CB-4E13-A3A6-5DFA45564D65}">
      <dsp:nvSpPr>
        <dsp:cNvPr id="0" name=""/>
        <dsp:cNvSpPr/>
      </dsp:nvSpPr>
      <dsp:spPr>
        <a:xfrm rot="5400000">
          <a:off x="5866381" y="-3574331"/>
          <a:ext cx="993000" cy="10785328"/>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just" defTabSz="577850">
            <a:lnSpc>
              <a:spcPct val="90000"/>
            </a:lnSpc>
            <a:spcBef>
              <a:spcPct val="0"/>
            </a:spcBef>
            <a:spcAft>
              <a:spcPct val="15000"/>
            </a:spcAft>
            <a:buChar char="••"/>
          </a:pPr>
          <a:r>
            <a:rPr lang="en-GB" sz="1300" i="0" kern="1200" dirty="0" smtClean="0">
              <a:solidFill>
                <a:schemeClr val="tx1">
                  <a:lumMod val="75000"/>
                  <a:lumOff val="25000"/>
                </a:schemeClr>
              </a:solidFill>
            </a:rPr>
            <a:t>Delivering on meeting customer need through growth in highly-sought client ancillary services</a:t>
          </a:r>
          <a:endParaRPr lang="en-GB" sz="1300" i="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i="0" kern="1200" dirty="0" smtClean="0">
              <a:solidFill>
                <a:schemeClr val="tx1">
                  <a:lumMod val="75000"/>
                  <a:lumOff val="25000"/>
                </a:schemeClr>
              </a:solidFill>
            </a:rPr>
            <a:t>Through inorganic (i.e. acquisitions) and organic (i.e. procure, retain, and develop internal talent) growth strategies, strong emphasis on maintaining sustainable rarity as a basis of competitive advantage</a:t>
          </a:r>
          <a:endParaRPr lang="en-GB" sz="1300" i="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Upholding ‘Quality’ as a central value in the delivery of product and services provides a sustainable rare competitive advantage</a:t>
          </a:r>
          <a:endParaRPr lang="en-GB" sz="1300" kern="1200" dirty="0">
            <a:solidFill>
              <a:schemeClr val="tx1">
                <a:lumMod val="75000"/>
                <a:lumOff val="25000"/>
              </a:schemeClr>
            </a:solidFill>
          </a:endParaRPr>
        </a:p>
      </dsp:txBody>
      <dsp:txXfrm rot="-5400000">
        <a:off x="970217" y="1370307"/>
        <a:ext cx="10736854" cy="896052"/>
      </dsp:txXfrm>
    </dsp:sp>
    <dsp:sp modelId="{AC76A55C-2D76-4305-9C82-FBB770D37B29}">
      <dsp:nvSpPr>
        <dsp:cNvPr id="0" name=""/>
        <dsp:cNvSpPr/>
      </dsp:nvSpPr>
      <dsp:spPr>
        <a:xfrm rot="5400000">
          <a:off x="-172651" y="2815625"/>
          <a:ext cx="1344552" cy="1057310"/>
        </a:xfrm>
        <a:prstGeom prst="chevron">
          <a:avLst/>
        </a:prstGeom>
        <a:solidFill>
          <a:schemeClr val="accent1">
            <a:lumMod val="60000"/>
            <a:lumOff val="40000"/>
            <a:alpha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lumMod val="75000"/>
                  <a:lumOff val="25000"/>
                </a:schemeClr>
              </a:solidFill>
            </a:rPr>
            <a:t>I</a:t>
          </a:r>
          <a:r>
            <a:rPr lang="en-GB" sz="1200" kern="1200" dirty="0" smtClean="0">
              <a:solidFill>
                <a:schemeClr val="tx1">
                  <a:lumMod val="75000"/>
                  <a:lumOff val="25000"/>
                </a:schemeClr>
              </a:solidFill>
            </a:rPr>
            <a:t>nimitability</a:t>
          </a:r>
          <a:endParaRPr lang="en-GB" sz="1200" kern="1200" dirty="0">
            <a:solidFill>
              <a:schemeClr val="tx1">
                <a:lumMod val="75000"/>
                <a:lumOff val="25000"/>
              </a:schemeClr>
            </a:solidFill>
          </a:endParaRPr>
        </a:p>
      </dsp:txBody>
      <dsp:txXfrm rot="-5400000">
        <a:off x="-29030" y="3200659"/>
        <a:ext cx="1057310" cy="287242"/>
      </dsp:txXfrm>
    </dsp:sp>
    <dsp:sp modelId="{606C17D5-EC45-4421-AE25-6EB3805F845F}">
      <dsp:nvSpPr>
        <dsp:cNvPr id="0" name=""/>
        <dsp:cNvSpPr/>
      </dsp:nvSpPr>
      <dsp:spPr>
        <a:xfrm rot="5400000">
          <a:off x="5847582" y="-2283680"/>
          <a:ext cx="1030598" cy="10785328"/>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‘Quality’ as a central value provides a strong chord of inimitable capabilities within the Group portfolio of offerings</a:t>
          </a:r>
          <a:endParaRPr lang="en-GB" sz="130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‘Quality’ drives superior performance across divisions, with in-house talent (acquisition) management emphasising the importance of Quality across divisions</a:t>
          </a:r>
          <a:endParaRPr lang="en-GB" sz="130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Would benefit from stronger linked competences across Divisions, in that mutually beneficial collaboration doesn’t appear to be occurring regularly cross-functionally</a:t>
          </a:r>
          <a:endParaRPr lang="en-GB" sz="1300" kern="1200" dirty="0">
            <a:solidFill>
              <a:schemeClr val="tx1">
                <a:lumMod val="75000"/>
                <a:lumOff val="25000"/>
              </a:schemeClr>
            </a:solidFill>
          </a:endParaRPr>
        </a:p>
      </dsp:txBody>
      <dsp:txXfrm rot="-5400000">
        <a:off x="970217" y="2643995"/>
        <a:ext cx="10735018" cy="929978"/>
      </dsp:txXfrm>
    </dsp:sp>
    <dsp:sp modelId="{40E0D632-3E24-4E38-BC9B-E4473784D495}">
      <dsp:nvSpPr>
        <dsp:cNvPr id="0" name=""/>
        <dsp:cNvSpPr/>
      </dsp:nvSpPr>
      <dsp:spPr>
        <a:xfrm rot="5400000">
          <a:off x="-172651" y="4243622"/>
          <a:ext cx="1344552" cy="1057310"/>
        </a:xfrm>
        <a:prstGeom prst="chevron">
          <a:avLst/>
        </a:prstGeom>
        <a:solidFill>
          <a:schemeClr val="accent1">
            <a:lumMod val="60000"/>
            <a:lumOff val="40000"/>
            <a:alpha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lumMod val="75000"/>
                  <a:lumOff val="25000"/>
                </a:schemeClr>
              </a:solidFill>
            </a:rPr>
            <a:t>N</a:t>
          </a:r>
          <a:r>
            <a:rPr lang="en-GB" sz="1200" kern="1200" dirty="0" smtClean="0">
              <a:solidFill>
                <a:schemeClr val="tx1">
                  <a:lumMod val="75000"/>
                  <a:lumOff val="25000"/>
                </a:schemeClr>
              </a:solidFill>
            </a:rPr>
            <a:t>on Substitutability</a:t>
          </a:r>
          <a:endParaRPr lang="en-GB" sz="1200" kern="1200" dirty="0">
            <a:solidFill>
              <a:schemeClr val="tx1">
                <a:lumMod val="75000"/>
                <a:lumOff val="25000"/>
              </a:schemeClr>
            </a:solidFill>
          </a:endParaRPr>
        </a:p>
      </dsp:txBody>
      <dsp:txXfrm rot="-5400000">
        <a:off x="-29030" y="4628656"/>
        <a:ext cx="1057310" cy="287242"/>
      </dsp:txXfrm>
    </dsp:sp>
    <dsp:sp modelId="{F0A46C62-7177-4889-B05D-B489E99F185B}">
      <dsp:nvSpPr>
        <dsp:cNvPr id="0" name=""/>
        <dsp:cNvSpPr/>
      </dsp:nvSpPr>
      <dsp:spPr>
        <a:xfrm rot="5400000">
          <a:off x="5710235" y="-855682"/>
          <a:ext cx="1305292" cy="10785328"/>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Risk of substitutes through forward integration of the value chain.  Innovation through partnerships (i.e. CROs JV), new product offerings (i.e. consumer technology aids) provides a potential area for growth</a:t>
          </a:r>
          <a:endParaRPr lang="en-GB" sz="130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To avoid substitution of competencies, innovation development processes used to grow Supply Chain Services as a market leader in excellence, should be leveraged to the Sharp Packaging and Ashfield Commercial &amp; Medical Services Division, to provide a Group level expectation for sustainable quality delivery</a:t>
          </a:r>
          <a:endParaRPr lang="en-GB" sz="1300" kern="1200" dirty="0">
            <a:solidFill>
              <a:schemeClr val="tx1">
                <a:lumMod val="75000"/>
                <a:lumOff val="25000"/>
              </a:schemeClr>
            </a:solidFill>
          </a:endParaRPr>
        </a:p>
        <a:p>
          <a:pPr marL="114300" lvl="1" indent="-114300" algn="just" defTabSz="577850">
            <a:lnSpc>
              <a:spcPct val="90000"/>
            </a:lnSpc>
            <a:spcBef>
              <a:spcPct val="0"/>
            </a:spcBef>
            <a:spcAft>
              <a:spcPct val="15000"/>
            </a:spcAft>
            <a:buChar char="••"/>
          </a:pPr>
          <a:r>
            <a:rPr lang="en-GB" sz="1300" kern="1200" dirty="0" smtClean="0">
              <a:solidFill>
                <a:schemeClr val="tx1">
                  <a:lumMod val="75000"/>
                  <a:lumOff val="25000"/>
                </a:schemeClr>
              </a:solidFill>
            </a:rPr>
            <a:t>Group’s on-going acquisition strategy supports the exploitation of valuable, rare, and costly to imitate resources (i.e. knowledge capital) through the acquisition of industry top talent</a:t>
          </a:r>
          <a:endParaRPr lang="en-GB" sz="1300" kern="1200" dirty="0">
            <a:solidFill>
              <a:schemeClr val="tx1">
                <a:lumMod val="75000"/>
                <a:lumOff val="25000"/>
              </a:schemeClr>
            </a:solidFill>
          </a:endParaRPr>
        </a:p>
      </dsp:txBody>
      <dsp:txXfrm rot="-5400000">
        <a:off x="970218" y="3948054"/>
        <a:ext cx="10721609" cy="1177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5CE9D-7838-4FDC-8D39-89BCBC6F578E}">
      <dsp:nvSpPr>
        <dsp:cNvPr id="0" name=""/>
        <dsp:cNvSpPr/>
      </dsp:nvSpPr>
      <dsp:spPr>
        <a:xfrm rot="5400000">
          <a:off x="-146704" y="235024"/>
          <a:ext cx="1254013" cy="1043399"/>
        </a:xfrm>
        <a:prstGeom prst="chevron">
          <a:avLst/>
        </a:prstGeom>
        <a:solidFill>
          <a:schemeClr val="accent1">
            <a:hueOff val="0"/>
            <a:satOff val="0"/>
            <a:lumOff val="0"/>
            <a:alpha val="3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lumMod val="75000"/>
                  <a:lumOff val="25000"/>
                </a:schemeClr>
              </a:solidFill>
            </a:rPr>
            <a:t>V</a:t>
          </a:r>
          <a:r>
            <a:rPr lang="en-GB" sz="1200" kern="1200" dirty="0" smtClean="0">
              <a:solidFill>
                <a:schemeClr val="tx1">
                  <a:lumMod val="75000"/>
                  <a:lumOff val="25000"/>
                </a:schemeClr>
              </a:solidFill>
            </a:rPr>
            <a:t>alue</a:t>
          </a:r>
          <a:endParaRPr lang="en-GB" sz="1200" kern="1200" dirty="0">
            <a:solidFill>
              <a:schemeClr val="tx1">
                <a:lumMod val="75000"/>
                <a:lumOff val="25000"/>
              </a:schemeClr>
            </a:solidFill>
          </a:endParaRPr>
        </a:p>
      </dsp:txBody>
      <dsp:txXfrm rot="-5400000">
        <a:off x="-41396" y="651417"/>
        <a:ext cx="1043399" cy="210614"/>
      </dsp:txXfrm>
    </dsp:sp>
    <dsp:sp modelId="{AB23A1F8-F86A-45F6-95C2-227AA2268CA2}">
      <dsp:nvSpPr>
        <dsp:cNvPr id="0" name=""/>
        <dsp:cNvSpPr/>
      </dsp:nvSpPr>
      <dsp:spPr>
        <a:xfrm rot="5400000">
          <a:off x="5796769" y="-4874535"/>
          <a:ext cx="1068916" cy="10824042"/>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Strong potential to take advantage of new growth opportunities and neutralise threats that arise within the Division’s environment, provided that Division bandwidth is addressed to support organisation scale</a:t>
          </a:r>
          <a:endParaRPr lang="en-GB" sz="1200" kern="1200" dirty="0">
            <a:solidFill>
              <a:schemeClr val="tx1">
                <a:lumMod val="75000"/>
                <a:lumOff val="25000"/>
              </a:schemeClr>
            </a:solidFill>
          </a:endParaRPr>
        </a:p>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Division capabilities provide strong, necessary tactical value to customers, along with their capability to be strategic partners in their go-to-market client offering</a:t>
          </a:r>
          <a:endParaRPr lang="en-GB" sz="1200" kern="1200" dirty="0">
            <a:solidFill>
              <a:schemeClr val="tx1">
                <a:lumMod val="75000"/>
                <a:lumOff val="25000"/>
              </a:schemeClr>
            </a:solidFill>
          </a:endParaRPr>
        </a:p>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Comprehensive service offering anchored in the central value of ‘Quality’ creates a potential competitive advantage, in that it allows the Division to provide a distinctive service in the external environment that is based on skill set that cannot be easily replicated </a:t>
          </a:r>
          <a:endParaRPr lang="en-GB" sz="1200" kern="1200" dirty="0">
            <a:solidFill>
              <a:schemeClr val="tx1">
                <a:lumMod val="75000"/>
                <a:lumOff val="25000"/>
              </a:schemeClr>
            </a:solidFill>
          </a:endParaRPr>
        </a:p>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Cost is price-competitive for the quality of service delivered, while services still remain profitable </a:t>
          </a:r>
          <a:endParaRPr lang="en-GB" sz="1200" kern="1200" dirty="0">
            <a:solidFill>
              <a:schemeClr val="tx1">
                <a:lumMod val="75000"/>
                <a:lumOff val="25000"/>
              </a:schemeClr>
            </a:solidFill>
          </a:endParaRPr>
        </a:p>
      </dsp:txBody>
      <dsp:txXfrm rot="-5400000">
        <a:off x="919206" y="55208"/>
        <a:ext cx="10771862" cy="964556"/>
      </dsp:txXfrm>
    </dsp:sp>
    <dsp:sp modelId="{3490583F-1A91-426C-B002-BEA3AC18F0D9}">
      <dsp:nvSpPr>
        <dsp:cNvPr id="0" name=""/>
        <dsp:cNvSpPr/>
      </dsp:nvSpPr>
      <dsp:spPr>
        <a:xfrm rot="5400000">
          <a:off x="-146704" y="1423251"/>
          <a:ext cx="1254013" cy="1043399"/>
        </a:xfrm>
        <a:prstGeom prst="chevron">
          <a:avLst/>
        </a:prstGeom>
        <a:solidFill>
          <a:schemeClr val="accent1">
            <a:hueOff val="0"/>
            <a:satOff val="0"/>
            <a:lumOff val="0"/>
            <a:alpha val="3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lumMod val="75000"/>
                  <a:lumOff val="25000"/>
                </a:schemeClr>
              </a:solidFill>
            </a:rPr>
            <a:t>R</a:t>
          </a:r>
          <a:r>
            <a:rPr lang="en-GB" sz="1200" kern="1200" dirty="0" smtClean="0">
              <a:solidFill>
                <a:schemeClr val="tx1">
                  <a:lumMod val="75000"/>
                  <a:lumOff val="25000"/>
                </a:schemeClr>
              </a:solidFill>
            </a:rPr>
            <a:t>arity</a:t>
          </a:r>
          <a:endParaRPr lang="en-GB" sz="1200" kern="1200" dirty="0">
            <a:solidFill>
              <a:schemeClr val="tx1">
                <a:lumMod val="75000"/>
                <a:lumOff val="25000"/>
              </a:schemeClr>
            </a:solidFill>
          </a:endParaRPr>
        </a:p>
      </dsp:txBody>
      <dsp:txXfrm rot="-5400000">
        <a:off x="-41396" y="1839644"/>
        <a:ext cx="1043399" cy="210614"/>
      </dsp:txXfrm>
    </dsp:sp>
    <dsp:sp modelId="{17DBA323-29CB-4E13-A3A6-5DFA45564D65}">
      <dsp:nvSpPr>
        <dsp:cNvPr id="0" name=""/>
        <dsp:cNvSpPr/>
      </dsp:nvSpPr>
      <dsp:spPr>
        <a:xfrm rot="5400000">
          <a:off x="5855147" y="-3686522"/>
          <a:ext cx="952160" cy="10824042"/>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Division meets strong market need for outsourced ancillary services delivered with a high degree of ‘Quality’</a:t>
          </a:r>
          <a:endParaRPr lang="en-GB" sz="1200" kern="1200" dirty="0">
            <a:solidFill>
              <a:schemeClr val="tx1">
                <a:lumMod val="75000"/>
                <a:lumOff val="25000"/>
              </a:schemeClr>
            </a:solidFill>
          </a:endParaRPr>
        </a:p>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Service oriented business anchored in the ‘Quality’ of internal talent gives way to a sustainable competitive advantage, but a consistent talent management process should be used to procure and develop the workforce to meet the growing challenges of the market.  Alternatively, growth opportunities occurring in the forward integration of the value chain should be explored to ensure on-going market relevance of service offerings</a:t>
          </a:r>
          <a:endParaRPr lang="en-GB" sz="1200" kern="1200" dirty="0">
            <a:solidFill>
              <a:schemeClr val="tx1">
                <a:lumMod val="75000"/>
                <a:lumOff val="25000"/>
              </a:schemeClr>
            </a:solidFill>
          </a:endParaRPr>
        </a:p>
      </dsp:txBody>
      <dsp:txXfrm rot="-5400000">
        <a:off x="919207" y="1295899"/>
        <a:ext cx="10777561" cy="859198"/>
      </dsp:txXfrm>
    </dsp:sp>
    <dsp:sp modelId="{AC76A55C-2D76-4305-9C82-FBB770D37B29}">
      <dsp:nvSpPr>
        <dsp:cNvPr id="0" name=""/>
        <dsp:cNvSpPr/>
      </dsp:nvSpPr>
      <dsp:spPr>
        <a:xfrm rot="5400000">
          <a:off x="-146704" y="2616113"/>
          <a:ext cx="1254013" cy="1043399"/>
        </a:xfrm>
        <a:prstGeom prst="chevron">
          <a:avLst/>
        </a:prstGeom>
        <a:solidFill>
          <a:schemeClr val="accent1">
            <a:hueOff val="0"/>
            <a:satOff val="0"/>
            <a:lumOff val="0"/>
            <a:alpha val="3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tx1">
                  <a:lumMod val="75000"/>
                  <a:lumOff val="25000"/>
                </a:schemeClr>
              </a:solidFill>
            </a:rPr>
            <a:t>I</a:t>
          </a:r>
          <a:r>
            <a:rPr lang="en-GB" sz="1200" kern="1200" dirty="0" smtClean="0">
              <a:solidFill>
                <a:schemeClr val="tx1">
                  <a:lumMod val="75000"/>
                  <a:lumOff val="25000"/>
                </a:schemeClr>
              </a:solidFill>
            </a:rPr>
            <a:t>nimitability</a:t>
          </a:r>
          <a:endParaRPr lang="en-GB" sz="1200" kern="1200" dirty="0">
            <a:solidFill>
              <a:schemeClr val="tx1">
                <a:lumMod val="75000"/>
                <a:lumOff val="25000"/>
              </a:schemeClr>
            </a:solidFill>
          </a:endParaRPr>
        </a:p>
      </dsp:txBody>
      <dsp:txXfrm rot="-5400000">
        <a:off x="-41396" y="3032506"/>
        <a:ext cx="1043399" cy="210614"/>
      </dsp:txXfrm>
    </dsp:sp>
    <dsp:sp modelId="{606C17D5-EC45-4421-AE25-6EB3805F845F}">
      <dsp:nvSpPr>
        <dsp:cNvPr id="0" name=""/>
        <dsp:cNvSpPr/>
      </dsp:nvSpPr>
      <dsp:spPr>
        <a:xfrm rot="5400000">
          <a:off x="5850513" y="-2493660"/>
          <a:ext cx="961428" cy="10824042"/>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Divisional reputation known for ‘Quality’ and ‘Energy’ as drivers for superior performance, leading the Division to outperform competitors in the comprehensiveness of their service offering</a:t>
          </a:r>
          <a:endParaRPr lang="en-GB" sz="1200" kern="1200" dirty="0">
            <a:solidFill>
              <a:schemeClr val="tx1">
                <a:lumMod val="75000"/>
                <a:lumOff val="25000"/>
              </a:schemeClr>
            </a:solidFill>
          </a:endParaRPr>
        </a:p>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Would benefit from linking competencies internally between the Division and other UDG Healthcare plc Divisions.  Additionally, Division skill set could be leveraged to build out a Group level strategy, ensuring the best practices of the Division are leveraged for the overall health of the Group.  For this approach to be successful, Division bandwidth must be addressed</a:t>
          </a:r>
          <a:endParaRPr lang="en-GB" sz="1200" kern="1200" dirty="0">
            <a:solidFill>
              <a:schemeClr val="tx1">
                <a:lumMod val="75000"/>
                <a:lumOff val="25000"/>
              </a:schemeClr>
            </a:solidFill>
          </a:endParaRPr>
        </a:p>
      </dsp:txBody>
      <dsp:txXfrm rot="-5400000">
        <a:off x="919207" y="2484579"/>
        <a:ext cx="10777109" cy="867562"/>
      </dsp:txXfrm>
    </dsp:sp>
    <dsp:sp modelId="{40E0D632-3E24-4E38-BC9B-E4473784D495}">
      <dsp:nvSpPr>
        <dsp:cNvPr id="0" name=""/>
        <dsp:cNvSpPr/>
      </dsp:nvSpPr>
      <dsp:spPr>
        <a:xfrm rot="5400000">
          <a:off x="-146704" y="3849685"/>
          <a:ext cx="1254013" cy="1043399"/>
        </a:xfrm>
        <a:prstGeom prst="chevron">
          <a:avLst/>
        </a:prstGeom>
        <a:solidFill>
          <a:schemeClr val="accent1">
            <a:hueOff val="0"/>
            <a:satOff val="0"/>
            <a:lumOff val="0"/>
            <a:alpha val="3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solidFill>
                <a:schemeClr val="tx1">
                  <a:lumMod val="75000"/>
                  <a:lumOff val="25000"/>
                </a:schemeClr>
              </a:solidFill>
            </a:rPr>
            <a:t>N</a:t>
          </a:r>
          <a:r>
            <a:rPr lang="en-GB" sz="1200" kern="1200" dirty="0" smtClean="0">
              <a:solidFill>
                <a:schemeClr val="tx1">
                  <a:lumMod val="75000"/>
                  <a:lumOff val="25000"/>
                </a:schemeClr>
              </a:solidFill>
            </a:rPr>
            <a:t>on Substitutability</a:t>
          </a:r>
          <a:endParaRPr lang="en-GB" sz="1200" kern="1200" dirty="0">
            <a:solidFill>
              <a:schemeClr val="tx1">
                <a:lumMod val="75000"/>
                <a:lumOff val="25000"/>
              </a:schemeClr>
            </a:solidFill>
          </a:endParaRPr>
        </a:p>
      </dsp:txBody>
      <dsp:txXfrm rot="-5400000">
        <a:off x="-41396" y="4266078"/>
        <a:ext cx="1043399" cy="210614"/>
      </dsp:txXfrm>
    </dsp:sp>
    <dsp:sp modelId="{F0A46C62-7177-4889-B05D-B489E99F185B}">
      <dsp:nvSpPr>
        <dsp:cNvPr id="0" name=""/>
        <dsp:cNvSpPr/>
      </dsp:nvSpPr>
      <dsp:spPr>
        <a:xfrm rot="5400000">
          <a:off x="5809803" y="-1260088"/>
          <a:ext cx="1042849" cy="10824042"/>
        </a:xfrm>
        <a:prstGeom prst="round2Same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Knowledge capital and the Group’s/Division’s 5 core values are strong drivers in combating product or service substitution.  Organisational knowledge sharing, and and increased emphasis on digital strategy (i.e. combating competence substitution) are ways the division can continue to combat substitutability</a:t>
          </a:r>
          <a:endParaRPr lang="en-GB" sz="1200" kern="1200" dirty="0">
            <a:solidFill>
              <a:schemeClr val="tx1">
                <a:lumMod val="75000"/>
                <a:lumOff val="25000"/>
              </a:schemeClr>
            </a:solidFill>
          </a:endParaRPr>
        </a:p>
        <a:p>
          <a:pPr marL="114300" lvl="1" indent="-114300" algn="just" defTabSz="533400">
            <a:lnSpc>
              <a:spcPct val="90000"/>
            </a:lnSpc>
            <a:spcBef>
              <a:spcPct val="0"/>
            </a:spcBef>
            <a:spcAft>
              <a:spcPct val="15000"/>
            </a:spcAft>
            <a:buChar char="••"/>
          </a:pPr>
          <a:r>
            <a:rPr lang="en-GB" sz="1200" kern="1200" dirty="0" smtClean="0">
              <a:solidFill>
                <a:schemeClr val="tx1">
                  <a:lumMod val="75000"/>
                  <a:lumOff val="25000"/>
                </a:schemeClr>
              </a:solidFill>
            </a:rPr>
            <a:t>Group’s on-going acquisition strategy supports the exploitation of valuable, rare, and costly to imitate resources (i.e. knowledge capital) through the acquisition of industry top talent</a:t>
          </a:r>
          <a:endParaRPr lang="en-GB" sz="1200" kern="1200" dirty="0">
            <a:solidFill>
              <a:schemeClr val="tx1">
                <a:lumMod val="75000"/>
                <a:lumOff val="25000"/>
              </a:schemeClr>
            </a:solidFill>
          </a:endParaRPr>
        </a:p>
      </dsp:txBody>
      <dsp:txXfrm rot="-5400000">
        <a:off x="919207" y="3681416"/>
        <a:ext cx="10773134" cy="94103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9C8F8-5A9F-429F-84CA-7B5E4E8B17E9}" type="datetimeFigureOut">
              <a:rPr lang="en-US" smtClean="0"/>
              <a:t>5/7/2015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3C6B5-6F87-4AF1-9CB5-C9BEA76F4BDA}" type="slidenum">
              <a:rPr lang="en-US" smtClean="0"/>
              <a:t>‹#›</a:t>
            </a:fld>
            <a:endParaRPr lang="en-US"/>
          </a:p>
        </p:txBody>
      </p:sp>
    </p:spTree>
    <p:extLst>
      <p:ext uri="{BB962C8B-B14F-4D97-AF65-F5344CB8AC3E}">
        <p14:creationId xmlns:p14="http://schemas.microsoft.com/office/powerpoint/2010/main" val="3579544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13C6B5-6F87-4AF1-9CB5-C9BEA76F4BDA}" type="slidenum">
              <a:rPr lang="en-US" smtClean="0"/>
              <a:t>1</a:t>
            </a:fld>
            <a:endParaRPr lang="en-US"/>
          </a:p>
        </p:txBody>
      </p:sp>
    </p:spTree>
    <p:extLst>
      <p:ext uri="{BB962C8B-B14F-4D97-AF65-F5344CB8AC3E}">
        <p14:creationId xmlns:p14="http://schemas.microsoft.com/office/powerpoint/2010/main" val="1239645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DF0ED89-0A41-4DFA-9045-EA3D0B4B5276}" type="slidenum">
              <a:rPr lang="en-IE" smtClean="0">
                <a:solidFill>
                  <a:prstClr val="black"/>
                </a:solidFill>
              </a:rPr>
              <a:pPr/>
              <a:t>29</a:t>
            </a:fld>
            <a:endParaRPr lang="en-IE">
              <a:solidFill>
                <a:prstClr val="black"/>
              </a:solidFill>
            </a:endParaRPr>
          </a:p>
        </p:txBody>
      </p:sp>
    </p:spTree>
    <p:extLst>
      <p:ext uri="{BB962C8B-B14F-4D97-AF65-F5344CB8AC3E}">
        <p14:creationId xmlns:p14="http://schemas.microsoft.com/office/powerpoint/2010/main" val="414524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30</a:t>
            </a:fld>
            <a:endParaRPr lang="en-US"/>
          </a:p>
        </p:txBody>
      </p:sp>
    </p:spTree>
    <p:extLst>
      <p:ext uri="{BB962C8B-B14F-4D97-AF65-F5344CB8AC3E}">
        <p14:creationId xmlns:p14="http://schemas.microsoft.com/office/powerpoint/2010/main" val="218796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pPr/>
              <a:t>31</a:t>
            </a:fld>
            <a:endParaRPr lang="en-US"/>
          </a:p>
        </p:txBody>
      </p:sp>
    </p:spTree>
    <p:extLst>
      <p:ext uri="{BB962C8B-B14F-4D97-AF65-F5344CB8AC3E}">
        <p14:creationId xmlns:p14="http://schemas.microsoft.com/office/powerpoint/2010/main" val="240372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DF0ED89-0A41-4DFA-9045-EA3D0B4B5276}" type="slidenum">
              <a:rPr lang="en-IE" smtClean="0">
                <a:solidFill>
                  <a:prstClr val="black"/>
                </a:solidFill>
              </a:rPr>
              <a:pPr/>
              <a:t>32</a:t>
            </a:fld>
            <a:endParaRPr lang="en-IE">
              <a:solidFill>
                <a:prstClr val="black"/>
              </a:solidFill>
            </a:endParaRPr>
          </a:p>
        </p:txBody>
      </p:sp>
    </p:spTree>
    <p:extLst>
      <p:ext uri="{BB962C8B-B14F-4D97-AF65-F5344CB8AC3E}">
        <p14:creationId xmlns:p14="http://schemas.microsoft.com/office/powerpoint/2010/main" val="2062489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u="sng" kern="1200" dirty="0" smtClean="0">
                <a:solidFill>
                  <a:schemeClr val="tx1"/>
                </a:solidFill>
                <a:effectLst/>
                <a:latin typeface="+mn-lt"/>
                <a:ea typeface="+mn-ea"/>
                <a:cs typeface="+mn-cs"/>
              </a:rPr>
              <a:t>UDG - 5 Year Summary</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2010 UDG generated a pre-tax profit of €53,072m on sales of €1,726,066, with a modest pre-tax profit of 3.07%. While sales increase from 2011 to 2012, the Groups pre-tax profit remains stagnant at € 53,917m, resulting in a fall of the pre-tax profit margin from 3.09% in 2011 to 2.95% in 2012. However, this is turned around in 2013, and the pre-tax profit margin climbs to 3.18%, on sales of €2,033,024m, and again 2014 sees the Groups pre-tax profit and sales climb higher, to sales of € 2,126,895m, and a pre-tax profit of 3.33%.  </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However, the return on assets signals a fall in the Groups effectiveness of earning a healthy profit for every Euro of its assets, with the return on assets falling from 12.54% in 2013, to 10.58% in 2014. Howbeit, given the recent acquisitions and disposals that took place in 2013, this upset appears to be the aftermath of restructuring settlement. </a:t>
            </a:r>
          </a:p>
          <a:p>
            <a:r>
              <a:rPr lang="en-GB" sz="1200" kern="1200" dirty="0" smtClean="0">
                <a:solidFill>
                  <a:schemeClr val="tx1"/>
                </a:solidFill>
                <a:effectLst/>
                <a:latin typeface="+mn-lt"/>
                <a:ea typeface="+mn-ea"/>
                <a:cs typeface="+mn-cs"/>
              </a:rPr>
              <a:t>The same can be said of the movements in net asset turnover margins from 2013 to 2014, the change in goodwill, intangible assets and trade and other receivables, which may be a result of new restructuring measures.</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As a five-year summary goes, the key ratios appear to be moving in positive directions, however, there has been a slight drop in the net asset turnover, while the return on net assets returns to normal after the recent restructuring within UDG.</a:t>
            </a:r>
            <a:r>
              <a:rPr lang="en-GB" dirty="0" smtClean="0">
                <a:effectLst/>
              </a:rPr>
              <a:t> </a:t>
            </a:r>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37</a:t>
            </a:fld>
            <a:endParaRPr lang="en-US"/>
          </a:p>
        </p:txBody>
      </p:sp>
    </p:spTree>
    <p:extLst>
      <p:ext uri="{BB962C8B-B14F-4D97-AF65-F5344CB8AC3E}">
        <p14:creationId xmlns:p14="http://schemas.microsoft.com/office/powerpoint/2010/main" val="4263412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UDG – Income Statement (Pre-Exceptional Items)</a:t>
            </a:r>
            <a:endParaRPr lang="en-GB" dirty="0" smtClean="0"/>
          </a:p>
          <a:p>
            <a:r>
              <a:rPr lang="en-GB" dirty="0" smtClean="0"/>
              <a:t>UDG experienced a positive increase in sales growth from 2013 to 2014, of 11.08% and 4.62% respectively.</a:t>
            </a:r>
          </a:p>
          <a:p>
            <a:r>
              <a:rPr lang="en-GB" dirty="0" smtClean="0"/>
              <a:t> </a:t>
            </a:r>
          </a:p>
          <a:p>
            <a:r>
              <a:rPr lang="en-GB" dirty="0" smtClean="0"/>
              <a:t>The Gross profit margin for 2014 was 17% compared to 16% in 2013. This increase shows an improvement in the production operations of UDG, and the effectiveness of product pricing.</a:t>
            </a:r>
          </a:p>
          <a:p>
            <a:r>
              <a:rPr lang="en-GB" dirty="0" smtClean="0"/>
              <a:t> </a:t>
            </a:r>
          </a:p>
          <a:p>
            <a:r>
              <a:rPr lang="en-GB" dirty="0" smtClean="0"/>
              <a:t>The Operating Profit margin (before exceptional items) in 2013 was 3.8%, increasing to 4% in 2014. This increase indicates and represents the efficiency of UDG’s operating management.</a:t>
            </a:r>
          </a:p>
          <a:p>
            <a:r>
              <a:rPr lang="en-GB" dirty="0" smtClean="0"/>
              <a:t> </a:t>
            </a:r>
          </a:p>
          <a:p>
            <a:r>
              <a:rPr lang="en-GB" dirty="0" smtClean="0"/>
              <a:t>The Pre-Tax Profit was 3.18% in 2013 compared to 3.33% in 2014. Here there has been a increase in profitability in relation to sales, and the impact of the capital structure in relation to sales.</a:t>
            </a:r>
          </a:p>
          <a:p>
            <a:r>
              <a:rPr lang="en-GB" dirty="0" smtClean="0"/>
              <a:t> </a:t>
            </a:r>
          </a:p>
          <a:p>
            <a:r>
              <a:rPr lang="en-GB" dirty="0" smtClean="0"/>
              <a:t>However, while the COS has increased in 2014,  given the rise in sales revenue, this figure now represents 82.84% of sales in 2014, as oppose to 83.94% of sales in 2013. </a:t>
            </a:r>
          </a:p>
          <a:p>
            <a:r>
              <a:rPr lang="en-IE" dirty="0" smtClean="0"/>
              <a:t> </a:t>
            </a:r>
            <a:endParaRPr lang="en-GB" dirty="0" smtClean="0"/>
          </a:p>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38</a:t>
            </a:fld>
            <a:endParaRPr lang="en-US"/>
          </a:p>
        </p:txBody>
      </p:sp>
    </p:spTree>
    <p:extLst>
      <p:ext uri="{BB962C8B-B14F-4D97-AF65-F5344CB8AC3E}">
        <p14:creationId xmlns:p14="http://schemas.microsoft.com/office/powerpoint/2010/main" val="333147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Assets</a:t>
            </a:r>
            <a:endParaRPr lang="en-GB" dirty="0" smtClean="0"/>
          </a:p>
          <a:p>
            <a:r>
              <a:rPr lang="en-US" b="1" u="sng" dirty="0" smtClean="0"/>
              <a:t>Goodwill</a:t>
            </a:r>
            <a:endParaRPr lang="en-GB" dirty="0" smtClean="0"/>
          </a:p>
          <a:p>
            <a:r>
              <a:rPr lang="en-US" dirty="0" smtClean="0"/>
              <a:t>The Groups goodwill increased from €317,232m in 2013 to € 353,751m in 2014, representing 24.63% of total assets. This increase was primarily due to the Group acquiring KP360 on the 7</a:t>
            </a:r>
            <a:r>
              <a:rPr lang="en-US" baseline="30000" dirty="0" smtClean="0"/>
              <a:t>th</a:t>
            </a:r>
            <a:r>
              <a:rPr lang="en-US" dirty="0" smtClean="0"/>
              <a:t> of March 2014, and also Galliard on the 8</a:t>
            </a:r>
            <a:r>
              <a:rPr lang="en-US" baseline="30000" dirty="0" smtClean="0"/>
              <a:t>th</a:t>
            </a:r>
            <a:r>
              <a:rPr lang="en-US" dirty="0" smtClean="0"/>
              <a:t> of July 2014, the goodwill arising from these acquisitions is in relation to the UDG’s </a:t>
            </a:r>
            <a:r>
              <a:rPr lang="en-US" dirty="0" err="1" smtClean="0"/>
              <a:t>Ashfield</a:t>
            </a:r>
            <a:r>
              <a:rPr lang="en-US" dirty="0" smtClean="0"/>
              <a:t> division. </a:t>
            </a:r>
            <a:endParaRPr lang="en-GB" dirty="0" smtClean="0"/>
          </a:p>
          <a:p>
            <a:r>
              <a:rPr lang="en-US" dirty="0" smtClean="0"/>
              <a:t>The total goodwill amounted to €58,051m, where the Group also benefitted from positive translation adjustments of € 18,439m, for the US dollar and UK sterling.</a:t>
            </a:r>
            <a:endParaRPr lang="en-GB" dirty="0" smtClean="0"/>
          </a:p>
          <a:p>
            <a:r>
              <a:rPr lang="en-US" dirty="0" smtClean="0"/>
              <a:t> </a:t>
            </a:r>
            <a:endParaRPr lang="en-GB" dirty="0" smtClean="0"/>
          </a:p>
          <a:p>
            <a:r>
              <a:rPr lang="en-US" b="1" u="sng" dirty="0" smtClean="0"/>
              <a:t>Intangible Assets</a:t>
            </a:r>
            <a:endParaRPr lang="en-GB" dirty="0" smtClean="0"/>
          </a:p>
          <a:p>
            <a:r>
              <a:rPr lang="en-US" dirty="0" smtClean="0"/>
              <a:t>The Groups intangible assets increased from €73,820m in 2013 to €135,775m in 2014, representing 9.45% of total assets. These increases in intangibles are primarily from the Groups acquisitions in the financial year from 2013 to 2014.</a:t>
            </a:r>
            <a:endParaRPr lang="en-GB" dirty="0" smtClean="0"/>
          </a:p>
          <a:p>
            <a:r>
              <a:rPr lang="en-US" dirty="0" smtClean="0"/>
              <a:t> </a:t>
            </a:r>
            <a:endParaRPr lang="en-GB" dirty="0" smtClean="0"/>
          </a:p>
          <a:p>
            <a:r>
              <a:rPr lang="en-US" b="1" u="sng" dirty="0" smtClean="0"/>
              <a:t>Investments in Joint Ventures</a:t>
            </a:r>
            <a:endParaRPr lang="en-GB" dirty="0" smtClean="0"/>
          </a:p>
          <a:p>
            <a:r>
              <a:rPr lang="en-US" dirty="0" smtClean="0"/>
              <a:t>These fell by 46% to €13,525m in 2014, from 2013. This fall was due to the Groups disinvestment of 50% of it’s shareholdings in </a:t>
            </a:r>
            <a:r>
              <a:rPr lang="en-US" dirty="0" err="1" smtClean="0"/>
              <a:t>Uni</a:t>
            </a:r>
            <a:r>
              <a:rPr lang="en-US" dirty="0" smtClean="0"/>
              <a:t>-drug Distribution Group, and the Group made a healthy profit on the disposal of € 68,684m.</a:t>
            </a:r>
            <a:endParaRPr lang="en-GB" dirty="0" smtClean="0"/>
          </a:p>
          <a:p>
            <a:r>
              <a:rPr lang="en-US" dirty="0" smtClean="0"/>
              <a:t> </a:t>
            </a:r>
            <a:endParaRPr lang="en-GB" dirty="0" smtClean="0"/>
          </a:p>
          <a:p>
            <a:r>
              <a:rPr lang="en-US" b="1" u="sng" dirty="0" smtClean="0"/>
              <a:t>Equity</a:t>
            </a:r>
            <a:endParaRPr lang="en-GB" dirty="0" smtClean="0"/>
          </a:p>
          <a:p>
            <a:r>
              <a:rPr lang="en-US" dirty="0" smtClean="0"/>
              <a:t>Equity increased by € 114,219m from 2013 to 2014, with the increase in “total equity attributable to owners of the company’ accounting for the 27% increase in equity.</a:t>
            </a:r>
            <a:endParaRPr lang="en-GB" dirty="0" smtClean="0"/>
          </a:p>
          <a:p>
            <a:r>
              <a:rPr lang="en-US" b="1" u="sng" dirty="0" smtClean="0"/>
              <a:t>Non-Current Liabilities</a:t>
            </a:r>
            <a:endParaRPr lang="en-GB" dirty="0" smtClean="0"/>
          </a:p>
          <a:p>
            <a:r>
              <a:rPr lang="en-US" b="1" u="sng" dirty="0" smtClean="0"/>
              <a:t>Interest Bearing Loans and Borrowings (Non-Current)</a:t>
            </a:r>
            <a:endParaRPr lang="en-GB" dirty="0" smtClean="0"/>
          </a:p>
          <a:p>
            <a:r>
              <a:rPr lang="en-US" dirty="0" smtClean="0"/>
              <a:t>Interest bearing loans and borrowings (non-current) were up moderately by 9% to €391,422in 2014, which consisted of guaranteed senior unsecured notes, and bank borrowings, while finance leases decreased. </a:t>
            </a:r>
            <a:endParaRPr lang="en-GB" dirty="0" smtClean="0"/>
          </a:p>
          <a:p>
            <a:r>
              <a:rPr lang="en-US" dirty="0" smtClean="0"/>
              <a:t> </a:t>
            </a:r>
            <a:endParaRPr lang="en-GB" dirty="0" smtClean="0"/>
          </a:p>
          <a:p>
            <a:r>
              <a:rPr lang="en-US" b="1" u="sng" dirty="0" smtClean="0"/>
              <a:t>Deferred Income Tax Liabilities</a:t>
            </a:r>
            <a:endParaRPr lang="en-GB" dirty="0" smtClean="0"/>
          </a:p>
          <a:p>
            <a:r>
              <a:rPr lang="en-US" dirty="0" smtClean="0"/>
              <a:t>Deferred income tax liabilities increased by 101% to €27,983m in 2014, from €13,887m in 2013. This is due to the increase in intangible assets, and other items. </a:t>
            </a:r>
            <a:endParaRPr lang="en-GB" dirty="0" smtClean="0"/>
          </a:p>
          <a:p>
            <a:r>
              <a:rPr lang="en-US" dirty="0" smtClean="0"/>
              <a:t> </a:t>
            </a:r>
            <a:endParaRPr lang="en-GB" dirty="0" smtClean="0"/>
          </a:p>
          <a:p>
            <a:r>
              <a:rPr lang="en-US" b="1" u="sng" dirty="0" smtClean="0"/>
              <a:t>Current Liabilities</a:t>
            </a:r>
            <a:endParaRPr lang="en-GB" dirty="0" smtClean="0"/>
          </a:p>
          <a:p>
            <a:r>
              <a:rPr lang="en-US" b="1" u="sng" dirty="0" smtClean="0"/>
              <a:t>Interest Bearing Loans and Borrowings (Current)</a:t>
            </a:r>
            <a:endParaRPr lang="en-GB" dirty="0" smtClean="0"/>
          </a:p>
          <a:p>
            <a:r>
              <a:rPr lang="en-US" dirty="0" smtClean="0"/>
              <a:t>Interest bearing loans and borrowings (current) decreased dramatically in 2014, from €31,647m in 2013 to € 1,362m in 2014. This was due to a reduction of €30,187m of “Guaranteed Senior Unsecured Notes” from 2013, and also a reduction in the Groups bank overdrafts, and finance leases. </a:t>
            </a:r>
            <a:endParaRPr lang="en-GB" dirty="0" smtClean="0"/>
          </a:p>
          <a:p>
            <a:r>
              <a:rPr lang="en-US" dirty="0" smtClean="0"/>
              <a:t> </a:t>
            </a:r>
            <a:endParaRPr lang="en-GB" dirty="0" smtClean="0"/>
          </a:p>
          <a:p>
            <a:r>
              <a:rPr lang="en-US" b="1" u="sng" dirty="0" smtClean="0"/>
              <a:t>Trade and Other Payables</a:t>
            </a:r>
            <a:endParaRPr lang="en-GB" dirty="0" smtClean="0"/>
          </a:p>
          <a:p>
            <a:r>
              <a:rPr lang="en-US" dirty="0" smtClean="0"/>
              <a:t>These increases included Trade Payables, PAYE, VAT and social welfare, other payables, and accruals and deferred income, giving way to a 12% increase in 2014 to € 421,886m.</a:t>
            </a:r>
            <a:endParaRPr lang="en-GB" dirty="0" smtClean="0"/>
          </a:p>
          <a:p>
            <a:r>
              <a:rPr lang="en-US" dirty="0" smtClean="0"/>
              <a:t> </a:t>
            </a:r>
            <a:endParaRPr lang="en-GB" dirty="0" smtClean="0"/>
          </a:p>
          <a:p>
            <a:r>
              <a:rPr lang="en-US" b="1" dirty="0" smtClean="0"/>
              <a:t> </a:t>
            </a:r>
            <a:endParaRPr lang="en-GB" dirty="0" smtClean="0"/>
          </a:p>
          <a:p>
            <a:r>
              <a:rPr lang="en-US" b="1" u="sng" dirty="0" smtClean="0"/>
              <a:t>Overall</a:t>
            </a:r>
            <a:endParaRPr lang="en-GB" dirty="0" smtClean="0"/>
          </a:p>
          <a:p>
            <a:r>
              <a:rPr lang="en-US" dirty="0" smtClean="0"/>
              <a:t>Overall the Groups Balance Sheet presented is very strong and show signs of restructuring to produce positive outcomes for the Group, now and into the future.</a:t>
            </a:r>
            <a:endParaRPr lang="en-GB" dirty="0" smtClean="0"/>
          </a:p>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39</a:t>
            </a:fld>
            <a:endParaRPr lang="en-US"/>
          </a:p>
        </p:txBody>
      </p:sp>
    </p:spTree>
    <p:extLst>
      <p:ext uri="{BB962C8B-B14F-4D97-AF65-F5344CB8AC3E}">
        <p14:creationId xmlns:p14="http://schemas.microsoft.com/office/powerpoint/2010/main" val="1295237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dirty="0" smtClean="0"/>
              <a:t>CASH FLOW STATEMENT</a:t>
            </a:r>
            <a:endParaRPr lang="en-GB" sz="1200" dirty="0" smtClean="0"/>
          </a:p>
          <a:p>
            <a:r>
              <a:rPr lang="en-US" sz="1200" dirty="0" smtClean="0"/>
              <a:t>The year 2014 would appear not to be the best indicator of what might be the norm for operating cash generating. The Group received a large profit on the disposal of it’s 50% shareholding in its joint venture, Unidrug Distribution Group Limited, this profit on disposal amounted to €68,684m. </a:t>
            </a:r>
            <a:endParaRPr lang="en-GB" sz="1200" dirty="0" smtClean="0"/>
          </a:p>
          <a:p>
            <a:r>
              <a:rPr lang="en-US" sz="1200" dirty="0" smtClean="0"/>
              <a:t> </a:t>
            </a:r>
            <a:endParaRPr lang="en-GB" sz="1200" dirty="0" smtClean="0"/>
          </a:p>
          <a:p>
            <a:r>
              <a:rPr lang="en-US" sz="1200" dirty="0" smtClean="0"/>
              <a:t>In 2014, Cash Flows from Operating Activities was positive at €63,689m, however, there has been a fall in generating cash flows from operating activity in 2014, this may be due to the recent restructuring.  </a:t>
            </a:r>
            <a:endParaRPr lang="en-GB" sz="1200" dirty="0" smtClean="0"/>
          </a:p>
          <a:p>
            <a:r>
              <a:rPr lang="en-US" sz="1200" dirty="0" smtClean="0"/>
              <a:t> </a:t>
            </a:r>
            <a:endParaRPr lang="en-GB" sz="1200" dirty="0" smtClean="0"/>
          </a:p>
          <a:p>
            <a:r>
              <a:rPr lang="en-US" sz="1200" dirty="0" smtClean="0"/>
              <a:t>While Cash and Cash Equivalents have decreased during the year by (€15,878m), the Group have a generous supply of money available to them at the end of the year of € 157,255m. </a:t>
            </a:r>
            <a:endParaRPr lang="en-GB" sz="1200" dirty="0" smtClean="0"/>
          </a:p>
          <a:p>
            <a:r>
              <a:rPr lang="en-US" sz="1200" dirty="0" smtClean="0"/>
              <a:t> </a:t>
            </a:r>
            <a:endParaRPr lang="en-GB" sz="1200" dirty="0" smtClean="0"/>
          </a:p>
          <a:p>
            <a:r>
              <a:rPr lang="en-US" sz="1200" dirty="0" smtClean="0"/>
              <a:t>Cash flows from investing activities in 2014, was largely due to acquisitions of subsidiary undertakings of Galliard, </a:t>
            </a:r>
            <a:r>
              <a:rPr lang="en-US" sz="1200" dirty="0" err="1" smtClean="0"/>
              <a:t>Nyxeon</a:t>
            </a:r>
            <a:r>
              <a:rPr lang="en-US" sz="1200" dirty="0" smtClean="0"/>
              <a:t>, KP360 and The Travel Clinic. The Group also make additions and disposals of property, plant and equipment during the year which amount to (€ 11,025m) net. While also receiving proceeds from disposal of subsidiary undertakings and joint ventures, which amounted to € 109,817m).</a:t>
            </a:r>
            <a:endParaRPr lang="en-GB" sz="1200" dirty="0" smtClean="0"/>
          </a:p>
          <a:p>
            <a:r>
              <a:rPr lang="en-US" sz="1200" dirty="0" smtClean="0"/>
              <a:t>This resulted in a (€39,913m) net cash outflows from investing activity. </a:t>
            </a:r>
            <a:endParaRPr lang="en-GB" sz="1200" dirty="0" smtClean="0"/>
          </a:p>
          <a:p>
            <a:r>
              <a:rPr lang="en-US" sz="1200" dirty="0" smtClean="0"/>
              <a:t> </a:t>
            </a:r>
            <a:endParaRPr lang="en-GB" sz="1200" dirty="0" smtClean="0"/>
          </a:p>
          <a:p>
            <a:r>
              <a:rPr lang="en-US" sz="1200" dirty="0" smtClean="0"/>
              <a:t>The Groups Cash Flows from Financing Activities primarily consisted of repayments of interest bearing loans and borrowing, which the Group paid off €103,520m in 2014, and also dividends paid to shareholders. The Group largely used their own cash available to repay borrowings, off-set also from proceeds received from interest bearing loans and borrowings € 78,010m, in 2014.</a:t>
            </a:r>
            <a:endParaRPr lang="en-GB" sz="1200" dirty="0" smtClean="0"/>
          </a:p>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40</a:t>
            </a:fld>
            <a:endParaRPr lang="en-US"/>
          </a:p>
        </p:txBody>
      </p:sp>
    </p:spTree>
    <p:extLst>
      <p:ext uri="{BB962C8B-B14F-4D97-AF65-F5344CB8AC3E}">
        <p14:creationId xmlns:p14="http://schemas.microsoft.com/office/powerpoint/2010/main" val="2702492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United Drug Supply Chain Services have reached saturation in Ireland and the UK, other areas of the UDG, namely Ashfield and Sharp look to have many business growth opportunities ahead. </a:t>
            </a:r>
          </a:p>
          <a:p>
            <a:r>
              <a:rPr lang="en-GB" dirty="0" smtClean="0"/>
              <a:t>Overall, geographically, the Group continue to increase their Cap Ex in the UK and North America in 2014, to open up further areas of growth opportunities. In 2014, both sales and asset investment within the UK, Continental Europe and North America continue to increase, with the RoI segments moving in the opposite direction. However, efficiency, and the tight margin controls in place, by the Group, in the RoI, should return this area to a continued, reliable business.</a:t>
            </a:r>
          </a:p>
          <a:p>
            <a:r>
              <a:rPr lang="en-GB" dirty="0" smtClean="0"/>
              <a:t> </a:t>
            </a:r>
          </a:p>
          <a:p>
            <a:r>
              <a:rPr lang="en-GB" dirty="0" smtClean="0"/>
              <a:t>Overall there may be high opportunities to cross-sell within UDG, which may not be fully utilized yet.</a:t>
            </a:r>
          </a:p>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43</a:t>
            </a:fld>
            <a:endParaRPr lang="en-US"/>
          </a:p>
        </p:txBody>
      </p:sp>
    </p:spTree>
    <p:extLst>
      <p:ext uri="{BB962C8B-B14F-4D97-AF65-F5344CB8AC3E}">
        <p14:creationId xmlns:p14="http://schemas.microsoft.com/office/powerpoint/2010/main" val="9703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dirty="0" smtClean="0"/>
              <a:t>UDG Weakness</a:t>
            </a:r>
            <a:endParaRPr lang="en-GB" sz="1200" dirty="0" smtClean="0"/>
          </a:p>
          <a:p>
            <a:r>
              <a:rPr lang="en-GB" sz="1200" dirty="0" smtClean="0"/>
              <a:t>Following the recent recession in Ireland, UDG’s Supply Chain Services opportunities remain limited while the Irish economy recovers. This division, Supply Chain Services, will need attention to ensure it returns to growth in the future, and this is being addressed by UDG through automation and IT investments, which will bring about reduced operating costs, while increasing efficiency and productivity. </a:t>
            </a:r>
          </a:p>
          <a:p>
            <a:r>
              <a:rPr lang="en-GB" sz="1200" dirty="0" smtClean="0"/>
              <a:t> </a:t>
            </a:r>
          </a:p>
          <a:p>
            <a:r>
              <a:rPr lang="en-GB" sz="1200" b="1" u="sng" dirty="0" smtClean="0"/>
              <a:t>UDG Strengths</a:t>
            </a:r>
            <a:endParaRPr lang="en-GB" sz="1200" dirty="0" smtClean="0"/>
          </a:p>
          <a:p>
            <a:r>
              <a:rPr lang="en-GB" sz="1200" dirty="0" smtClean="0"/>
              <a:t>Overall, at the end of 2014, UDG have strong financial resources, which came about from wise acquisitions, disposals, and asset investments, which have enhanced UDG’s efficiency and growth. “The Group overall achieved operating profit growth of 9% and earnings per share growth of 8%”, (UDG Annual Report, 2014). </a:t>
            </a:r>
          </a:p>
          <a:p>
            <a:r>
              <a:rPr lang="en-GB" sz="1200" dirty="0" smtClean="0"/>
              <a:t> </a:t>
            </a:r>
          </a:p>
          <a:p>
            <a:r>
              <a:rPr lang="en-GB" sz="1200" dirty="0" smtClean="0"/>
              <a:t>Divisions of the UDG, namely, </a:t>
            </a:r>
            <a:r>
              <a:rPr lang="en-GB" sz="1200" dirty="0" err="1" smtClean="0"/>
              <a:t>Aquilant</a:t>
            </a:r>
            <a:r>
              <a:rPr lang="en-GB" sz="1200" dirty="0" smtClean="0"/>
              <a:t>, Ashfield and Sharp did return operating profit growth during 2014, leading to overall group operating profit growth.  </a:t>
            </a:r>
          </a:p>
          <a:p>
            <a:r>
              <a:rPr lang="en-GB" sz="1200" dirty="0" smtClean="0"/>
              <a:t> </a:t>
            </a:r>
          </a:p>
          <a:p>
            <a:r>
              <a:rPr lang="en-GB" sz="1200" dirty="0" err="1" smtClean="0"/>
              <a:t>Aquilant</a:t>
            </a:r>
            <a:r>
              <a:rPr lang="en-GB" sz="1200" dirty="0" smtClean="0"/>
              <a:t> has brought positive revenue growth in 2014; the business continues to develop well.</a:t>
            </a:r>
          </a:p>
          <a:p>
            <a:r>
              <a:rPr lang="en-GB" sz="1200" dirty="0" smtClean="0"/>
              <a:t> </a:t>
            </a:r>
          </a:p>
          <a:p>
            <a:r>
              <a:rPr lang="en-GB" sz="1200" dirty="0" smtClean="0"/>
              <a:t>Ashfield sales growth and operating profit increased to 33.58% and 36% respectively in 2014. Ashfield enjoys leading market positions in a number of markets; UK, Canada and some mainland European Countries, and is also building a strong CSO emerging presence in South America and Asia. Ashfield represented 42% of the Groups operating profit in 2014.</a:t>
            </a:r>
          </a:p>
          <a:p>
            <a:r>
              <a:rPr lang="en-GB" sz="1200" dirty="0" smtClean="0"/>
              <a:t> </a:t>
            </a:r>
          </a:p>
          <a:p>
            <a:r>
              <a:rPr lang="en-GB" sz="1200" dirty="0" smtClean="0"/>
              <a:t>In 2014, Sharp Packaging experienced a decrease in sales growth of 8.86%, and a 10.97% increase in operating profit . Sharp have also developed their European sectors to offer serialization, and as Sharp US has reached capacity, a €35m Cap Ex investment will be made, to ensure Sharp US’s continued success, and ability to take advantage of growth opportunities in it’s marketplace.</a:t>
            </a:r>
          </a:p>
          <a:p>
            <a:r>
              <a:rPr lang="en-GB" sz="1200" dirty="0" smtClean="0"/>
              <a:t> </a:t>
            </a:r>
          </a:p>
          <a:p>
            <a:r>
              <a:rPr lang="en-GB" sz="1200" dirty="0" smtClean="0"/>
              <a:t>UDG also benefit greatly from a young, forward looking management team, with years of combined managerial experience, also, the addition of new board members afford UDG a fresh, new perspective.</a:t>
            </a:r>
          </a:p>
          <a:p>
            <a:r>
              <a:rPr lang="en-GB" sz="1200" dirty="0" smtClean="0"/>
              <a:t> </a:t>
            </a:r>
          </a:p>
          <a:p>
            <a:r>
              <a:rPr lang="en-GB" sz="1200" dirty="0" smtClean="0"/>
              <a:t>UDG follow a leverage policy of 2.5 times EBITDA, and maintain a plentiful supply of undrawn credit facilities available to the Group, coupled with positive cash flows.</a:t>
            </a:r>
          </a:p>
          <a:p>
            <a:r>
              <a:rPr lang="en-GB" sz="1200" dirty="0" smtClean="0"/>
              <a:t>With a strong balance sheet at the end of 2014, low levels of financial risk, a healthy return to shareholders, and strong growth in Ashfield and Sharp offsetting the performance of their Supply Chain Services, the future outlook of UDG is very positive. </a:t>
            </a:r>
          </a:p>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44</a:t>
            </a:fld>
            <a:endParaRPr lang="en-US"/>
          </a:p>
        </p:txBody>
      </p:sp>
    </p:spTree>
    <p:extLst>
      <p:ext uri="{BB962C8B-B14F-4D97-AF65-F5344CB8AC3E}">
        <p14:creationId xmlns:p14="http://schemas.microsoft.com/office/powerpoint/2010/main" val="2027695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2</a:t>
            </a:fld>
            <a:endParaRPr lang="en-US"/>
          </a:p>
        </p:txBody>
      </p:sp>
    </p:spTree>
    <p:extLst>
      <p:ext uri="{BB962C8B-B14F-4D97-AF65-F5344CB8AC3E}">
        <p14:creationId xmlns:p14="http://schemas.microsoft.com/office/powerpoint/2010/main" val="435823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pPr/>
              <a:t>49</a:t>
            </a:fld>
            <a:endParaRPr lang="en-US"/>
          </a:p>
        </p:txBody>
      </p:sp>
    </p:spTree>
    <p:extLst>
      <p:ext uri="{BB962C8B-B14F-4D97-AF65-F5344CB8AC3E}">
        <p14:creationId xmlns:p14="http://schemas.microsoft.com/office/powerpoint/2010/main" val="2132497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5</a:t>
            </a:fld>
            <a:endParaRPr lang="en-US"/>
          </a:p>
        </p:txBody>
      </p:sp>
    </p:spTree>
    <p:extLst>
      <p:ext uri="{BB962C8B-B14F-4D97-AF65-F5344CB8AC3E}">
        <p14:creationId xmlns:p14="http://schemas.microsoft.com/office/powerpoint/2010/main" val="274334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6</a:t>
            </a:fld>
            <a:endParaRPr lang="en-US"/>
          </a:p>
        </p:txBody>
      </p:sp>
    </p:spTree>
    <p:extLst>
      <p:ext uri="{BB962C8B-B14F-4D97-AF65-F5344CB8AC3E}">
        <p14:creationId xmlns:p14="http://schemas.microsoft.com/office/powerpoint/2010/main" val="298118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smtClean="0"/>
              <a:t>Market Penetration:</a:t>
            </a:r>
          </a:p>
          <a:p>
            <a:r>
              <a:rPr lang="en-US" sz="1000" dirty="0" smtClean="0"/>
              <a:t>Advantage,</a:t>
            </a:r>
          </a:p>
          <a:p>
            <a:pPr marL="171450" indent="-171450">
              <a:buFont typeface="Arial" panose="020B0604020202020204" pitchFamily="34" charset="0"/>
              <a:buChar char="•"/>
            </a:pPr>
            <a:r>
              <a:rPr lang="en-US" sz="1000" dirty="0" smtClean="0"/>
              <a:t>Low</a:t>
            </a:r>
            <a:r>
              <a:rPr lang="en-US" sz="1000" baseline="0" dirty="0" smtClean="0"/>
              <a:t> risk (safe strategy)</a:t>
            </a:r>
          </a:p>
          <a:p>
            <a:pPr marL="171450" indent="-171450">
              <a:buFont typeface="Arial" panose="020B0604020202020204" pitchFamily="34" charset="0"/>
              <a:buChar char="•"/>
            </a:pPr>
            <a:r>
              <a:rPr lang="en-US" sz="1000" baseline="0" dirty="0" smtClean="0"/>
              <a:t>Market and product focus (enabling market expenditure reduction opportunity)</a:t>
            </a:r>
          </a:p>
          <a:p>
            <a:r>
              <a:rPr lang="en-US" sz="1000" dirty="0" smtClean="0"/>
              <a:t>Limitation,</a:t>
            </a:r>
          </a:p>
          <a:p>
            <a:pPr marL="171450" indent="-171450">
              <a:buFont typeface="Arial" panose="020B0604020202020204" pitchFamily="34" charset="0"/>
              <a:buChar char="•"/>
            </a:pPr>
            <a:r>
              <a:rPr lang="en-US" sz="1000" dirty="0" smtClean="0"/>
              <a:t>Customers and</a:t>
            </a:r>
            <a:r>
              <a:rPr lang="en-US" sz="1000" baseline="0" dirty="0" smtClean="0"/>
              <a:t> market share acquisition wars</a:t>
            </a:r>
          </a:p>
          <a:p>
            <a:pPr marL="171450" indent="-171450">
              <a:buFont typeface="Arial" panose="020B0604020202020204" pitchFamily="34" charset="0"/>
              <a:buChar char="•"/>
            </a:pPr>
            <a:r>
              <a:rPr lang="en-US" sz="1000" baseline="0" dirty="0" smtClean="0"/>
              <a:t>Price wars (harm profit in the short run)</a:t>
            </a:r>
          </a:p>
          <a:p>
            <a:pPr marL="0" indent="0">
              <a:buFont typeface="Arial" panose="020B0604020202020204" pitchFamily="34" charset="0"/>
              <a:buNone/>
            </a:pPr>
            <a:endParaRPr lang="en-US" sz="1000" baseline="0" dirty="0" smtClean="0"/>
          </a:p>
          <a:p>
            <a:r>
              <a:rPr lang="en-US" sz="1000" b="1" dirty="0" smtClean="0"/>
              <a:t>Market Development:</a:t>
            </a:r>
          </a:p>
          <a:p>
            <a:r>
              <a:rPr lang="en-US" sz="1000" dirty="0" smtClean="0"/>
              <a:t>Advantage,</a:t>
            </a:r>
          </a:p>
          <a:p>
            <a:pPr marL="171450" indent="-171450">
              <a:buFont typeface="Arial" panose="020B0604020202020204" pitchFamily="34" charset="0"/>
              <a:buChar char="•"/>
            </a:pPr>
            <a:r>
              <a:rPr lang="en-US" sz="1000" dirty="0" smtClean="0"/>
              <a:t>Considerably</a:t>
            </a:r>
            <a:r>
              <a:rPr lang="en-US" sz="1000" baseline="0" dirty="0" smtClean="0"/>
              <a:t> l</a:t>
            </a:r>
            <a:r>
              <a:rPr lang="en-US" sz="1000" dirty="0" smtClean="0"/>
              <a:t>ow</a:t>
            </a:r>
            <a:r>
              <a:rPr lang="en-US" sz="1000" baseline="0" dirty="0" smtClean="0"/>
              <a:t> risk (business that familiar with the product)</a:t>
            </a:r>
          </a:p>
          <a:p>
            <a:r>
              <a:rPr lang="en-US" sz="1000" dirty="0" smtClean="0"/>
              <a:t>Limitation,</a:t>
            </a:r>
          </a:p>
          <a:p>
            <a:pPr marL="171450" indent="-171450">
              <a:buFont typeface="Arial" panose="020B0604020202020204" pitchFamily="34" charset="0"/>
              <a:buChar char="•"/>
            </a:pPr>
            <a:r>
              <a:rPr lang="en-US" sz="1000" dirty="0" smtClean="0"/>
              <a:t>Success in one market does not guarantee</a:t>
            </a:r>
            <a:r>
              <a:rPr lang="en-US" sz="1000" baseline="0" dirty="0" smtClean="0"/>
              <a:t> success in other market</a:t>
            </a:r>
          </a:p>
          <a:p>
            <a:pPr marL="0" indent="0">
              <a:buFont typeface="Arial" panose="020B0604020202020204" pitchFamily="34" charset="0"/>
              <a:buNone/>
            </a:pPr>
            <a:endParaRPr lang="en-US" sz="1000" baseline="0" dirty="0" smtClean="0"/>
          </a:p>
          <a:p>
            <a:r>
              <a:rPr lang="en-US" sz="1000" b="1" dirty="0" smtClean="0"/>
              <a:t>Diversification:</a:t>
            </a:r>
          </a:p>
          <a:p>
            <a:r>
              <a:rPr lang="en-US" sz="1000" dirty="0" smtClean="0"/>
              <a:t>Advantage,</a:t>
            </a:r>
          </a:p>
          <a:p>
            <a:pPr marL="171450" indent="-171450">
              <a:buFont typeface="Arial" panose="020B0604020202020204" pitchFamily="34" charset="0"/>
              <a:buChar char="•"/>
            </a:pPr>
            <a:r>
              <a:rPr lang="en-US" sz="1000" dirty="0" smtClean="0"/>
              <a:t>Gain revenue</a:t>
            </a:r>
          </a:p>
          <a:p>
            <a:pPr marL="171450" indent="-171450">
              <a:buFont typeface="Arial" panose="020B0604020202020204" pitchFamily="34" charset="0"/>
              <a:buChar char="•"/>
            </a:pPr>
            <a:r>
              <a:rPr lang="en-US" sz="1000" baseline="0" dirty="0" smtClean="0"/>
              <a:t>Spread risk</a:t>
            </a:r>
          </a:p>
          <a:p>
            <a:r>
              <a:rPr lang="en-US" sz="1000" dirty="0" smtClean="0"/>
              <a:t>Limitation,</a:t>
            </a:r>
          </a:p>
          <a:p>
            <a:pPr marL="171450" indent="-171450">
              <a:buFont typeface="Arial" panose="020B0604020202020204" pitchFamily="34" charset="0"/>
              <a:buChar char="•"/>
            </a:pPr>
            <a:r>
              <a:rPr lang="en-US" sz="1000" dirty="0" smtClean="0"/>
              <a:t>Great risk to those who inexperience in the chosen</a:t>
            </a:r>
            <a:r>
              <a:rPr lang="en-US" sz="1000" baseline="0" dirty="0" smtClean="0"/>
              <a:t> product and market</a:t>
            </a:r>
          </a:p>
          <a:p>
            <a:pPr marL="171450" indent="-171450">
              <a:buFont typeface="Arial" panose="020B0604020202020204" pitchFamily="34" charset="0"/>
              <a:buChar char="•"/>
            </a:pPr>
            <a:r>
              <a:rPr lang="en-US" sz="1000" baseline="0" dirty="0" smtClean="0"/>
              <a:t>Multi-channel might lead to time consuming activities if not properly executed</a:t>
            </a:r>
          </a:p>
          <a:p>
            <a:pPr marL="171450" indent="-171450">
              <a:buFont typeface="Arial" panose="020B0604020202020204" pitchFamily="34" charset="0"/>
              <a:buChar char="•"/>
            </a:pPr>
            <a:r>
              <a:rPr lang="en-US" sz="1000" baseline="0" dirty="0" smtClean="0"/>
              <a:t>Diversification tend to become a distraction and lead an organisation losing focus of its core business with serious consequences</a:t>
            </a:r>
            <a:endParaRPr lang="en-US" sz="1000" baseline="0" dirty="0" smtClean="0"/>
          </a:p>
        </p:txBody>
      </p:sp>
      <p:sp>
        <p:nvSpPr>
          <p:cNvPr id="4" name="Slide Number Placeholder 3"/>
          <p:cNvSpPr>
            <a:spLocks noGrp="1"/>
          </p:cNvSpPr>
          <p:nvPr>
            <p:ph type="sldNum" sz="quarter" idx="10"/>
          </p:nvPr>
        </p:nvSpPr>
        <p:spPr/>
        <p:txBody>
          <a:bodyPr/>
          <a:lstStyle/>
          <a:p>
            <a:fld id="{1113C6B5-6F87-4AF1-9CB5-C9BEA76F4BDA}" type="slidenum">
              <a:rPr lang="en-US" smtClean="0"/>
              <a:t>14</a:t>
            </a:fld>
            <a:endParaRPr lang="en-US"/>
          </a:p>
        </p:txBody>
      </p:sp>
    </p:spTree>
    <p:extLst>
      <p:ext uri="{BB962C8B-B14F-4D97-AF65-F5344CB8AC3E}">
        <p14:creationId xmlns:p14="http://schemas.microsoft.com/office/powerpoint/2010/main" val="360338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15</a:t>
            </a:fld>
            <a:endParaRPr lang="en-US"/>
          </a:p>
        </p:txBody>
      </p:sp>
    </p:spTree>
    <p:extLst>
      <p:ext uri="{BB962C8B-B14F-4D97-AF65-F5344CB8AC3E}">
        <p14:creationId xmlns:p14="http://schemas.microsoft.com/office/powerpoint/2010/main" val="219263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20</a:t>
            </a:fld>
            <a:endParaRPr lang="en-US"/>
          </a:p>
        </p:txBody>
      </p:sp>
    </p:spTree>
    <p:extLst>
      <p:ext uri="{BB962C8B-B14F-4D97-AF65-F5344CB8AC3E}">
        <p14:creationId xmlns:p14="http://schemas.microsoft.com/office/powerpoint/2010/main" val="2978793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DF0ED89-0A41-4DFA-9045-EA3D0B4B5276}" type="slidenum">
              <a:rPr lang="en-IE" smtClean="0"/>
              <a:t>22</a:t>
            </a:fld>
            <a:endParaRPr lang="en-IE"/>
          </a:p>
        </p:txBody>
      </p:sp>
    </p:spTree>
    <p:extLst>
      <p:ext uri="{BB962C8B-B14F-4D97-AF65-F5344CB8AC3E}">
        <p14:creationId xmlns:p14="http://schemas.microsoft.com/office/powerpoint/2010/main" val="316641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3C6B5-6F87-4AF1-9CB5-C9BEA76F4BDA}" type="slidenum">
              <a:rPr lang="en-US" smtClean="0"/>
              <a:t>23</a:t>
            </a:fld>
            <a:endParaRPr lang="en-US"/>
          </a:p>
        </p:txBody>
      </p:sp>
    </p:spTree>
    <p:extLst>
      <p:ext uri="{BB962C8B-B14F-4D97-AF65-F5344CB8AC3E}">
        <p14:creationId xmlns:p14="http://schemas.microsoft.com/office/powerpoint/2010/main" val="221094050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12192000" cy="6858000"/>
          </a:xfrm>
          <a:prstGeom prst="rect">
            <a:avLst/>
          </a:prstGeom>
        </p:spPr>
      </p:pic>
      <p:sp>
        <p:nvSpPr>
          <p:cNvPr id="8" name="Rectangle 7"/>
          <p:cNvSpPr/>
          <p:nvPr userDrawn="1"/>
        </p:nvSpPr>
        <p:spPr>
          <a:xfrm>
            <a:off x="0" y="0"/>
            <a:ext cx="12192000" cy="5511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3"/>
          <a:srcRect l="23457"/>
          <a:stretch/>
        </p:blipFill>
        <p:spPr>
          <a:xfrm>
            <a:off x="1678490" y="98054"/>
            <a:ext cx="9156526" cy="5300664"/>
          </a:xfrm>
          <a:prstGeom prst="rect">
            <a:avLst/>
          </a:prstGeom>
        </p:spPr>
      </p:pic>
      <p:sp>
        <p:nvSpPr>
          <p:cNvPr id="11" name="TextBox 10"/>
          <p:cNvSpPr txBox="1"/>
          <p:nvPr userDrawn="1"/>
        </p:nvSpPr>
        <p:spPr>
          <a:xfrm>
            <a:off x="5029331" y="6512645"/>
            <a:ext cx="7083414" cy="276999"/>
          </a:xfrm>
          <a:prstGeom prst="rect">
            <a:avLst/>
          </a:prstGeom>
          <a:noFill/>
        </p:spPr>
        <p:txBody>
          <a:bodyPr wrap="none" rtlCol="0">
            <a:spAutoFit/>
          </a:bodyPr>
          <a:lstStyle/>
          <a:p>
            <a:pPr algn="r"/>
            <a:r>
              <a:rPr lang="en-US" sz="1200" b="1" dirty="0" smtClean="0">
                <a:solidFill>
                  <a:schemeClr val="tx1">
                    <a:lumMod val="50000"/>
                    <a:lumOff val="50000"/>
                  </a:schemeClr>
                </a:solidFill>
              </a:rPr>
              <a:t>| Fernando Bassi | Daymir</a:t>
            </a:r>
            <a:r>
              <a:rPr lang="en-US" sz="1200" b="1" baseline="0" dirty="0" smtClean="0">
                <a:solidFill>
                  <a:schemeClr val="tx1">
                    <a:lumMod val="50000"/>
                    <a:lumOff val="50000"/>
                  </a:schemeClr>
                </a:solidFill>
              </a:rPr>
              <a:t> Castillo </a:t>
            </a:r>
            <a:r>
              <a:rPr lang="en-US" sz="1200" b="1" dirty="0" smtClean="0">
                <a:solidFill>
                  <a:schemeClr val="tx1">
                    <a:lumMod val="50000"/>
                    <a:lumOff val="50000"/>
                  </a:schemeClr>
                </a:solidFill>
              </a:rPr>
              <a:t>| </a:t>
            </a:r>
            <a:r>
              <a:rPr lang="en-US" sz="1200" b="1" baseline="0" dirty="0" smtClean="0">
                <a:solidFill>
                  <a:schemeClr val="tx1">
                    <a:lumMod val="50000"/>
                    <a:lumOff val="50000"/>
                  </a:schemeClr>
                </a:solidFill>
              </a:rPr>
              <a:t>Suzanne Landers  | </a:t>
            </a:r>
            <a:r>
              <a:rPr lang="en-US" sz="1200" b="1" dirty="0" smtClean="0">
                <a:solidFill>
                  <a:schemeClr val="tx1">
                    <a:lumMod val="50000"/>
                    <a:lumOff val="50000"/>
                  </a:schemeClr>
                </a:solidFill>
              </a:rPr>
              <a:t>Megan O’Brien</a:t>
            </a:r>
            <a:r>
              <a:rPr lang="en-US" sz="1200" b="1" baseline="0" dirty="0" smtClean="0">
                <a:solidFill>
                  <a:schemeClr val="tx1">
                    <a:lumMod val="50000"/>
                    <a:lumOff val="50000"/>
                  </a:schemeClr>
                </a:solidFill>
              </a:rPr>
              <a:t> | </a:t>
            </a:r>
            <a:r>
              <a:rPr lang="en-US" sz="1200" b="1" dirty="0" smtClean="0">
                <a:solidFill>
                  <a:schemeClr val="tx1">
                    <a:lumMod val="50000"/>
                    <a:lumOff val="50000"/>
                  </a:schemeClr>
                </a:solidFill>
              </a:rPr>
              <a:t>Jasanmeet</a:t>
            </a:r>
            <a:r>
              <a:rPr lang="en-US" sz="1200" b="1" baseline="0" dirty="0" smtClean="0">
                <a:solidFill>
                  <a:schemeClr val="tx1">
                    <a:lumMod val="50000"/>
                    <a:lumOff val="50000"/>
                  </a:schemeClr>
                </a:solidFill>
              </a:rPr>
              <a:t> Singh| Yopi Sopiawan |</a:t>
            </a:r>
            <a:endParaRPr lang="en-US" sz="1200" b="1" dirty="0">
              <a:solidFill>
                <a:schemeClr val="tx1">
                  <a:lumMod val="50000"/>
                  <a:lumOff val="50000"/>
                </a:schemeClr>
              </a:solidFill>
            </a:endParaRPr>
          </a:p>
        </p:txBody>
      </p:sp>
      <p:pic>
        <p:nvPicPr>
          <p:cNvPr id="3" name="Picture 2"/>
          <p:cNvPicPr>
            <a:picLocks noChangeAspect="1"/>
          </p:cNvPicPr>
          <p:nvPr userDrawn="1"/>
        </p:nvPicPr>
        <p:blipFill>
          <a:blip r:embed="rId4"/>
          <a:stretch>
            <a:fillRect/>
          </a:stretch>
        </p:blipFill>
        <p:spPr>
          <a:xfrm>
            <a:off x="4445391" y="112122"/>
            <a:ext cx="7629699" cy="3352800"/>
          </a:xfrm>
          <a:prstGeom prst="rect">
            <a:avLst/>
          </a:prstGeom>
          <a:ln w="114300">
            <a:solidFill>
              <a:schemeClr val="bg1"/>
            </a:solidFill>
          </a:ln>
        </p:spPr>
      </p:pic>
      <p:grpSp>
        <p:nvGrpSpPr>
          <p:cNvPr id="10" name="Group 9"/>
          <p:cNvGrpSpPr/>
          <p:nvPr userDrawn="1"/>
        </p:nvGrpSpPr>
        <p:grpSpPr>
          <a:xfrm>
            <a:off x="5093879" y="3707187"/>
            <a:ext cx="2697062" cy="1567489"/>
            <a:chOff x="8624364" y="3707479"/>
            <a:chExt cx="2697062" cy="1567489"/>
          </a:xfrm>
        </p:grpSpPr>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624364" y="3707479"/>
              <a:ext cx="2638607" cy="1567489"/>
            </a:xfrm>
            <a:prstGeom prst="rect">
              <a:avLst/>
            </a:prstGeom>
          </p:spPr>
        </p:pic>
        <p:sp>
          <p:nvSpPr>
            <p:cNvPr id="14" name="TextBox 13"/>
            <p:cNvSpPr txBox="1"/>
            <p:nvPr userDrawn="1"/>
          </p:nvSpPr>
          <p:spPr>
            <a:xfrm>
              <a:off x="10327243" y="4001284"/>
              <a:ext cx="994183" cy="400110"/>
            </a:xfrm>
            <a:prstGeom prst="rect">
              <a:avLst/>
            </a:prstGeom>
            <a:noFill/>
          </p:spPr>
          <p:txBody>
            <a:bodyPr wrap="none" rtlCol="0">
              <a:spAutoFit/>
            </a:bodyPr>
            <a:lstStyle/>
            <a:p>
              <a:r>
                <a:rPr lang="en-US" sz="2000" dirty="0" smtClean="0">
                  <a:solidFill>
                    <a:srgbClr val="CE1126"/>
                  </a:solidFill>
                  <a:latin typeface="Monotype Corsiva" panose="03010101010201010101" pitchFamily="66" charset="0"/>
                </a:rPr>
                <a:t>solutions</a:t>
              </a:r>
              <a:endParaRPr lang="en-US" sz="2000" dirty="0">
                <a:solidFill>
                  <a:srgbClr val="CE1126"/>
                </a:solidFill>
                <a:latin typeface="Monotype Corsiva" panose="03010101010201010101" pitchFamily="66" charset="0"/>
              </a:endParaRPr>
            </a:p>
          </p:txBody>
        </p:sp>
      </p:grpSp>
      <p:sp>
        <p:nvSpPr>
          <p:cNvPr id="15" name="TextBox 14"/>
          <p:cNvSpPr txBox="1"/>
          <p:nvPr userDrawn="1"/>
        </p:nvSpPr>
        <p:spPr>
          <a:xfrm>
            <a:off x="9468526" y="6276739"/>
            <a:ext cx="2621255" cy="276999"/>
          </a:xfrm>
          <a:prstGeom prst="rect">
            <a:avLst/>
          </a:prstGeom>
          <a:noFill/>
        </p:spPr>
        <p:txBody>
          <a:bodyPr wrap="none" rtlCol="0">
            <a:spAutoFit/>
          </a:bodyPr>
          <a:lstStyle/>
          <a:p>
            <a:pPr algn="r"/>
            <a:r>
              <a:rPr lang="en-US" sz="1200" b="1" dirty="0" smtClean="0">
                <a:solidFill>
                  <a:schemeClr val="tx1">
                    <a:lumMod val="50000"/>
                    <a:lumOff val="50000"/>
                  </a:schemeClr>
                </a:solidFill>
              </a:rPr>
              <a:t>Full-time MBA – Trinity College Dublin</a:t>
            </a:r>
            <a:endParaRPr lang="en-US" sz="1200" b="1" dirty="0">
              <a:solidFill>
                <a:schemeClr val="tx1">
                  <a:lumMod val="50000"/>
                  <a:lumOff val="50000"/>
                </a:schemeClr>
              </a:solidFill>
            </a:endParaRPr>
          </a:p>
        </p:txBody>
      </p:sp>
      <p:sp>
        <p:nvSpPr>
          <p:cNvPr id="16" name="TextBox 15"/>
          <p:cNvSpPr txBox="1"/>
          <p:nvPr userDrawn="1"/>
        </p:nvSpPr>
        <p:spPr>
          <a:xfrm>
            <a:off x="20680" y="5399896"/>
            <a:ext cx="4847545" cy="784830"/>
          </a:xfrm>
          <a:prstGeom prst="rect">
            <a:avLst/>
          </a:prstGeom>
          <a:noFill/>
        </p:spPr>
        <p:txBody>
          <a:bodyPr wrap="none" rtlCol="0">
            <a:spAutoFit/>
          </a:bodyPr>
          <a:lstStyle/>
          <a:p>
            <a:pPr algn="l"/>
            <a:r>
              <a:rPr lang="en-US" sz="4500" b="1" dirty="0" smtClean="0">
                <a:solidFill>
                  <a:schemeClr val="tx1">
                    <a:lumMod val="75000"/>
                    <a:lumOff val="25000"/>
                  </a:schemeClr>
                </a:solidFill>
              </a:rPr>
              <a:t>UDG Healthcare plc</a:t>
            </a:r>
          </a:p>
        </p:txBody>
      </p:sp>
      <p:sp>
        <p:nvSpPr>
          <p:cNvPr id="17" name="Rectangle 16"/>
          <p:cNvSpPr/>
          <p:nvPr userDrawn="1"/>
        </p:nvSpPr>
        <p:spPr>
          <a:xfrm>
            <a:off x="4774699" y="5541258"/>
            <a:ext cx="7300390" cy="615553"/>
          </a:xfrm>
          <a:prstGeom prst="rect">
            <a:avLst/>
          </a:prstGeom>
        </p:spPr>
        <p:txBody>
          <a:bodyPr wrap="square">
            <a:spAutoFit/>
          </a:bodyPr>
          <a:lstStyle/>
          <a:p>
            <a:pPr lvl="0"/>
            <a:r>
              <a:rPr lang="en-US" sz="3400" i="0" dirty="0" smtClean="0">
                <a:solidFill>
                  <a:schemeClr val="bg2">
                    <a:lumMod val="50000"/>
                  </a:schemeClr>
                </a:solidFill>
              </a:rPr>
              <a:t>Company Analysis &amp; Issue Identification</a:t>
            </a:r>
            <a:endParaRPr lang="en-US" sz="3400" i="0" dirty="0"/>
          </a:p>
        </p:txBody>
      </p:sp>
      <p:pic>
        <p:nvPicPr>
          <p:cNvPr id="20" name="Picture 19"/>
          <p:cNvPicPr>
            <a:picLocks noChangeAspect="1"/>
          </p:cNvPicPr>
          <p:nvPr userDrawn="1"/>
        </p:nvPicPr>
        <p:blipFill>
          <a:blip r:embed="rId6"/>
          <a:stretch>
            <a:fillRect/>
          </a:stretch>
        </p:blipFill>
        <p:spPr>
          <a:xfrm>
            <a:off x="4422952" y="109694"/>
            <a:ext cx="7652137" cy="3360718"/>
          </a:xfrm>
          <a:prstGeom prst="rect">
            <a:avLst/>
          </a:prstGeom>
        </p:spPr>
      </p:pic>
      <p:pic>
        <p:nvPicPr>
          <p:cNvPr id="5" name="Picture 4"/>
          <p:cNvPicPr>
            <a:picLocks noChangeAspect="1"/>
          </p:cNvPicPr>
          <p:nvPr userDrawn="1"/>
        </p:nvPicPr>
        <p:blipFill rotWithShape="1">
          <a:blip r:embed="rId7"/>
          <a:srcRect r="887"/>
          <a:stretch/>
        </p:blipFill>
        <p:spPr>
          <a:xfrm>
            <a:off x="8530225" y="3587477"/>
            <a:ext cx="3545654" cy="1811973"/>
          </a:xfrm>
          <a:prstGeom prst="rect">
            <a:avLst/>
          </a:prstGeom>
          <a:ln w="114300">
            <a:solidFill>
              <a:schemeClr val="bg1"/>
            </a:solidFill>
          </a:ln>
        </p:spPr>
      </p:pic>
      <p:pic>
        <p:nvPicPr>
          <p:cNvPr id="13" name="Picture 12"/>
          <p:cNvPicPr>
            <a:picLocks noChangeAspect="1"/>
          </p:cNvPicPr>
          <p:nvPr userDrawn="1"/>
        </p:nvPicPr>
        <p:blipFill>
          <a:blip r:embed="rId8"/>
          <a:stretch>
            <a:fillRect/>
          </a:stretch>
        </p:blipFill>
        <p:spPr>
          <a:xfrm>
            <a:off x="3258580" y="96046"/>
            <a:ext cx="1070690" cy="5302672"/>
          </a:xfrm>
          <a:prstGeom prst="rect">
            <a:avLst/>
          </a:prstGeom>
          <a:ln w="101600">
            <a:solidFill>
              <a:schemeClr val="bg1"/>
            </a:solidFill>
          </a:ln>
        </p:spPr>
      </p:pic>
      <p:pic>
        <p:nvPicPr>
          <p:cNvPr id="18" name="Picture 17"/>
          <p:cNvPicPr>
            <a:picLocks noChangeAspect="1"/>
          </p:cNvPicPr>
          <p:nvPr userDrawn="1"/>
        </p:nvPicPr>
        <p:blipFill>
          <a:blip r:embed="rId9"/>
          <a:stretch>
            <a:fillRect/>
          </a:stretch>
        </p:blipFill>
        <p:spPr>
          <a:xfrm>
            <a:off x="114619" y="103013"/>
            <a:ext cx="3048000" cy="5305425"/>
          </a:xfrm>
          <a:prstGeom prst="rect">
            <a:avLst/>
          </a:prstGeom>
        </p:spPr>
      </p:pic>
    </p:spTree>
    <p:extLst>
      <p:ext uri="{BB962C8B-B14F-4D97-AF65-F5344CB8AC3E}">
        <p14:creationId xmlns:p14="http://schemas.microsoft.com/office/powerpoint/2010/main" val="285560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448800" y="6470869"/>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152590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448800" y="6472053"/>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394703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448800" y="6472053"/>
            <a:ext cx="2743200" cy="365125"/>
          </a:xfrm>
          <a:prstGeom prst="rect">
            <a:avLst/>
          </a:prstGeom>
        </p:spPr>
        <p:txBody>
          <a:bodyPr/>
          <a:lstStyle>
            <a:lvl1pPr algn="r">
              <a:defRPr>
                <a:solidFill>
                  <a:schemeClr val="tx1">
                    <a:lumMod val="75000"/>
                    <a:lumOff val="25000"/>
                  </a:schemeClr>
                </a:solidFill>
              </a:defRPr>
            </a:lvl1pPr>
          </a:lstStyle>
          <a:p>
            <a:fld id="{F778309B-6251-4B38-9DB1-212C96F2A3CC}" type="slidenum">
              <a:rPr lang="en-US" smtClean="0"/>
              <a:pPr/>
              <a:t>‹#›</a:t>
            </a:fld>
            <a:endParaRPr lang="en-US" dirty="0"/>
          </a:p>
        </p:txBody>
      </p:sp>
    </p:spTree>
    <p:extLst>
      <p:ext uri="{BB962C8B-B14F-4D97-AF65-F5344CB8AC3E}">
        <p14:creationId xmlns:p14="http://schemas.microsoft.com/office/powerpoint/2010/main" val="214327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4295"/>
            <a:ext cx="4722312" cy="5576738"/>
          </a:xfrm>
          <a:prstGeom prst="rect">
            <a:avLst/>
          </a:prstGeom>
        </p:spPr>
      </p:pic>
      <p:sp>
        <p:nvSpPr>
          <p:cNvPr id="4" name="TextBox 3"/>
          <p:cNvSpPr txBox="1"/>
          <p:nvPr userDrawn="1"/>
        </p:nvSpPr>
        <p:spPr>
          <a:xfrm>
            <a:off x="165100" y="266700"/>
            <a:ext cx="1189548" cy="584776"/>
          </a:xfrm>
          <a:prstGeom prst="rect">
            <a:avLst/>
          </a:prstGeom>
          <a:noFill/>
        </p:spPr>
        <p:txBody>
          <a:bodyPr wrap="none" rtlCol="0">
            <a:spAutoFit/>
          </a:bodyPr>
          <a:lstStyle/>
          <a:p>
            <a:r>
              <a:rPr lang="en-US" sz="3200" b="1" dirty="0" smtClean="0">
                <a:solidFill>
                  <a:schemeClr val="tx1">
                    <a:lumMod val="75000"/>
                    <a:lumOff val="25000"/>
                  </a:schemeClr>
                </a:solidFill>
              </a:rPr>
              <a:t>Q &amp; A</a:t>
            </a:r>
            <a:endParaRPr lang="en-US" sz="3200" b="1" dirty="0">
              <a:solidFill>
                <a:schemeClr val="tx1">
                  <a:lumMod val="75000"/>
                  <a:lumOff val="25000"/>
                </a:schemeClr>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8858" y="2230371"/>
            <a:ext cx="4794245" cy="2848066"/>
          </a:xfrm>
          <a:prstGeom prst="rect">
            <a:avLst/>
          </a:prstGeom>
        </p:spPr>
      </p:pic>
      <p:sp>
        <p:nvSpPr>
          <p:cNvPr id="6" name="TextBox 5"/>
          <p:cNvSpPr txBox="1"/>
          <p:nvPr userDrawn="1"/>
        </p:nvSpPr>
        <p:spPr>
          <a:xfrm>
            <a:off x="6787880" y="2778675"/>
            <a:ext cx="1803699" cy="707886"/>
          </a:xfrm>
          <a:prstGeom prst="rect">
            <a:avLst/>
          </a:prstGeom>
          <a:noFill/>
        </p:spPr>
        <p:txBody>
          <a:bodyPr wrap="none" rtlCol="0">
            <a:spAutoFit/>
          </a:bodyPr>
          <a:lstStyle/>
          <a:p>
            <a:r>
              <a:rPr lang="en-US" sz="3900" dirty="0" smtClean="0">
                <a:solidFill>
                  <a:srgbClr val="CE1126"/>
                </a:solidFill>
                <a:latin typeface="Monotype Corsiva" panose="03010101010201010101" pitchFamily="66" charset="0"/>
              </a:rPr>
              <a:t>solutions</a:t>
            </a:r>
            <a:endParaRPr lang="en-US" sz="3900" dirty="0">
              <a:solidFill>
                <a:srgbClr val="CE1126"/>
              </a:solidFill>
              <a:latin typeface="Monotype Corsiva" panose="03010101010201010101" pitchFamily="66" charset="0"/>
            </a:endParaRPr>
          </a:p>
        </p:txBody>
      </p:sp>
    </p:spTree>
    <p:extLst>
      <p:ext uri="{BB962C8B-B14F-4D97-AF65-F5344CB8AC3E}">
        <p14:creationId xmlns:p14="http://schemas.microsoft.com/office/powerpoint/2010/main" val="134334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448800" y="6472053"/>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100781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448800" y="6472053"/>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344165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9448800" y="6472053"/>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25001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448800" y="6470871"/>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153846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448800" y="6472053"/>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36826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448800" y="6470869"/>
            <a:ext cx="2743200" cy="365125"/>
          </a:xfrm>
          <a:prstGeom prst="rect">
            <a:avLst/>
          </a:prstGeom>
        </p:spPr>
        <p:txBody>
          <a:bodyPr/>
          <a:lstStyle/>
          <a:p>
            <a:fld id="{F778309B-6251-4B38-9DB1-212C96F2A3CC}" type="slidenum">
              <a:rPr lang="en-US" smtClean="0"/>
              <a:t>‹#›</a:t>
            </a:fld>
            <a:endParaRPr lang="en-US"/>
          </a:p>
        </p:txBody>
      </p:sp>
    </p:spTree>
    <p:extLst>
      <p:ext uri="{BB962C8B-B14F-4D97-AF65-F5344CB8AC3E}">
        <p14:creationId xmlns:p14="http://schemas.microsoft.com/office/powerpoint/2010/main" val="363766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stretch>
            <a:fillRect/>
          </a:stretch>
        </p:blipFill>
        <p:spPr>
          <a:xfrm>
            <a:off x="0" y="0"/>
            <a:ext cx="12192000" cy="6858000"/>
          </a:xfrm>
          <a:prstGeom prst="rect">
            <a:avLst/>
          </a:prstGeom>
        </p:spPr>
      </p:pic>
      <p:sp>
        <p:nvSpPr>
          <p:cNvPr id="8" name="Rectangle 7"/>
          <p:cNvSpPr/>
          <p:nvPr userDrawn="1"/>
        </p:nvSpPr>
        <p:spPr>
          <a:xfrm>
            <a:off x="0" y="125261"/>
            <a:ext cx="12192000" cy="73903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6601216"/>
            <a:ext cx="12192000" cy="1524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stretch>
            <a:fillRect/>
          </a:stretch>
        </p:blipFill>
        <p:spPr>
          <a:xfrm>
            <a:off x="0" y="0"/>
            <a:ext cx="12192000" cy="6858000"/>
          </a:xfrm>
          <a:prstGeom prst="rect">
            <a:avLst/>
          </a:prstGeom>
        </p:spPr>
      </p:pic>
      <p:sp>
        <p:nvSpPr>
          <p:cNvPr id="11" name="TextBox 10"/>
          <p:cNvSpPr txBox="1"/>
          <p:nvPr userDrawn="1"/>
        </p:nvSpPr>
        <p:spPr>
          <a:xfrm>
            <a:off x="4971333" y="6569694"/>
            <a:ext cx="2249334" cy="215444"/>
          </a:xfrm>
          <a:prstGeom prst="rect">
            <a:avLst/>
          </a:prstGeom>
          <a:noFill/>
        </p:spPr>
        <p:txBody>
          <a:bodyPr wrap="none" rtlCol="0">
            <a:spAutoFit/>
          </a:bodyPr>
          <a:lstStyle/>
          <a:p>
            <a:pPr lvl="0"/>
            <a:r>
              <a:rPr lang="en-US" sz="800" dirty="0" smtClean="0">
                <a:solidFill>
                  <a:schemeClr val="bg1">
                    <a:lumMod val="50000"/>
                  </a:schemeClr>
                </a:solidFill>
              </a:rPr>
              <a:t>Stage II – </a:t>
            </a:r>
            <a:r>
              <a:rPr lang="en-US" sz="800" i="0" dirty="0" smtClean="0">
                <a:solidFill>
                  <a:schemeClr val="bg2">
                    <a:lumMod val="50000"/>
                  </a:schemeClr>
                </a:solidFill>
              </a:rPr>
              <a:t>Company Analysis &amp; Issue Identification</a:t>
            </a:r>
            <a:endParaRPr lang="en-US" sz="800" i="0" dirty="0"/>
          </a:p>
        </p:txBody>
      </p:sp>
      <p:sp>
        <p:nvSpPr>
          <p:cNvPr id="12" name="Slide Number Placeholder 5"/>
          <p:cNvSpPr>
            <a:spLocks noGrp="1"/>
          </p:cNvSpPr>
          <p:nvPr>
            <p:ph type="sldNum" sz="quarter" idx="4"/>
          </p:nvPr>
        </p:nvSpPr>
        <p:spPr>
          <a:xfrm>
            <a:off x="9448800" y="6472053"/>
            <a:ext cx="2743200" cy="365125"/>
          </a:xfrm>
          <a:prstGeom prst="rect">
            <a:avLst/>
          </a:prstGeom>
        </p:spPr>
        <p:txBody>
          <a:bodyPr/>
          <a:lstStyle>
            <a:lvl1pPr algn="r">
              <a:defRPr>
                <a:solidFill>
                  <a:schemeClr val="tx1">
                    <a:lumMod val="75000"/>
                    <a:lumOff val="25000"/>
                  </a:schemeClr>
                </a:solidFill>
              </a:defRPr>
            </a:lvl1pPr>
          </a:lstStyle>
          <a:p>
            <a:fld id="{F778309B-6251-4B38-9DB1-212C96F2A3CC}" type="slidenum">
              <a:rPr lang="en-US" smtClean="0"/>
              <a:pPr/>
              <a:t>‹#›</a:t>
            </a:fld>
            <a:endParaRPr lang="en-US" dirty="0"/>
          </a:p>
        </p:txBody>
      </p:sp>
    </p:spTree>
    <p:extLst>
      <p:ext uri="{BB962C8B-B14F-4D97-AF65-F5344CB8AC3E}">
        <p14:creationId xmlns:p14="http://schemas.microsoft.com/office/powerpoint/2010/main" val="1997874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11.xml"/><Relationship Id="rId6" Type="http://schemas.openxmlformats.org/officeDocument/2006/relationships/chart" Target="../charts/chart6.xml"/><Relationship Id="rId5" Type="http://schemas.openxmlformats.org/officeDocument/2006/relationships/chart" Target="../charts/chart5.xml"/><Relationship Id="rId10" Type="http://schemas.openxmlformats.org/officeDocument/2006/relationships/chart" Target="../charts/chart10.xml"/><Relationship Id="rId4" Type="http://schemas.openxmlformats.org/officeDocument/2006/relationships/chart" Target="../charts/chart4.xml"/><Relationship Id="rId9" Type="http://schemas.openxmlformats.org/officeDocument/2006/relationships/chart" Target="../charts/chart9.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5.png"/><Relationship Id="rId7"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21.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20.png"/><Relationship Id="rId2" Type="http://schemas.openxmlformats.org/officeDocument/2006/relationships/image" Target="../media/image33.png"/><Relationship Id="rId16" Type="http://schemas.openxmlformats.org/officeDocument/2006/relationships/image" Target="../media/image19.png"/><Relationship Id="rId1" Type="http://schemas.openxmlformats.org/officeDocument/2006/relationships/slideLayout" Target="../slideLayouts/slideLayout11.xml"/><Relationship Id="rId6" Type="http://schemas.openxmlformats.org/officeDocument/2006/relationships/image" Target="../media/image22.png"/><Relationship Id="rId11" Type="http://schemas.openxmlformats.org/officeDocument/2006/relationships/image" Target="../media/image41.png"/><Relationship Id="rId5" Type="http://schemas.openxmlformats.org/officeDocument/2006/relationships/image" Target="../media/image36.png"/><Relationship Id="rId15" Type="http://schemas.openxmlformats.org/officeDocument/2006/relationships/image" Target="../media/image18.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39.png"/><Relationship Id="rId1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chart" Target="../charts/chart11.xml"/><Relationship Id="rId7"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48.jpeg"/><Relationship Id="rId4" Type="http://schemas.openxmlformats.org/officeDocument/2006/relationships/chart" Target="../charts/chart1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588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10</a:t>
            </a:fld>
            <a:endParaRPr lang="en-US"/>
          </a:p>
        </p:txBody>
      </p:sp>
      <p:sp>
        <p:nvSpPr>
          <p:cNvPr id="5" name="TextBox 4"/>
          <p:cNvSpPr txBox="1"/>
          <p:nvPr/>
        </p:nvSpPr>
        <p:spPr>
          <a:xfrm>
            <a:off x="165100" y="266700"/>
            <a:ext cx="10609507"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Service </a:t>
            </a:r>
            <a:r>
              <a:rPr lang="en-US" sz="2400" dirty="0" smtClean="0">
                <a:solidFill>
                  <a:schemeClr val="tx1">
                    <a:lumMod val="75000"/>
                    <a:lumOff val="25000"/>
                  </a:schemeClr>
                </a:solidFill>
              </a:rPr>
              <a:t>Offered within the Pharmaceutical Value Chain</a:t>
            </a:r>
            <a:endParaRPr lang="en-US" sz="2400" dirty="0">
              <a:solidFill>
                <a:schemeClr val="tx1">
                  <a:lumMod val="75000"/>
                  <a:lumOff val="2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20" y="1149381"/>
            <a:ext cx="11437480" cy="5173826"/>
          </a:xfrm>
          <a:prstGeom prst="rect">
            <a:avLst/>
          </a:prstGeom>
        </p:spPr>
      </p:pic>
      <p:sp>
        <p:nvSpPr>
          <p:cNvPr id="7" name="TextBox 6"/>
          <p:cNvSpPr txBox="1"/>
          <p:nvPr/>
        </p:nvSpPr>
        <p:spPr>
          <a:xfrm>
            <a:off x="9478004" y="6411011"/>
            <a:ext cx="2411238"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a:solidFill>
                  <a:schemeClr val="tx1">
                    <a:lumMod val="75000"/>
                    <a:lumOff val="25000"/>
                  </a:schemeClr>
                </a:solidFill>
              </a:rPr>
              <a:t>: UDG Healthcare Capital Markets </a:t>
            </a:r>
            <a:r>
              <a:rPr lang="en-US" sz="800" dirty="0" smtClean="0">
                <a:solidFill>
                  <a:schemeClr val="tx1">
                    <a:lumMod val="75000"/>
                    <a:lumOff val="25000"/>
                  </a:schemeClr>
                </a:solidFill>
              </a:rPr>
              <a:t>Event 2015)</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444654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11</a:t>
            </a:fld>
            <a:endParaRPr lang="en-US"/>
          </a:p>
        </p:txBody>
      </p:sp>
      <p:sp>
        <p:nvSpPr>
          <p:cNvPr id="53" name="TextBox 52"/>
          <p:cNvSpPr txBox="1"/>
          <p:nvPr/>
        </p:nvSpPr>
        <p:spPr>
          <a:xfrm>
            <a:off x="165100" y="266700"/>
            <a:ext cx="7216976"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Corporate Parenting Matrix</a:t>
            </a:r>
            <a:endParaRPr lang="en-US" sz="2400" dirty="0">
              <a:solidFill>
                <a:schemeClr val="tx1">
                  <a:lumMod val="75000"/>
                  <a:lumOff val="25000"/>
                </a:schemeClr>
              </a:solidFill>
            </a:endParaRPr>
          </a:p>
        </p:txBody>
      </p:sp>
      <p:sp>
        <p:nvSpPr>
          <p:cNvPr id="20" name="Content Placeholder 2"/>
          <p:cNvSpPr txBox="1">
            <a:spLocks/>
          </p:cNvSpPr>
          <p:nvPr/>
        </p:nvSpPr>
        <p:spPr>
          <a:xfrm>
            <a:off x="457200" y="1600200"/>
            <a:ext cx="7180729"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cxnSp>
        <p:nvCxnSpPr>
          <p:cNvPr id="21" name="Straight Arrow Connector 20"/>
          <p:cNvCxnSpPr/>
          <p:nvPr/>
        </p:nvCxnSpPr>
        <p:spPr>
          <a:xfrm flipH="1" flipV="1">
            <a:off x="551992" y="1227210"/>
            <a:ext cx="7842" cy="491839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78885" y="6145601"/>
            <a:ext cx="7905054" cy="45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11695" y="3484179"/>
            <a:ext cx="3484184" cy="2569789"/>
          </a:xfrm>
          <a:prstGeom prst="rect">
            <a:avLst/>
          </a:prstGeom>
          <a:solidFill>
            <a:schemeClr val="lt1">
              <a:alpha val="30000"/>
            </a:schemeClr>
          </a:solidFill>
          <a:ln>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25" name="TextBox 24"/>
          <p:cNvSpPr txBox="1"/>
          <p:nvPr/>
        </p:nvSpPr>
        <p:spPr>
          <a:xfrm>
            <a:off x="734018" y="3494214"/>
            <a:ext cx="719651" cy="307777"/>
          </a:xfrm>
          <a:prstGeom prst="rect">
            <a:avLst/>
          </a:prstGeom>
          <a:noFill/>
        </p:spPr>
        <p:txBody>
          <a:bodyPr wrap="square" rtlCol="0">
            <a:spAutoFit/>
          </a:bodyPr>
          <a:lstStyle/>
          <a:p>
            <a:r>
              <a:rPr lang="en-GB" sz="1400" dirty="0" smtClean="0">
                <a:solidFill>
                  <a:schemeClr val="tx1">
                    <a:lumMod val="75000"/>
                    <a:lumOff val="25000"/>
                  </a:schemeClr>
                </a:solidFill>
              </a:rPr>
              <a:t>Alien</a:t>
            </a:r>
            <a:endParaRPr lang="en-GB" sz="1400" dirty="0">
              <a:solidFill>
                <a:schemeClr val="tx1">
                  <a:lumMod val="75000"/>
                  <a:lumOff val="25000"/>
                </a:schemeClr>
              </a:solidFill>
            </a:endParaRPr>
          </a:p>
        </p:txBody>
      </p:sp>
      <p:sp>
        <p:nvSpPr>
          <p:cNvPr id="26" name="Pie 25"/>
          <p:cNvSpPr/>
          <p:nvPr/>
        </p:nvSpPr>
        <p:spPr>
          <a:xfrm rot="18003611">
            <a:off x="4457766" y="-901703"/>
            <a:ext cx="6192879" cy="4940705"/>
          </a:xfrm>
          <a:prstGeom prst="pie">
            <a:avLst>
              <a:gd name="adj1" fmla="val 8993355"/>
              <a:gd name="adj2" fmla="val 14372803"/>
            </a:avLst>
          </a:prstGeom>
        </p:spPr>
        <p:style>
          <a:lnRef idx="1">
            <a:schemeClr val="accent6"/>
          </a:lnRef>
          <a:fillRef idx="1003">
            <a:schemeClr val="lt1"/>
          </a:fillRef>
          <a:effectRef idx="1">
            <a:schemeClr val="accent6"/>
          </a:effectRef>
          <a:fontRef idx="minor">
            <a:schemeClr val="dk1"/>
          </a:fontRef>
        </p:style>
        <p:txBody>
          <a:bodyPr rtlCol="0" anchor="ctr"/>
          <a:lstStyle/>
          <a:p>
            <a:pPr algn="ctr"/>
            <a:endParaRPr lang="en-GB" dirty="0">
              <a:solidFill>
                <a:schemeClr val="tx1"/>
              </a:solidFill>
            </a:endParaRPr>
          </a:p>
        </p:txBody>
      </p:sp>
      <p:sp>
        <p:nvSpPr>
          <p:cNvPr id="27" name="TextBox 26"/>
          <p:cNvSpPr txBox="1"/>
          <p:nvPr/>
        </p:nvSpPr>
        <p:spPr>
          <a:xfrm>
            <a:off x="679979" y="1608711"/>
            <a:ext cx="857057" cy="307777"/>
          </a:xfrm>
          <a:prstGeom prst="rect">
            <a:avLst/>
          </a:prstGeom>
          <a:noFill/>
        </p:spPr>
        <p:txBody>
          <a:bodyPr wrap="square" rtlCol="0">
            <a:spAutoFit/>
          </a:bodyPr>
          <a:lstStyle/>
          <a:p>
            <a:r>
              <a:rPr lang="en-GB" sz="1400" dirty="0" smtClean="0">
                <a:solidFill>
                  <a:schemeClr val="tx1">
                    <a:lumMod val="75000"/>
                    <a:lumOff val="25000"/>
                  </a:schemeClr>
                </a:solidFill>
              </a:rPr>
              <a:t>Ballast</a:t>
            </a:r>
            <a:endParaRPr lang="en-GB" sz="1400" dirty="0">
              <a:solidFill>
                <a:schemeClr val="tx1">
                  <a:lumMod val="75000"/>
                  <a:lumOff val="25000"/>
                </a:schemeClr>
              </a:solidFill>
            </a:endParaRPr>
          </a:p>
        </p:txBody>
      </p:sp>
      <p:sp>
        <p:nvSpPr>
          <p:cNvPr id="28" name="TextBox 27"/>
          <p:cNvSpPr txBox="1"/>
          <p:nvPr/>
        </p:nvSpPr>
        <p:spPr>
          <a:xfrm>
            <a:off x="6351901" y="1608711"/>
            <a:ext cx="1143773" cy="307777"/>
          </a:xfrm>
          <a:prstGeom prst="rect">
            <a:avLst/>
          </a:prstGeom>
          <a:noFill/>
        </p:spPr>
        <p:txBody>
          <a:bodyPr wrap="square" rtlCol="0">
            <a:spAutoFit/>
          </a:bodyPr>
          <a:lstStyle/>
          <a:p>
            <a:pPr algn="r"/>
            <a:r>
              <a:rPr lang="en-GB" sz="1400" dirty="0" smtClean="0">
                <a:solidFill>
                  <a:schemeClr val="tx1">
                    <a:lumMod val="75000"/>
                    <a:lumOff val="25000"/>
                  </a:schemeClr>
                </a:solidFill>
              </a:rPr>
              <a:t>Heartland</a:t>
            </a:r>
            <a:endParaRPr lang="en-GB" sz="1400" dirty="0">
              <a:solidFill>
                <a:schemeClr val="tx1">
                  <a:lumMod val="75000"/>
                  <a:lumOff val="25000"/>
                </a:schemeClr>
              </a:solidFill>
            </a:endParaRPr>
          </a:p>
        </p:txBody>
      </p:sp>
      <p:sp>
        <p:nvSpPr>
          <p:cNvPr id="32" name="TextBox 31"/>
          <p:cNvSpPr txBox="1"/>
          <p:nvPr/>
        </p:nvSpPr>
        <p:spPr>
          <a:xfrm>
            <a:off x="5168805" y="5596759"/>
            <a:ext cx="2480441" cy="307777"/>
          </a:xfrm>
          <a:prstGeom prst="rect">
            <a:avLst/>
          </a:prstGeom>
          <a:noFill/>
        </p:spPr>
        <p:txBody>
          <a:bodyPr wrap="square" rtlCol="0">
            <a:spAutoFit/>
          </a:bodyPr>
          <a:lstStyle/>
          <a:p>
            <a:pPr algn="r"/>
            <a:r>
              <a:rPr lang="en-GB" sz="1400" dirty="0" smtClean="0">
                <a:solidFill>
                  <a:schemeClr val="tx1">
                    <a:lumMod val="75000"/>
                    <a:lumOff val="25000"/>
                  </a:schemeClr>
                </a:solidFill>
              </a:rPr>
              <a:t>Value Trap</a:t>
            </a:r>
            <a:endParaRPr lang="en-GB" sz="1400" dirty="0">
              <a:solidFill>
                <a:schemeClr val="tx1">
                  <a:lumMod val="75000"/>
                  <a:lumOff val="25000"/>
                </a:schemeClr>
              </a:solidFill>
            </a:endParaRPr>
          </a:p>
        </p:txBody>
      </p:sp>
      <p:sp>
        <p:nvSpPr>
          <p:cNvPr id="34" name="TextBox 33"/>
          <p:cNvSpPr txBox="1"/>
          <p:nvPr/>
        </p:nvSpPr>
        <p:spPr>
          <a:xfrm>
            <a:off x="7870524" y="1542701"/>
            <a:ext cx="3997419" cy="2292935"/>
          </a:xfrm>
          <a:prstGeom prst="rect">
            <a:avLst/>
          </a:prstGeom>
          <a:noFill/>
        </p:spPr>
        <p:txBody>
          <a:bodyPr wrap="square" rtlCol="0">
            <a:spAutoFit/>
          </a:bodyPr>
          <a:lstStyle/>
          <a:p>
            <a:pPr marL="228600" indent="-228600" algn="just">
              <a:buFont typeface="Arial" pitchFamily="34" charset="0"/>
              <a:buChar char="•"/>
            </a:pPr>
            <a:r>
              <a:rPr lang="en-IE" sz="1300" dirty="0" smtClean="0">
                <a:solidFill>
                  <a:schemeClr val="tx1">
                    <a:lumMod val="75000"/>
                    <a:lumOff val="25000"/>
                  </a:schemeClr>
                </a:solidFill>
              </a:rPr>
              <a:t>Ashfield </a:t>
            </a:r>
            <a:r>
              <a:rPr lang="en-IE" sz="1300" dirty="0" smtClean="0">
                <a:solidFill>
                  <a:schemeClr val="tx1">
                    <a:lumMod val="75000"/>
                    <a:lumOff val="25000"/>
                  </a:schemeClr>
                </a:solidFill>
              </a:rPr>
              <a:t>&amp; Sharp are both in growth industries with leading position in Ireland &amp; UK </a:t>
            </a:r>
          </a:p>
          <a:p>
            <a:pPr marL="228600" indent="-228600" algn="just"/>
            <a:endParaRPr lang="en-IE" sz="1300" dirty="0" smtClean="0">
              <a:solidFill>
                <a:schemeClr val="tx1">
                  <a:lumMod val="75000"/>
                  <a:lumOff val="25000"/>
                </a:schemeClr>
              </a:solidFill>
            </a:endParaRPr>
          </a:p>
          <a:p>
            <a:pPr marL="228600" indent="-228600" algn="just">
              <a:buFont typeface="Arial" pitchFamily="34" charset="0"/>
              <a:buChar char="•"/>
            </a:pPr>
            <a:r>
              <a:rPr lang="en-GB" sz="1300" dirty="0" smtClean="0">
                <a:solidFill>
                  <a:schemeClr val="tx1">
                    <a:lumMod val="75000"/>
                    <a:lumOff val="25000"/>
                  </a:schemeClr>
                </a:solidFill>
              </a:rPr>
              <a:t>Aquilant has brought positive revenue growth in 2014; the business continues to grow but need attention from Organisation for further growth</a:t>
            </a:r>
          </a:p>
          <a:p>
            <a:pPr marL="228600" indent="-228600" algn="just">
              <a:buFont typeface="Arial" pitchFamily="34" charset="0"/>
              <a:buChar char="•"/>
            </a:pPr>
            <a:endParaRPr lang="en-GB" sz="1300" dirty="0" smtClean="0">
              <a:solidFill>
                <a:schemeClr val="tx1">
                  <a:lumMod val="75000"/>
                  <a:lumOff val="25000"/>
                </a:schemeClr>
              </a:solidFill>
            </a:endParaRPr>
          </a:p>
          <a:p>
            <a:pPr marL="228600" indent="-228600" algn="just">
              <a:buFont typeface="Arial" pitchFamily="34" charset="0"/>
              <a:buChar char="•"/>
            </a:pPr>
            <a:r>
              <a:rPr lang="en-GB" sz="1300" dirty="0" smtClean="0">
                <a:solidFill>
                  <a:schemeClr val="tx1">
                    <a:lumMod val="75000"/>
                    <a:lumOff val="25000"/>
                  </a:schemeClr>
                </a:solidFill>
              </a:rPr>
              <a:t>Though United drugs supply chain services is leading  in terms of revenue however, business is not aligned with organisational goal</a:t>
            </a:r>
            <a:endParaRPr lang="en-IE" sz="1300" dirty="0" smtClean="0">
              <a:solidFill>
                <a:schemeClr val="tx1">
                  <a:lumMod val="75000"/>
                  <a:lumOff val="25000"/>
                </a:schemeClr>
              </a:solidFill>
            </a:endParaRPr>
          </a:p>
          <a:p>
            <a:pPr marL="342900" indent="-342900" algn="just">
              <a:buFont typeface="+mj-lt"/>
              <a:buAutoNum type="arabicPeriod"/>
            </a:pPr>
            <a:endParaRPr lang="en-IE" sz="1300" dirty="0" smtClean="0">
              <a:solidFill>
                <a:schemeClr val="tx1">
                  <a:lumMod val="75000"/>
                  <a:lumOff val="25000"/>
                </a:schemeClr>
              </a:solidFill>
            </a:endParaRPr>
          </a:p>
        </p:txBody>
      </p:sp>
      <p:sp>
        <p:nvSpPr>
          <p:cNvPr id="35" name="Pie 34"/>
          <p:cNvSpPr/>
          <p:nvPr/>
        </p:nvSpPr>
        <p:spPr>
          <a:xfrm rot="18003611">
            <a:off x="3578672" y="-1136225"/>
            <a:ext cx="7948207" cy="5426826"/>
          </a:xfrm>
          <a:prstGeom prst="pie">
            <a:avLst>
              <a:gd name="adj1" fmla="val 8992208"/>
              <a:gd name="adj2" fmla="val 14408195"/>
            </a:avLst>
          </a:prstGeom>
          <a:noFill/>
        </p:spPr>
        <p:style>
          <a:lnRef idx="1">
            <a:schemeClr val="accent6"/>
          </a:lnRef>
          <a:fillRef idx="1003">
            <a:schemeClr val="lt1"/>
          </a:fillRef>
          <a:effectRef idx="1">
            <a:schemeClr val="accent6"/>
          </a:effectRef>
          <a:fontRef idx="minor">
            <a:schemeClr val="dk1"/>
          </a:fontRef>
        </p:style>
        <p:txBody>
          <a:bodyPr rtlCol="0" anchor="ctr"/>
          <a:lstStyle/>
          <a:p>
            <a:pPr algn="ctr"/>
            <a:endParaRPr lang="en-GB" dirty="0">
              <a:solidFill>
                <a:schemeClr val="tx1"/>
              </a:solidFill>
            </a:endParaRPr>
          </a:p>
        </p:txBody>
      </p:sp>
      <p:sp>
        <p:nvSpPr>
          <p:cNvPr id="36" name="TextBox 35"/>
          <p:cNvSpPr txBox="1"/>
          <p:nvPr/>
        </p:nvSpPr>
        <p:spPr>
          <a:xfrm>
            <a:off x="6329288" y="4538806"/>
            <a:ext cx="1210235" cy="523220"/>
          </a:xfrm>
          <a:prstGeom prst="rect">
            <a:avLst/>
          </a:prstGeom>
          <a:noFill/>
        </p:spPr>
        <p:txBody>
          <a:bodyPr wrap="square" rtlCol="0">
            <a:spAutoFit/>
          </a:bodyPr>
          <a:lstStyle/>
          <a:p>
            <a:pPr algn="r"/>
            <a:r>
              <a:rPr lang="en-GB" sz="1400" dirty="0" smtClean="0">
                <a:solidFill>
                  <a:schemeClr val="tx1">
                    <a:lumMod val="75000"/>
                    <a:lumOff val="25000"/>
                  </a:schemeClr>
                </a:solidFill>
              </a:rPr>
              <a:t>Edge of </a:t>
            </a:r>
          </a:p>
          <a:p>
            <a:pPr algn="r"/>
            <a:r>
              <a:rPr lang="en-GB" sz="1400" dirty="0" smtClean="0">
                <a:solidFill>
                  <a:schemeClr val="tx1">
                    <a:lumMod val="75000"/>
                    <a:lumOff val="25000"/>
                  </a:schemeClr>
                </a:solidFill>
              </a:rPr>
              <a:t>heartland</a:t>
            </a:r>
            <a:endParaRPr lang="en-GB" sz="1400" dirty="0">
              <a:solidFill>
                <a:schemeClr val="tx1">
                  <a:lumMod val="75000"/>
                  <a:lumOff val="25000"/>
                </a:schemeClr>
              </a:solidFill>
            </a:endParaRPr>
          </a:p>
        </p:txBody>
      </p:sp>
      <p:sp>
        <p:nvSpPr>
          <p:cNvPr id="41" name="TextBox 40"/>
          <p:cNvSpPr txBox="1"/>
          <p:nvPr/>
        </p:nvSpPr>
        <p:spPr>
          <a:xfrm rot="16200000">
            <a:off x="-546618" y="3474628"/>
            <a:ext cx="1665456" cy="307777"/>
          </a:xfrm>
          <a:prstGeom prst="rect">
            <a:avLst/>
          </a:prstGeom>
          <a:noFill/>
        </p:spPr>
        <p:txBody>
          <a:bodyPr wrap="none" rtlCol="0">
            <a:spAutoFit/>
          </a:bodyPr>
          <a:lstStyle/>
          <a:p>
            <a:r>
              <a:rPr lang="en-US" sz="1400" b="1" dirty="0" smtClean="0">
                <a:solidFill>
                  <a:schemeClr val="tx1">
                    <a:lumMod val="75000"/>
                    <a:lumOff val="25000"/>
                  </a:schemeClr>
                </a:solidFill>
              </a:rPr>
              <a:t>Ability to Add Value</a:t>
            </a:r>
            <a:endParaRPr lang="en-US" sz="1400" b="1" dirty="0">
              <a:solidFill>
                <a:schemeClr val="tx1">
                  <a:lumMod val="75000"/>
                  <a:lumOff val="25000"/>
                </a:schemeClr>
              </a:solidFill>
            </a:endParaRPr>
          </a:p>
        </p:txBody>
      </p:sp>
      <p:sp>
        <p:nvSpPr>
          <p:cNvPr id="42" name="TextBox 41"/>
          <p:cNvSpPr txBox="1"/>
          <p:nvPr/>
        </p:nvSpPr>
        <p:spPr>
          <a:xfrm>
            <a:off x="3539864" y="6185923"/>
            <a:ext cx="2099870" cy="307777"/>
          </a:xfrm>
          <a:prstGeom prst="rect">
            <a:avLst/>
          </a:prstGeom>
          <a:noFill/>
        </p:spPr>
        <p:txBody>
          <a:bodyPr wrap="none" rtlCol="0">
            <a:spAutoFit/>
          </a:bodyPr>
          <a:lstStyle/>
          <a:p>
            <a:r>
              <a:rPr lang="en-US" sz="1400" b="1" dirty="0" smtClean="0">
                <a:solidFill>
                  <a:schemeClr val="tx1">
                    <a:lumMod val="75000"/>
                    <a:lumOff val="25000"/>
                  </a:schemeClr>
                </a:solidFill>
              </a:rPr>
              <a:t>Opportunity to Add Value</a:t>
            </a:r>
            <a:endParaRPr lang="en-US" sz="1400" b="1" dirty="0">
              <a:solidFill>
                <a:schemeClr val="tx1">
                  <a:lumMod val="75000"/>
                  <a:lumOff val="25000"/>
                </a:schemeClr>
              </a:solidFill>
            </a:endParaRPr>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657" y="2073500"/>
            <a:ext cx="963000" cy="770400"/>
          </a:xfrm>
          <a:prstGeom prst="rect">
            <a:avLst/>
          </a:prstGeom>
        </p:spPr>
      </p:pic>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828" y="1961347"/>
            <a:ext cx="963000" cy="770400"/>
          </a:xfrm>
          <a:prstGeom prst="rect">
            <a:avLst/>
          </a:prstGeom>
        </p:spPr>
      </p:pic>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578" y="2843900"/>
            <a:ext cx="963000" cy="770400"/>
          </a:xfrm>
          <a:prstGeom prst="rect">
            <a:avLst/>
          </a:prstGeom>
        </p:spPr>
      </p:pic>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188" y="3954547"/>
            <a:ext cx="963000" cy="770400"/>
          </a:xfrm>
          <a:prstGeom prst="rect">
            <a:avLst/>
          </a:prstGeom>
        </p:spPr>
      </p:pic>
      <p:sp>
        <p:nvSpPr>
          <p:cNvPr id="51" name="TextBox 50"/>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130724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12</a:t>
            </a:fld>
            <a:endParaRPr lang="en-US" dirty="0"/>
          </a:p>
        </p:txBody>
      </p:sp>
      <p:sp>
        <p:nvSpPr>
          <p:cNvPr id="53" name="TextBox 52"/>
          <p:cNvSpPr txBox="1"/>
          <p:nvPr/>
        </p:nvSpPr>
        <p:spPr>
          <a:xfrm>
            <a:off x="165100" y="266700"/>
            <a:ext cx="8026300"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Division Directional </a:t>
            </a:r>
            <a:r>
              <a:rPr lang="en-US" sz="2400" dirty="0" smtClean="0">
                <a:solidFill>
                  <a:schemeClr val="tx1">
                    <a:lumMod val="75000"/>
                    <a:lumOff val="25000"/>
                  </a:schemeClr>
                </a:solidFill>
              </a:rPr>
              <a:t>Policy Matrix</a:t>
            </a:r>
            <a:endParaRPr lang="en-US" sz="2400" dirty="0">
              <a:solidFill>
                <a:schemeClr val="tx1">
                  <a:lumMod val="75000"/>
                  <a:lumOff val="25000"/>
                </a:schemeClr>
              </a:solidFill>
            </a:endParaRPr>
          </a:p>
        </p:txBody>
      </p:sp>
      <p:sp>
        <p:nvSpPr>
          <p:cNvPr id="70" name="TextBox 69"/>
          <p:cNvSpPr txBox="1"/>
          <p:nvPr/>
        </p:nvSpPr>
        <p:spPr>
          <a:xfrm>
            <a:off x="3294598" y="932499"/>
            <a:ext cx="2750305" cy="307777"/>
          </a:xfrm>
          <a:prstGeom prst="rect">
            <a:avLst/>
          </a:prstGeom>
          <a:noFill/>
        </p:spPr>
        <p:txBody>
          <a:bodyPr wrap="none" rtlCol="0">
            <a:spAutoFit/>
          </a:bodyPr>
          <a:lstStyle/>
          <a:p>
            <a:r>
              <a:rPr lang="en-US" sz="1400" b="1" dirty="0" smtClean="0">
                <a:solidFill>
                  <a:schemeClr val="tx1">
                    <a:lumMod val="75000"/>
                    <a:lumOff val="25000"/>
                  </a:schemeClr>
                </a:solidFill>
              </a:rPr>
              <a:t>Long – term Market Attractiveness</a:t>
            </a:r>
            <a:endParaRPr lang="en-US" sz="1400" b="1" dirty="0">
              <a:solidFill>
                <a:schemeClr val="tx1">
                  <a:lumMod val="75000"/>
                  <a:lumOff val="25000"/>
                </a:schemeClr>
              </a:solidFill>
            </a:endParaRPr>
          </a:p>
        </p:txBody>
      </p:sp>
      <p:cxnSp>
        <p:nvCxnSpPr>
          <p:cNvPr id="49" name="Straight Connector 48"/>
          <p:cNvCxnSpPr/>
          <p:nvPr/>
        </p:nvCxnSpPr>
        <p:spPr>
          <a:xfrm flipV="1">
            <a:off x="617715" y="3097312"/>
            <a:ext cx="8741343" cy="1028"/>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194324" y="1412971"/>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16200000">
            <a:off x="-454002" y="3773683"/>
            <a:ext cx="1507016" cy="307777"/>
          </a:xfrm>
          <a:prstGeom prst="rect">
            <a:avLst/>
          </a:prstGeom>
          <a:noFill/>
        </p:spPr>
        <p:txBody>
          <a:bodyPr wrap="none" rtlCol="0">
            <a:spAutoFit/>
          </a:bodyPr>
          <a:lstStyle/>
          <a:p>
            <a:r>
              <a:rPr lang="en-US" sz="1400" b="1" dirty="0" smtClean="0">
                <a:solidFill>
                  <a:schemeClr val="tx1">
                    <a:lumMod val="75000"/>
                    <a:lumOff val="25000"/>
                  </a:schemeClr>
                </a:solidFill>
              </a:rPr>
              <a:t>Business Strength</a:t>
            </a:r>
            <a:endParaRPr lang="en-US" sz="1400" b="1" dirty="0">
              <a:solidFill>
                <a:schemeClr val="tx1">
                  <a:lumMod val="75000"/>
                  <a:lumOff val="25000"/>
                </a:schemeClr>
              </a:solidFill>
            </a:endParaRPr>
          </a:p>
        </p:txBody>
      </p:sp>
      <p:sp>
        <p:nvSpPr>
          <p:cNvPr id="52" name="TextBox 51"/>
          <p:cNvSpPr txBox="1"/>
          <p:nvPr/>
        </p:nvSpPr>
        <p:spPr>
          <a:xfrm>
            <a:off x="4311953" y="1162899"/>
            <a:ext cx="687239" cy="276999"/>
          </a:xfrm>
          <a:prstGeom prst="rect">
            <a:avLst/>
          </a:prstGeom>
          <a:noFill/>
        </p:spPr>
        <p:txBody>
          <a:bodyPr wrap="none" rtlCol="0">
            <a:spAutoFit/>
          </a:bodyPr>
          <a:lstStyle>
            <a:defPPr>
              <a:defRPr lang="en-US"/>
            </a:defPPr>
            <a:lvl1pPr>
              <a:defRPr sz="1200">
                <a:solidFill>
                  <a:schemeClr val="tx1">
                    <a:lumMod val="75000"/>
                    <a:lumOff val="25000"/>
                  </a:schemeClr>
                </a:solidFill>
              </a:defRPr>
            </a:lvl1pPr>
          </a:lstStyle>
          <a:p>
            <a:r>
              <a:rPr lang="en-US" dirty="0"/>
              <a:t>Average</a:t>
            </a:r>
          </a:p>
        </p:txBody>
      </p:sp>
      <p:sp>
        <p:nvSpPr>
          <p:cNvPr id="54" name="TextBox 53"/>
          <p:cNvSpPr txBox="1"/>
          <p:nvPr/>
        </p:nvSpPr>
        <p:spPr>
          <a:xfrm rot="16200000">
            <a:off x="310011" y="5507305"/>
            <a:ext cx="440570" cy="276999"/>
          </a:xfrm>
          <a:prstGeom prst="rect">
            <a:avLst/>
          </a:prstGeom>
          <a:noFill/>
        </p:spPr>
        <p:txBody>
          <a:bodyPr wrap="none" rtlCol="0">
            <a:spAutoFit/>
          </a:bodyPr>
          <a:lstStyle/>
          <a:p>
            <a:r>
              <a:rPr lang="en-US" sz="1200" dirty="0" smtClean="0">
                <a:solidFill>
                  <a:schemeClr val="tx1">
                    <a:lumMod val="75000"/>
                    <a:lumOff val="25000"/>
                  </a:schemeClr>
                </a:solidFill>
              </a:rPr>
              <a:t>Low</a:t>
            </a:r>
            <a:endParaRPr lang="en-US" sz="1200" dirty="0">
              <a:solidFill>
                <a:schemeClr val="tx1">
                  <a:lumMod val="75000"/>
                  <a:lumOff val="25000"/>
                </a:schemeClr>
              </a:solidFill>
            </a:endParaRPr>
          </a:p>
        </p:txBody>
      </p:sp>
      <p:sp>
        <p:nvSpPr>
          <p:cNvPr id="55" name="TextBox 54"/>
          <p:cNvSpPr txBox="1"/>
          <p:nvPr/>
        </p:nvSpPr>
        <p:spPr>
          <a:xfrm rot="16200000">
            <a:off x="292667" y="2215401"/>
            <a:ext cx="468398" cy="276999"/>
          </a:xfrm>
          <a:prstGeom prst="rect">
            <a:avLst/>
          </a:prstGeom>
          <a:noFill/>
        </p:spPr>
        <p:txBody>
          <a:bodyPr wrap="none" rtlCol="0">
            <a:spAutoFit/>
          </a:bodyPr>
          <a:lstStyle/>
          <a:p>
            <a:r>
              <a:rPr lang="en-US" sz="1200" dirty="0" smtClean="0">
                <a:solidFill>
                  <a:schemeClr val="tx1">
                    <a:lumMod val="75000"/>
                    <a:lumOff val="25000"/>
                  </a:schemeClr>
                </a:solidFill>
              </a:rPr>
              <a:t>High</a:t>
            </a:r>
            <a:endParaRPr lang="en-US" sz="1200" dirty="0">
              <a:solidFill>
                <a:schemeClr val="tx1">
                  <a:lumMod val="75000"/>
                  <a:lumOff val="25000"/>
                </a:schemeClr>
              </a:solidFill>
            </a:endParaRPr>
          </a:p>
        </p:txBody>
      </p:sp>
      <p:cxnSp>
        <p:nvCxnSpPr>
          <p:cNvPr id="56" name="Straight Connector 55"/>
          <p:cNvCxnSpPr/>
          <p:nvPr/>
        </p:nvCxnSpPr>
        <p:spPr>
          <a:xfrm>
            <a:off x="9359058" y="1412971"/>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7715" y="1412971"/>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17715" y="1403500"/>
            <a:ext cx="8741343" cy="95"/>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116821" y="1403595"/>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694005" y="1166763"/>
            <a:ext cx="590931" cy="276999"/>
          </a:xfrm>
          <a:prstGeom prst="rect">
            <a:avLst/>
          </a:prstGeom>
          <a:noFill/>
        </p:spPr>
        <p:txBody>
          <a:bodyPr wrap="none" rtlCol="0">
            <a:spAutoFit/>
          </a:bodyPr>
          <a:lstStyle/>
          <a:p>
            <a:r>
              <a:rPr lang="en-US" sz="1200" dirty="0">
                <a:solidFill>
                  <a:schemeClr val="tx1">
                    <a:lumMod val="75000"/>
                    <a:lumOff val="25000"/>
                  </a:schemeClr>
                </a:solidFill>
              </a:rPr>
              <a:t>Strong</a:t>
            </a:r>
          </a:p>
        </p:txBody>
      </p:sp>
      <p:sp>
        <p:nvSpPr>
          <p:cNvPr id="86" name="TextBox 85"/>
          <p:cNvSpPr txBox="1"/>
          <p:nvPr/>
        </p:nvSpPr>
        <p:spPr>
          <a:xfrm>
            <a:off x="7438053" y="1162898"/>
            <a:ext cx="536494" cy="276999"/>
          </a:xfrm>
          <a:prstGeom prst="rect">
            <a:avLst/>
          </a:prstGeom>
          <a:noFill/>
        </p:spPr>
        <p:txBody>
          <a:bodyPr wrap="none" rtlCol="0">
            <a:spAutoFit/>
          </a:bodyPr>
          <a:lstStyle>
            <a:defPPr>
              <a:defRPr lang="en-US"/>
            </a:defPPr>
            <a:lvl1pPr>
              <a:defRPr sz="1200">
                <a:solidFill>
                  <a:schemeClr val="tx1">
                    <a:lumMod val="75000"/>
                    <a:lumOff val="25000"/>
                  </a:schemeClr>
                </a:solidFill>
              </a:defRPr>
            </a:lvl1pPr>
          </a:lstStyle>
          <a:p>
            <a:r>
              <a:rPr lang="en-US" dirty="0"/>
              <a:t>Weak</a:t>
            </a:r>
          </a:p>
        </p:txBody>
      </p:sp>
      <p:sp>
        <p:nvSpPr>
          <p:cNvPr id="87" name="TextBox 86"/>
          <p:cNvSpPr txBox="1"/>
          <p:nvPr/>
        </p:nvSpPr>
        <p:spPr>
          <a:xfrm rot="16200000">
            <a:off x="167432" y="3765712"/>
            <a:ext cx="712054" cy="276999"/>
          </a:xfrm>
          <a:prstGeom prst="rect">
            <a:avLst/>
          </a:prstGeom>
          <a:noFill/>
        </p:spPr>
        <p:txBody>
          <a:bodyPr wrap="none" rtlCol="0">
            <a:spAutoFit/>
          </a:bodyPr>
          <a:lstStyle/>
          <a:p>
            <a:r>
              <a:rPr lang="en-US" sz="1200" dirty="0" smtClean="0">
                <a:solidFill>
                  <a:schemeClr val="tx1">
                    <a:lumMod val="75000"/>
                    <a:lumOff val="25000"/>
                  </a:schemeClr>
                </a:solidFill>
              </a:rPr>
              <a:t>Medium</a:t>
            </a:r>
            <a:endParaRPr lang="en-US" sz="1200" dirty="0">
              <a:solidFill>
                <a:schemeClr val="tx1">
                  <a:lumMod val="75000"/>
                  <a:lumOff val="25000"/>
                </a:schemeClr>
              </a:solidFill>
            </a:endParaRPr>
          </a:p>
        </p:txBody>
      </p:sp>
      <p:cxnSp>
        <p:nvCxnSpPr>
          <p:cNvPr id="88" name="Straight Connector 87"/>
          <p:cNvCxnSpPr/>
          <p:nvPr/>
        </p:nvCxnSpPr>
        <p:spPr>
          <a:xfrm flipV="1">
            <a:off x="622198" y="4769223"/>
            <a:ext cx="8741343" cy="1028"/>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17714" y="6408250"/>
            <a:ext cx="8741343" cy="1028"/>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668796" y="1459313"/>
            <a:ext cx="1577802" cy="1498927"/>
            <a:chOff x="491820" y="1454825"/>
            <a:chExt cx="1577802" cy="1498927"/>
          </a:xfrm>
        </p:grpSpPr>
        <p:graphicFrame>
          <p:nvGraphicFramePr>
            <p:cNvPr id="101" name="Chart 100"/>
            <p:cNvGraphicFramePr>
              <a:graphicFrameLocks/>
            </p:cNvGraphicFramePr>
            <p:nvPr>
              <p:extLst/>
            </p:nvPr>
          </p:nvGraphicFramePr>
          <p:xfrm>
            <a:off x="491820" y="1454825"/>
            <a:ext cx="1577802" cy="1498927"/>
          </p:xfrm>
          <a:graphic>
            <a:graphicData uri="http://schemas.openxmlformats.org/drawingml/2006/chart">
              <c:chart xmlns:c="http://schemas.openxmlformats.org/drawingml/2006/chart" xmlns:r="http://schemas.openxmlformats.org/officeDocument/2006/relationships" r:id="rId2"/>
            </a:graphicData>
          </a:graphic>
        </p:graphicFrame>
        <p:sp>
          <p:nvSpPr>
            <p:cNvPr id="102" name="TextBox 101"/>
            <p:cNvSpPr txBox="1"/>
            <p:nvPr/>
          </p:nvSpPr>
          <p:spPr>
            <a:xfrm>
              <a:off x="997527" y="2094840"/>
              <a:ext cx="419725" cy="338554"/>
            </a:xfrm>
            <a:prstGeom prst="rect">
              <a:avLst/>
            </a:prstGeom>
            <a:noFill/>
          </p:spPr>
          <p:txBody>
            <a:bodyPr wrap="square" rtlCol="0">
              <a:spAutoFit/>
            </a:bodyPr>
            <a:lstStyle/>
            <a:p>
              <a:pPr algn="ctr"/>
              <a:r>
                <a:rPr lang="en-IE" sz="1600" b="1" dirty="0" smtClean="0">
                  <a:solidFill>
                    <a:schemeClr val="bg1"/>
                  </a:solidFill>
                </a:rPr>
                <a:t>1</a:t>
              </a:r>
              <a:endParaRPr lang="en-IE" sz="1600" b="1" dirty="0">
                <a:solidFill>
                  <a:schemeClr val="bg1"/>
                </a:solidFill>
              </a:endParaRPr>
            </a:p>
          </p:txBody>
        </p:sp>
      </p:grpSp>
      <p:grpSp>
        <p:nvGrpSpPr>
          <p:cNvPr id="103" name="Group 102"/>
          <p:cNvGrpSpPr/>
          <p:nvPr/>
        </p:nvGrpSpPr>
        <p:grpSpPr>
          <a:xfrm>
            <a:off x="2557581" y="1420200"/>
            <a:ext cx="1315530" cy="898935"/>
            <a:chOff x="2380605" y="1386216"/>
            <a:chExt cx="1315530" cy="898935"/>
          </a:xfrm>
        </p:grpSpPr>
        <p:graphicFrame>
          <p:nvGraphicFramePr>
            <p:cNvPr id="104" name="Chart 103"/>
            <p:cNvGraphicFramePr>
              <a:graphicFrameLocks/>
            </p:cNvGraphicFramePr>
            <p:nvPr>
              <p:extLst/>
            </p:nvPr>
          </p:nvGraphicFramePr>
          <p:xfrm>
            <a:off x="2380605" y="1386216"/>
            <a:ext cx="1315530" cy="898935"/>
          </p:xfrm>
          <a:graphic>
            <a:graphicData uri="http://schemas.openxmlformats.org/drawingml/2006/chart">
              <c:chart xmlns:c="http://schemas.openxmlformats.org/drawingml/2006/chart" xmlns:r="http://schemas.openxmlformats.org/officeDocument/2006/relationships" r:id="rId3"/>
            </a:graphicData>
          </a:graphic>
        </p:graphicFrame>
        <p:sp>
          <p:nvSpPr>
            <p:cNvPr id="105" name="TextBox 104"/>
            <p:cNvSpPr txBox="1"/>
            <p:nvPr/>
          </p:nvSpPr>
          <p:spPr>
            <a:xfrm>
              <a:off x="2698920" y="1536956"/>
              <a:ext cx="419725" cy="338554"/>
            </a:xfrm>
            <a:prstGeom prst="rect">
              <a:avLst/>
            </a:prstGeom>
            <a:noFill/>
          </p:spPr>
          <p:txBody>
            <a:bodyPr wrap="square" rtlCol="0">
              <a:spAutoFit/>
            </a:bodyPr>
            <a:lstStyle/>
            <a:p>
              <a:pPr algn="ctr"/>
              <a:r>
                <a:rPr lang="en-IE" sz="1600" b="1" dirty="0" smtClean="0">
                  <a:solidFill>
                    <a:schemeClr val="bg1"/>
                  </a:solidFill>
                </a:rPr>
                <a:t>3</a:t>
              </a:r>
              <a:endParaRPr lang="en-IE" sz="1600" b="1" dirty="0">
                <a:solidFill>
                  <a:schemeClr val="bg1"/>
                </a:solidFill>
              </a:endParaRPr>
            </a:p>
          </p:txBody>
        </p:sp>
      </p:grpSp>
      <p:grpSp>
        <p:nvGrpSpPr>
          <p:cNvPr id="106" name="Group 105"/>
          <p:cNvGrpSpPr/>
          <p:nvPr/>
        </p:nvGrpSpPr>
        <p:grpSpPr>
          <a:xfrm>
            <a:off x="1809266" y="2033537"/>
            <a:ext cx="1634663" cy="1163102"/>
            <a:chOff x="1632290" y="2073293"/>
            <a:chExt cx="1634663" cy="1163102"/>
          </a:xfrm>
        </p:grpSpPr>
        <p:graphicFrame>
          <p:nvGraphicFramePr>
            <p:cNvPr id="107" name="Chart 106"/>
            <p:cNvGraphicFramePr>
              <a:graphicFrameLocks/>
            </p:cNvGraphicFramePr>
            <p:nvPr>
              <p:extLst/>
            </p:nvPr>
          </p:nvGraphicFramePr>
          <p:xfrm>
            <a:off x="1632290" y="2073293"/>
            <a:ext cx="1634663" cy="1163102"/>
          </p:xfrm>
          <a:graphic>
            <a:graphicData uri="http://schemas.openxmlformats.org/drawingml/2006/chart">
              <c:chart xmlns:c="http://schemas.openxmlformats.org/drawingml/2006/chart" xmlns:r="http://schemas.openxmlformats.org/officeDocument/2006/relationships" r:id="rId4"/>
            </a:graphicData>
          </a:graphic>
        </p:graphicFrame>
        <p:sp>
          <p:nvSpPr>
            <p:cNvPr id="108" name="TextBox 107"/>
            <p:cNvSpPr txBox="1"/>
            <p:nvPr/>
          </p:nvSpPr>
          <p:spPr>
            <a:xfrm>
              <a:off x="2147373" y="2613087"/>
              <a:ext cx="419725" cy="338554"/>
            </a:xfrm>
            <a:prstGeom prst="rect">
              <a:avLst/>
            </a:prstGeom>
            <a:noFill/>
          </p:spPr>
          <p:txBody>
            <a:bodyPr wrap="square" rtlCol="0">
              <a:spAutoFit/>
            </a:bodyPr>
            <a:lstStyle/>
            <a:p>
              <a:pPr algn="ctr"/>
              <a:r>
                <a:rPr lang="en-IE" sz="1600" b="1" dirty="0" smtClean="0">
                  <a:solidFill>
                    <a:schemeClr val="bg1"/>
                  </a:solidFill>
                </a:rPr>
                <a:t>2</a:t>
              </a:r>
              <a:endParaRPr lang="en-IE" sz="1600" b="1" dirty="0">
                <a:solidFill>
                  <a:schemeClr val="bg1"/>
                </a:solidFill>
              </a:endParaRPr>
            </a:p>
          </p:txBody>
        </p:sp>
      </p:grpSp>
      <p:grpSp>
        <p:nvGrpSpPr>
          <p:cNvPr id="109" name="Group 108"/>
          <p:cNvGrpSpPr/>
          <p:nvPr/>
        </p:nvGrpSpPr>
        <p:grpSpPr>
          <a:xfrm>
            <a:off x="665109" y="3206964"/>
            <a:ext cx="1729366" cy="1492952"/>
            <a:chOff x="488133" y="3202476"/>
            <a:chExt cx="1729366" cy="1492952"/>
          </a:xfrm>
        </p:grpSpPr>
        <p:graphicFrame>
          <p:nvGraphicFramePr>
            <p:cNvPr id="110" name="Chart 109"/>
            <p:cNvGraphicFramePr>
              <a:graphicFrameLocks/>
            </p:cNvGraphicFramePr>
            <p:nvPr>
              <p:extLst/>
            </p:nvPr>
          </p:nvGraphicFramePr>
          <p:xfrm>
            <a:off x="488133" y="3202476"/>
            <a:ext cx="1729366" cy="1492952"/>
          </p:xfrm>
          <a:graphic>
            <a:graphicData uri="http://schemas.openxmlformats.org/drawingml/2006/chart">
              <c:chart xmlns:c="http://schemas.openxmlformats.org/drawingml/2006/chart" xmlns:r="http://schemas.openxmlformats.org/officeDocument/2006/relationships" r:id="rId5"/>
            </a:graphicData>
          </a:graphic>
        </p:graphicFrame>
        <p:sp>
          <p:nvSpPr>
            <p:cNvPr id="111" name="TextBox 110"/>
            <p:cNvSpPr txBox="1"/>
            <p:nvPr/>
          </p:nvSpPr>
          <p:spPr>
            <a:xfrm>
              <a:off x="1131410" y="3956444"/>
              <a:ext cx="419725" cy="338554"/>
            </a:xfrm>
            <a:prstGeom prst="rect">
              <a:avLst/>
            </a:prstGeom>
            <a:noFill/>
          </p:spPr>
          <p:txBody>
            <a:bodyPr wrap="square" rtlCol="0">
              <a:spAutoFit/>
            </a:bodyPr>
            <a:lstStyle/>
            <a:p>
              <a:pPr algn="ctr"/>
              <a:r>
                <a:rPr lang="en-IE" sz="1600" b="1" dirty="0" smtClean="0">
                  <a:solidFill>
                    <a:schemeClr val="bg1"/>
                  </a:solidFill>
                </a:rPr>
                <a:t>7</a:t>
              </a:r>
              <a:endParaRPr lang="en-IE" sz="1600" b="1" dirty="0">
                <a:solidFill>
                  <a:schemeClr val="bg1"/>
                </a:solidFill>
              </a:endParaRPr>
            </a:p>
          </p:txBody>
        </p:sp>
      </p:grpSp>
      <p:grpSp>
        <p:nvGrpSpPr>
          <p:cNvPr id="112" name="Group 111"/>
          <p:cNvGrpSpPr/>
          <p:nvPr/>
        </p:nvGrpSpPr>
        <p:grpSpPr>
          <a:xfrm>
            <a:off x="7033122" y="2178415"/>
            <a:ext cx="1209884" cy="1013636"/>
            <a:chOff x="6797154" y="2218171"/>
            <a:chExt cx="1209884" cy="1013636"/>
          </a:xfrm>
        </p:grpSpPr>
        <p:graphicFrame>
          <p:nvGraphicFramePr>
            <p:cNvPr id="113" name="Chart 112"/>
            <p:cNvGraphicFramePr>
              <a:graphicFrameLocks/>
            </p:cNvGraphicFramePr>
            <p:nvPr>
              <p:extLst/>
            </p:nvPr>
          </p:nvGraphicFramePr>
          <p:xfrm>
            <a:off x="6797154" y="2218171"/>
            <a:ext cx="1209884" cy="1013636"/>
          </p:xfrm>
          <a:graphic>
            <a:graphicData uri="http://schemas.openxmlformats.org/drawingml/2006/chart">
              <c:chart xmlns:c="http://schemas.openxmlformats.org/drawingml/2006/chart" xmlns:r="http://schemas.openxmlformats.org/officeDocument/2006/relationships" r:id="rId6"/>
            </a:graphicData>
          </a:graphic>
        </p:graphicFrame>
        <p:sp>
          <p:nvSpPr>
            <p:cNvPr id="114" name="TextBox 113"/>
            <p:cNvSpPr txBox="1"/>
            <p:nvPr/>
          </p:nvSpPr>
          <p:spPr>
            <a:xfrm>
              <a:off x="7051214" y="2433394"/>
              <a:ext cx="419725" cy="338554"/>
            </a:xfrm>
            <a:prstGeom prst="rect">
              <a:avLst/>
            </a:prstGeom>
            <a:noFill/>
          </p:spPr>
          <p:txBody>
            <a:bodyPr wrap="square" rtlCol="0">
              <a:spAutoFit/>
            </a:bodyPr>
            <a:lstStyle/>
            <a:p>
              <a:pPr algn="ctr"/>
              <a:r>
                <a:rPr lang="en-IE" sz="1600" b="1" dirty="0" smtClean="0">
                  <a:solidFill>
                    <a:schemeClr val="bg1"/>
                  </a:solidFill>
                </a:rPr>
                <a:t>6</a:t>
              </a:r>
              <a:endParaRPr lang="en-IE" sz="1600" b="1" dirty="0">
                <a:solidFill>
                  <a:schemeClr val="bg1"/>
                </a:solidFill>
              </a:endParaRPr>
            </a:p>
          </p:txBody>
        </p:sp>
      </p:grpSp>
      <p:grpSp>
        <p:nvGrpSpPr>
          <p:cNvPr id="115" name="Group 114"/>
          <p:cNvGrpSpPr/>
          <p:nvPr/>
        </p:nvGrpSpPr>
        <p:grpSpPr>
          <a:xfrm>
            <a:off x="2065736" y="3607323"/>
            <a:ext cx="1343025" cy="976312"/>
            <a:chOff x="1888760" y="3602835"/>
            <a:chExt cx="1343025" cy="976312"/>
          </a:xfrm>
        </p:grpSpPr>
        <p:graphicFrame>
          <p:nvGraphicFramePr>
            <p:cNvPr id="116" name="Chart 115"/>
            <p:cNvGraphicFramePr>
              <a:graphicFrameLocks/>
            </p:cNvGraphicFramePr>
            <p:nvPr>
              <p:extLst/>
            </p:nvPr>
          </p:nvGraphicFramePr>
          <p:xfrm>
            <a:off x="1888760" y="3602835"/>
            <a:ext cx="1343025" cy="976312"/>
          </p:xfrm>
          <a:graphic>
            <a:graphicData uri="http://schemas.openxmlformats.org/drawingml/2006/chart">
              <c:chart xmlns:c="http://schemas.openxmlformats.org/drawingml/2006/chart" xmlns:r="http://schemas.openxmlformats.org/officeDocument/2006/relationships" r:id="rId7"/>
            </a:graphicData>
          </a:graphic>
        </p:graphicFrame>
        <p:sp>
          <p:nvSpPr>
            <p:cNvPr id="117" name="TextBox 116"/>
            <p:cNvSpPr txBox="1"/>
            <p:nvPr/>
          </p:nvSpPr>
          <p:spPr>
            <a:xfrm>
              <a:off x="2197562" y="3925938"/>
              <a:ext cx="419725" cy="338554"/>
            </a:xfrm>
            <a:prstGeom prst="rect">
              <a:avLst/>
            </a:prstGeom>
            <a:noFill/>
          </p:spPr>
          <p:txBody>
            <a:bodyPr wrap="square" rtlCol="0">
              <a:spAutoFit/>
            </a:bodyPr>
            <a:lstStyle/>
            <a:p>
              <a:pPr algn="ctr"/>
              <a:r>
                <a:rPr lang="en-IE" sz="1600" b="1" dirty="0" smtClean="0">
                  <a:solidFill>
                    <a:schemeClr val="bg1"/>
                  </a:solidFill>
                </a:rPr>
                <a:t>8</a:t>
              </a:r>
              <a:endParaRPr lang="en-IE" sz="1600" b="1" dirty="0">
                <a:solidFill>
                  <a:schemeClr val="bg1"/>
                </a:solidFill>
              </a:endParaRPr>
            </a:p>
          </p:txBody>
        </p:sp>
      </p:grpSp>
      <p:grpSp>
        <p:nvGrpSpPr>
          <p:cNvPr id="118" name="Group 117"/>
          <p:cNvGrpSpPr/>
          <p:nvPr/>
        </p:nvGrpSpPr>
        <p:grpSpPr>
          <a:xfrm>
            <a:off x="1740932" y="4300157"/>
            <a:ext cx="1535725" cy="1113922"/>
            <a:chOff x="1563956" y="4310417"/>
            <a:chExt cx="1535725" cy="1113922"/>
          </a:xfrm>
        </p:grpSpPr>
        <p:graphicFrame>
          <p:nvGraphicFramePr>
            <p:cNvPr id="119" name="Chart 118"/>
            <p:cNvGraphicFramePr>
              <a:graphicFrameLocks/>
            </p:cNvGraphicFramePr>
            <p:nvPr>
              <p:extLst/>
            </p:nvPr>
          </p:nvGraphicFramePr>
          <p:xfrm>
            <a:off x="1563956" y="4310417"/>
            <a:ext cx="1535725" cy="1113922"/>
          </p:xfrm>
          <a:graphic>
            <a:graphicData uri="http://schemas.openxmlformats.org/drawingml/2006/chart">
              <c:chart xmlns:c="http://schemas.openxmlformats.org/drawingml/2006/chart" xmlns:r="http://schemas.openxmlformats.org/officeDocument/2006/relationships" r:id="rId8"/>
            </a:graphicData>
          </a:graphic>
        </p:graphicFrame>
        <p:sp>
          <p:nvSpPr>
            <p:cNvPr id="120" name="TextBox 119"/>
            <p:cNvSpPr txBox="1"/>
            <p:nvPr/>
          </p:nvSpPr>
          <p:spPr>
            <a:xfrm>
              <a:off x="2129978" y="4837670"/>
              <a:ext cx="419725" cy="338554"/>
            </a:xfrm>
            <a:prstGeom prst="rect">
              <a:avLst/>
            </a:prstGeom>
            <a:noFill/>
          </p:spPr>
          <p:txBody>
            <a:bodyPr wrap="square" rtlCol="0">
              <a:spAutoFit/>
            </a:bodyPr>
            <a:lstStyle/>
            <a:p>
              <a:pPr algn="ctr"/>
              <a:r>
                <a:rPr lang="en-IE" sz="1600" b="1" dirty="0" smtClean="0">
                  <a:solidFill>
                    <a:schemeClr val="bg1"/>
                  </a:solidFill>
                </a:rPr>
                <a:t>9</a:t>
              </a:r>
              <a:endParaRPr lang="en-IE" sz="1600" b="1" dirty="0">
                <a:solidFill>
                  <a:schemeClr val="bg1"/>
                </a:solidFill>
              </a:endParaRPr>
            </a:p>
          </p:txBody>
        </p:sp>
      </p:grpSp>
      <p:grpSp>
        <p:nvGrpSpPr>
          <p:cNvPr id="121" name="Group 120"/>
          <p:cNvGrpSpPr/>
          <p:nvPr/>
        </p:nvGrpSpPr>
        <p:grpSpPr>
          <a:xfrm>
            <a:off x="4661690" y="1371676"/>
            <a:ext cx="1423189" cy="1198932"/>
            <a:chOff x="4484714" y="1293448"/>
            <a:chExt cx="1423189" cy="1198932"/>
          </a:xfrm>
        </p:grpSpPr>
        <p:graphicFrame>
          <p:nvGraphicFramePr>
            <p:cNvPr id="122" name="Chart 121"/>
            <p:cNvGraphicFramePr>
              <a:graphicFrameLocks/>
            </p:cNvGraphicFramePr>
            <p:nvPr>
              <p:extLst/>
            </p:nvPr>
          </p:nvGraphicFramePr>
          <p:xfrm>
            <a:off x="4484714" y="1293448"/>
            <a:ext cx="1423189" cy="1198932"/>
          </p:xfrm>
          <a:graphic>
            <a:graphicData uri="http://schemas.openxmlformats.org/drawingml/2006/chart">
              <c:chart xmlns:c="http://schemas.openxmlformats.org/drawingml/2006/chart" xmlns:r="http://schemas.openxmlformats.org/officeDocument/2006/relationships" r:id="rId9"/>
            </a:graphicData>
          </a:graphic>
        </p:graphicFrame>
        <p:sp>
          <p:nvSpPr>
            <p:cNvPr id="123" name="TextBox 122"/>
            <p:cNvSpPr txBox="1"/>
            <p:nvPr/>
          </p:nvSpPr>
          <p:spPr>
            <a:xfrm>
              <a:off x="4986596" y="1877071"/>
              <a:ext cx="419725" cy="338554"/>
            </a:xfrm>
            <a:prstGeom prst="rect">
              <a:avLst/>
            </a:prstGeom>
            <a:noFill/>
          </p:spPr>
          <p:txBody>
            <a:bodyPr wrap="square" rtlCol="0">
              <a:spAutoFit/>
            </a:bodyPr>
            <a:lstStyle/>
            <a:p>
              <a:pPr algn="ctr"/>
              <a:r>
                <a:rPr lang="en-IE" sz="1600" b="1" dirty="0" smtClean="0">
                  <a:solidFill>
                    <a:schemeClr val="bg1"/>
                  </a:solidFill>
                </a:rPr>
                <a:t>4</a:t>
              </a:r>
              <a:endParaRPr lang="en-IE" sz="1600" b="1" dirty="0">
                <a:solidFill>
                  <a:schemeClr val="bg1"/>
                </a:solidFill>
              </a:endParaRPr>
            </a:p>
          </p:txBody>
        </p:sp>
      </p:grpSp>
      <p:grpSp>
        <p:nvGrpSpPr>
          <p:cNvPr id="124" name="Group 123"/>
          <p:cNvGrpSpPr/>
          <p:nvPr/>
        </p:nvGrpSpPr>
        <p:grpSpPr>
          <a:xfrm>
            <a:off x="5889196" y="1793791"/>
            <a:ext cx="1630811" cy="1243046"/>
            <a:chOff x="5653228" y="1976887"/>
            <a:chExt cx="1630811" cy="1243046"/>
          </a:xfrm>
        </p:grpSpPr>
        <p:graphicFrame>
          <p:nvGraphicFramePr>
            <p:cNvPr id="125" name="Chart 124"/>
            <p:cNvGraphicFramePr>
              <a:graphicFrameLocks/>
            </p:cNvGraphicFramePr>
            <p:nvPr>
              <p:extLst/>
            </p:nvPr>
          </p:nvGraphicFramePr>
          <p:xfrm>
            <a:off x="5653228" y="1976887"/>
            <a:ext cx="1630811" cy="1243046"/>
          </p:xfrm>
          <a:graphic>
            <a:graphicData uri="http://schemas.openxmlformats.org/drawingml/2006/chart">
              <c:chart xmlns:c="http://schemas.openxmlformats.org/drawingml/2006/chart" xmlns:r="http://schemas.openxmlformats.org/officeDocument/2006/relationships" r:id="rId10"/>
            </a:graphicData>
          </a:graphic>
        </p:graphicFrame>
        <p:sp>
          <p:nvSpPr>
            <p:cNvPr id="126" name="TextBox 125"/>
            <p:cNvSpPr txBox="1"/>
            <p:nvPr/>
          </p:nvSpPr>
          <p:spPr>
            <a:xfrm>
              <a:off x="6049722" y="2351791"/>
              <a:ext cx="419725" cy="338554"/>
            </a:xfrm>
            <a:prstGeom prst="rect">
              <a:avLst/>
            </a:prstGeom>
            <a:noFill/>
          </p:spPr>
          <p:txBody>
            <a:bodyPr wrap="square" rtlCol="0">
              <a:spAutoFit/>
            </a:bodyPr>
            <a:lstStyle/>
            <a:p>
              <a:pPr algn="ctr"/>
              <a:r>
                <a:rPr lang="en-IE" sz="1600" b="1" dirty="0" smtClean="0">
                  <a:solidFill>
                    <a:schemeClr val="bg1"/>
                  </a:solidFill>
                </a:rPr>
                <a:t>5</a:t>
              </a:r>
              <a:endParaRPr lang="en-IE" sz="1600" b="1" dirty="0">
                <a:solidFill>
                  <a:schemeClr val="bg1"/>
                </a:solidFill>
              </a:endParaRPr>
            </a:p>
          </p:txBody>
        </p:sp>
      </p:grpSp>
      <p:sp>
        <p:nvSpPr>
          <p:cNvPr id="127" name="TextBox 126"/>
          <p:cNvSpPr txBox="1"/>
          <p:nvPr/>
        </p:nvSpPr>
        <p:spPr>
          <a:xfrm>
            <a:off x="9483376" y="1322681"/>
            <a:ext cx="2465542" cy="4662815"/>
          </a:xfrm>
          <a:prstGeom prst="rect">
            <a:avLst/>
          </a:prstGeom>
          <a:noFill/>
        </p:spPr>
        <p:txBody>
          <a:bodyPr wrap="square" rtlCol="0">
            <a:spAutoFit/>
          </a:bodyPr>
          <a:lstStyle/>
          <a:p>
            <a:r>
              <a:rPr lang="en-IE" sz="1100" b="1" dirty="0">
                <a:solidFill>
                  <a:schemeClr val="tx1">
                    <a:lumMod val="75000"/>
                    <a:lumOff val="25000"/>
                  </a:schemeClr>
                </a:solidFill>
              </a:rPr>
              <a:t>Legend:</a:t>
            </a:r>
          </a:p>
          <a:p>
            <a:pPr marL="342900" indent="-342900">
              <a:lnSpc>
                <a:spcPct val="150000"/>
              </a:lnSpc>
              <a:buFont typeface="+mj-lt"/>
              <a:buAutoNum type="arabicPeriod"/>
            </a:pPr>
            <a:r>
              <a:rPr lang="en-IE" sz="1100" dirty="0" smtClean="0">
                <a:solidFill>
                  <a:schemeClr val="tx1">
                    <a:lumMod val="75000"/>
                    <a:lumOff val="25000"/>
                  </a:schemeClr>
                </a:solidFill>
              </a:rPr>
              <a:t>Healthcare </a:t>
            </a:r>
            <a:r>
              <a:rPr lang="en-IE" sz="1100" dirty="0">
                <a:solidFill>
                  <a:schemeClr val="tx1">
                    <a:lumMod val="75000"/>
                    <a:lumOff val="25000"/>
                  </a:schemeClr>
                </a:solidFill>
              </a:rPr>
              <a:t>Communication (Global</a:t>
            </a:r>
            <a:r>
              <a:rPr lang="en-IE" sz="1100" dirty="0" smtClean="0">
                <a:solidFill>
                  <a:schemeClr val="tx1">
                    <a:lumMod val="75000"/>
                    <a:lumOff val="25000"/>
                  </a:schemeClr>
                </a:solidFill>
              </a:rPr>
              <a:t>)</a:t>
            </a:r>
          </a:p>
          <a:p>
            <a:pPr marL="342900" indent="-342900">
              <a:lnSpc>
                <a:spcPct val="150000"/>
              </a:lnSpc>
              <a:buFont typeface="+mj-lt"/>
              <a:buAutoNum type="arabicPeriod"/>
            </a:pPr>
            <a:r>
              <a:rPr lang="en-IE" sz="1100" dirty="0">
                <a:solidFill>
                  <a:schemeClr val="tx1">
                    <a:lumMod val="75000"/>
                    <a:lumOff val="25000"/>
                  </a:schemeClr>
                </a:solidFill>
              </a:rPr>
              <a:t>Packaging Solutions </a:t>
            </a:r>
            <a:r>
              <a:rPr lang="en-IE" sz="1100" dirty="0" smtClean="0">
                <a:solidFill>
                  <a:schemeClr val="tx1">
                    <a:lumMod val="75000"/>
                    <a:lumOff val="25000"/>
                  </a:schemeClr>
                </a:solidFill>
              </a:rPr>
              <a:t>(United States)</a:t>
            </a:r>
            <a:endParaRPr lang="en-IE" sz="1100" dirty="0">
              <a:solidFill>
                <a:schemeClr val="tx1">
                  <a:lumMod val="75000"/>
                  <a:lumOff val="25000"/>
                </a:schemeClr>
              </a:solidFill>
            </a:endParaRPr>
          </a:p>
          <a:p>
            <a:pPr marL="342900" indent="-342900">
              <a:lnSpc>
                <a:spcPct val="150000"/>
              </a:lnSpc>
              <a:buFont typeface="+mj-lt"/>
              <a:buAutoNum type="arabicPeriod"/>
            </a:pPr>
            <a:r>
              <a:rPr lang="en-IE" sz="1100" dirty="0">
                <a:solidFill>
                  <a:schemeClr val="tx1">
                    <a:lumMod val="75000"/>
                    <a:lumOff val="25000"/>
                  </a:schemeClr>
                </a:solidFill>
              </a:rPr>
              <a:t>CSO (Japan)</a:t>
            </a:r>
            <a:endParaRPr lang="en-IE" sz="1100" dirty="0">
              <a:solidFill>
                <a:schemeClr val="tx1">
                  <a:lumMod val="75000"/>
                  <a:lumOff val="25000"/>
                </a:schemeClr>
              </a:solidFill>
            </a:endParaRPr>
          </a:p>
          <a:p>
            <a:pPr marL="342900" indent="-342900">
              <a:lnSpc>
                <a:spcPct val="150000"/>
              </a:lnSpc>
              <a:buFont typeface="+mj-lt"/>
              <a:buAutoNum type="arabicPeriod"/>
            </a:pPr>
            <a:r>
              <a:rPr lang="en-IE" sz="1100" dirty="0" smtClean="0">
                <a:solidFill>
                  <a:schemeClr val="tx1">
                    <a:lumMod val="75000"/>
                    <a:lumOff val="25000"/>
                  </a:schemeClr>
                </a:solidFill>
              </a:rPr>
              <a:t>Clinical </a:t>
            </a:r>
            <a:r>
              <a:rPr lang="en-IE" sz="1100" dirty="0">
                <a:solidFill>
                  <a:schemeClr val="tx1">
                    <a:lumMod val="75000"/>
                    <a:lumOff val="25000"/>
                  </a:schemeClr>
                </a:solidFill>
              </a:rPr>
              <a:t>Services (Global)</a:t>
            </a:r>
          </a:p>
          <a:p>
            <a:pPr marL="342900" indent="-342900">
              <a:lnSpc>
                <a:spcPct val="150000"/>
              </a:lnSpc>
              <a:buFont typeface="+mj-lt"/>
              <a:buAutoNum type="arabicPeriod"/>
            </a:pPr>
            <a:r>
              <a:rPr lang="en-IE" sz="1100" dirty="0">
                <a:solidFill>
                  <a:schemeClr val="tx1">
                    <a:lumMod val="75000"/>
                    <a:lumOff val="25000"/>
                  </a:schemeClr>
                </a:solidFill>
              </a:rPr>
              <a:t>Wholesale (Ireland)</a:t>
            </a:r>
          </a:p>
          <a:p>
            <a:pPr marL="342900" indent="-342900">
              <a:lnSpc>
                <a:spcPct val="150000"/>
              </a:lnSpc>
              <a:buFont typeface="+mj-lt"/>
              <a:buAutoNum type="arabicPeriod"/>
            </a:pPr>
            <a:r>
              <a:rPr lang="en-IE" sz="1100" dirty="0" smtClean="0">
                <a:solidFill>
                  <a:schemeClr val="tx1">
                    <a:lumMod val="75000"/>
                    <a:lumOff val="25000"/>
                  </a:schemeClr>
                </a:solidFill>
              </a:rPr>
              <a:t>Wholesale </a:t>
            </a:r>
            <a:r>
              <a:rPr lang="en-IE" sz="1100" dirty="0">
                <a:solidFill>
                  <a:schemeClr val="tx1">
                    <a:lumMod val="75000"/>
                    <a:lumOff val="25000"/>
                  </a:schemeClr>
                </a:solidFill>
              </a:rPr>
              <a:t>(Northern Ireland</a:t>
            </a:r>
            <a:r>
              <a:rPr lang="en-IE" sz="1100" dirty="0" smtClean="0">
                <a:solidFill>
                  <a:schemeClr val="tx1">
                    <a:lumMod val="75000"/>
                    <a:lumOff val="25000"/>
                  </a:schemeClr>
                </a:solidFill>
              </a:rPr>
              <a:t>)</a:t>
            </a:r>
          </a:p>
          <a:p>
            <a:pPr marL="342900" indent="-342900">
              <a:lnSpc>
                <a:spcPct val="150000"/>
              </a:lnSpc>
              <a:buFont typeface="+mj-lt"/>
              <a:buAutoNum type="arabicPeriod"/>
            </a:pPr>
            <a:r>
              <a:rPr lang="en-IE" sz="1100" dirty="0">
                <a:solidFill>
                  <a:schemeClr val="tx1">
                    <a:lumMod val="75000"/>
                    <a:lumOff val="25000"/>
                  </a:schemeClr>
                </a:solidFill>
              </a:rPr>
              <a:t>CSO (United States</a:t>
            </a:r>
            <a:r>
              <a:rPr lang="en-IE" sz="1100" dirty="0" smtClean="0">
                <a:solidFill>
                  <a:schemeClr val="tx1">
                    <a:lumMod val="75000"/>
                    <a:lumOff val="25000"/>
                  </a:schemeClr>
                </a:solidFill>
              </a:rPr>
              <a:t>)</a:t>
            </a:r>
          </a:p>
          <a:p>
            <a:pPr marL="342900" indent="-342900">
              <a:lnSpc>
                <a:spcPct val="150000"/>
              </a:lnSpc>
              <a:buFont typeface="+mj-lt"/>
              <a:buAutoNum type="arabicPeriod"/>
            </a:pPr>
            <a:r>
              <a:rPr lang="en-IE" sz="1100" dirty="0">
                <a:solidFill>
                  <a:schemeClr val="tx1">
                    <a:lumMod val="75000"/>
                    <a:lumOff val="25000"/>
                  </a:schemeClr>
                </a:solidFill>
              </a:rPr>
              <a:t>CSO (Japan</a:t>
            </a:r>
            <a:r>
              <a:rPr lang="en-IE" sz="1100" dirty="0" smtClean="0">
                <a:solidFill>
                  <a:schemeClr val="tx1">
                    <a:lumMod val="75000"/>
                    <a:lumOff val="25000"/>
                  </a:schemeClr>
                </a:solidFill>
              </a:rPr>
              <a:t>)</a:t>
            </a:r>
          </a:p>
          <a:p>
            <a:pPr marL="342900" indent="-342900">
              <a:lnSpc>
                <a:spcPct val="150000"/>
              </a:lnSpc>
              <a:buFont typeface="+mj-lt"/>
              <a:buAutoNum type="arabicPeriod"/>
            </a:pPr>
            <a:r>
              <a:rPr lang="en-IE" sz="1100" dirty="0">
                <a:solidFill>
                  <a:schemeClr val="tx1">
                    <a:lumMod val="75000"/>
                    <a:lumOff val="25000"/>
                  </a:schemeClr>
                </a:solidFill>
              </a:rPr>
              <a:t>Packaging Solutions (European Union)</a:t>
            </a:r>
            <a:endParaRPr lang="en-IE" sz="1100" dirty="0">
              <a:solidFill>
                <a:schemeClr val="tx1">
                  <a:lumMod val="75000"/>
                  <a:lumOff val="25000"/>
                </a:schemeClr>
              </a:solidFill>
            </a:endParaRPr>
          </a:p>
          <a:p>
            <a:pPr marL="342900" indent="-342900">
              <a:buFont typeface="+mj-lt"/>
              <a:buAutoNum type="arabicPeriod"/>
            </a:pPr>
            <a:endParaRPr lang="en-IE" sz="1100" dirty="0">
              <a:solidFill>
                <a:schemeClr val="tx1">
                  <a:lumMod val="75000"/>
                  <a:lumOff val="25000"/>
                </a:schemeClr>
              </a:solidFill>
            </a:endParaRPr>
          </a:p>
          <a:p>
            <a:pPr algn="r"/>
            <a:r>
              <a:rPr lang="en-IE" sz="1100" dirty="0">
                <a:solidFill>
                  <a:schemeClr val="tx1">
                    <a:lumMod val="75000"/>
                    <a:lumOff val="25000"/>
                  </a:schemeClr>
                </a:solidFill>
              </a:rPr>
              <a:t>*CSO: Contract Sales </a:t>
            </a:r>
            <a:r>
              <a:rPr lang="en-IE" sz="1100" dirty="0" smtClean="0">
                <a:solidFill>
                  <a:schemeClr val="tx1">
                    <a:lumMod val="75000"/>
                    <a:lumOff val="25000"/>
                  </a:schemeClr>
                </a:solidFill>
              </a:rPr>
              <a:t>Outsourcing</a:t>
            </a:r>
          </a:p>
          <a:p>
            <a:pPr algn="r"/>
            <a:endParaRPr lang="en-IE" sz="1100" dirty="0">
              <a:solidFill>
                <a:schemeClr val="tx1">
                  <a:lumMod val="75000"/>
                  <a:lumOff val="25000"/>
                </a:schemeClr>
              </a:solidFill>
            </a:endParaRPr>
          </a:p>
          <a:p>
            <a:pPr algn="r"/>
            <a:endParaRPr lang="en-IE" sz="1100" dirty="0">
              <a:solidFill>
                <a:schemeClr val="tx1">
                  <a:lumMod val="75000"/>
                  <a:lumOff val="25000"/>
                </a:schemeClr>
              </a:solidFill>
            </a:endParaRPr>
          </a:p>
          <a:p>
            <a:pPr>
              <a:tabLst>
                <a:tab pos="357188" algn="l"/>
              </a:tabLst>
            </a:pPr>
            <a:r>
              <a:rPr lang="en-IE" sz="1100" dirty="0" smtClean="0">
                <a:solidFill>
                  <a:schemeClr val="tx1">
                    <a:lumMod val="75000"/>
                    <a:lumOff val="25000"/>
                  </a:schemeClr>
                </a:solidFill>
              </a:rPr>
              <a:t>	Supply Chain Services</a:t>
            </a:r>
          </a:p>
          <a:p>
            <a:pPr>
              <a:tabLst>
                <a:tab pos="357188" algn="l"/>
              </a:tabLst>
            </a:pPr>
            <a:r>
              <a:rPr lang="en-IE" sz="1100" dirty="0">
                <a:solidFill>
                  <a:schemeClr val="tx1">
                    <a:lumMod val="75000"/>
                    <a:lumOff val="25000"/>
                  </a:schemeClr>
                </a:solidFill>
              </a:rPr>
              <a:t>	</a:t>
            </a:r>
            <a:r>
              <a:rPr lang="en-IE" sz="1100" dirty="0" smtClean="0">
                <a:solidFill>
                  <a:schemeClr val="tx1">
                    <a:lumMod val="75000"/>
                    <a:lumOff val="25000"/>
                  </a:schemeClr>
                </a:solidFill>
              </a:rPr>
              <a:t>Sharp Packaging Services</a:t>
            </a:r>
          </a:p>
          <a:p>
            <a:pPr marL="357188">
              <a:tabLst>
                <a:tab pos="357188" algn="l"/>
              </a:tabLst>
            </a:pPr>
            <a:r>
              <a:rPr lang="en-IE" sz="1100" dirty="0" smtClean="0">
                <a:solidFill>
                  <a:schemeClr val="tx1">
                    <a:lumMod val="75000"/>
                    <a:lumOff val="25000"/>
                  </a:schemeClr>
                </a:solidFill>
              </a:rPr>
              <a:t>Ashfield Commercial &amp; Medical Services </a:t>
            </a:r>
            <a:endParaRPr lang="en-IE" sz="1100" dirty="0">
              <a:solidFill>
                <a:schemeClr val="tx1">
                  <a:lumMod val="75000"/>
                  <a:lumOff val="25000"/>
                </a:schemeClr>
              </a:solidFill>
            </a:endParaRPr>
          </a:p>
        </p:txBody>
      </p:sp>
      <p:sp>
        <p:nvSpPr>
          <p:cNvPr id="128" name="Rectangle 127"/>
          <p:cNvSpPr/>
          <p:nvPr/>
        </p:nvSpPr>
        <p:spPr>
          <a:xfrm>
            <a:off x="630462" y="2864803"/>
            <a:ext cx="1460656" cy="261610"/>
          </a:xfrm>
          <a:prstGeom prst="rect">
            <a:avLst/>
          </a:prstGeom>
        </p:spPr>
        <p:txBody>
          <a:bodyPr wrap="none">
            <a:spAutoFit/>
          </a:bodyPr>
          <a:lstStyle/>
          <a:p>
            <a:r>
              <a:rPr lang="en-US" sz="1100" b="1" dirty="0" smtClean="0">
                <a:solidFill>
                  <a:schemeClr val="tx1">
                    <a:lumMod val="75000"/>
                    <a:lumOff val="25000"/>
                  </a:schemeClr>
                </a:solidFill>
              </a:rPr>
              <a:t>Investment &amp; Growth</a:t>
            </a:r>
            <a:endParaRPr lang="en-US" sz="1100" b="1" dirty="0">
              <a:solidFill>
                <a:schemeClr val="tx1">
                  <a:lumMod val="75000"/>
                  <a:lumOff val="25000"/>
                </a:schemeClr>
              </a:solidFill>
            </a:endParaRPr>
          </a:p>
        </p:txBody>
      </p:sp>
      <p:sp>
        <p:nvSpPr>
          <p:cNvPr id="129" name="Rectangle 128"/>
          <p:cNvSpPr/>
          <p:nvPr/>
        </p:nvSpPr>
        <p:spPr>
          <a:xfrm>
            <a:off x="630462" y="4529514"/>
            <a:ext cx="1165704" cy="261610"/>
          </a:xfrm>
          <a:prstGeom prst="rect">
            <a:avLst/>
          </a:prstGeom>
        </p:spPr>
        <p:txBody>
          <a:bodyPr wrap="none">
            <a:spAutoFit/>
          </a:bodyPr>
          <a:lstStyle/>
          <a:p>
            <a:r>
              <a:rPr lang="en-US" sz="1100" b="1" dirty="0" smtClean="0">
                <a:solidFill>
                  <a:schemeClr val="tx1">
                    <a:lumMod val="75000"/>
                    <a:lumOff val="25000"/>
                  </a:schemeClr>
                </a:solidFill>
              </a:rPr>
              <a:t>Selective growth</a:t>
            </a:r>
            <a:endParaRPr lang="en-US" sz="1100" b="1" dirty="0">
              <a:solidFill>
                <a:schemeClr val="tx1">
                  <a:lumMod val="75000"/>
                  <a:lumOff val="25000"/>
                </a:schemeClr>
              </a:solidFill>
            </a:endParaRPr>
          </a:p>
        </p:txBody>
      </p:sp>
      <p:sp>
        <p:nvSpPr>
          <p:cNvPr id="130" name="Rectangle 129"/>
          <p:cNvSpPr/>
          <p:nvPr/>
        </p:nvSpPr>
        <p:spPr>
          <a:xfrm>
            <a:off x="3202577" y="2882617"/>
            <a:ext cx="1165704" cy="261610"/>
          </a:xfrm>
          <a:prstGeom prst="rect">
            <a:avLst/>
          </a:prstGeom>
        </p:spPr>
        <p:txBody>
          <a:bodyPr wrap="none">
            <a:spAutoFit/>
          </a:bodyPr>
          <a:lstStyle/>
          <a:p>
            <a:r>
              <a:rPr lang="en-US" sz="1100" b="1" dirty="0" smtClean="0">
                <a:solidFill>
                  <a:schemeClr val="tx1">
                    <a:lumMod val="75000"/>
                    <a:lumOff val="25000"/>
                  </a:schemeClr>
                </a:solidFill>
              </a:rPr>
              <a:t>Selective growth</a:t>
            </a:r>
            <a:endParaRPr lang="en-US" sz="1100" b="1" dirty="0">
              <a:solidFill>
                <a:schemeClr val="tx1">
                  <a:lumMod val="75000"/>
                  <a:lumOff val="25000"/>
                </a:schemeClr>
              </a:solidFill>
            </a:endParaRPr>
          </a:p>
        </p:txBody>
      </p:sp>
      <p:sp>
        <p:nvSpPr>
          <p:cNvPr id="131" name="Rectangle 130"/>
          <p:cNvSpPr/>
          <p:nvPr/>
        </p:nvSpPr>
        <p:spPr>
          <a:xfrm>
            <a:off x="630462" y="6179524"/>
            <a:ext cx="792205" cy="261610"/>
          </a:xfrm>
          <a:prstGeom prst="rect">
            <a:avLst/>
          </a:prstGeom>
        </p:spPr>
        <p:txBody>
          <a:bodyPr wrap="none">
            <a:spAutoFit/>
          </a:bodyPr>
          <a:lstStyle/>
          <a:p>
            <a:r>
              <a:rPr lang="en-US" sz="1100" b="1" dirty="0" smtClean="0">
                <a:solidFill>
                  <a:schemeClr val="tx1">
                    <a:lumMod val="75000"/>
                    <a:lumOff val="25000"/>
                  </a:schemeClr>
                </a:solidFill>
              </a:rPr>
              <a:t>Selectivity</a:t>
            </a:r>
            <a:endParaRPr lang="en-US" sz="1100" b="1" dirty="0">
              <a:solidFill>
                <a:schemeClr val="tx1">
                  <a:lumMod val="75000"/>
                  <a:lumOff val="25000"/>
                </a:schemeClr>
              </a:solidFill>
            </a:endParaRPr>
          </a:p>
        </p:txBody>
      </p:sp>
      <p:sp>
        <p:nvSpPr>
          <p:cNvPr id="132" name="Rectangle 131"/>
          <p:cNvSpPr/>
          <p:nvPr/>
        </p:nvSpPr>
        <p:spPr>
          <a:xfrm>
            <a:off x="3202577" y="4542851"/>
            <a:ext cx="792205" cy="261610"/>
          </a:xfrm>
          <a:prstGeom prst="rect">
            <a:avLst/>
          </a:prstGeom>
        </p:spPr>
        <p:txBody>
          <a:bodyPr wrap="none">
            <a:spAutoFit/>
          </a:bodyPr>
          <a:lstStyle/>
          <a:p>
            <a:r>
              <a:rPr lang="en-US" sz="1100" b="1" dirty="0" smtClean="0">
                <a:solidFill>
                  <a:schemeClr val="tx1">
                    <a:lumMod val="75000"/>
                    <a:lumOff val="25000"/>
                  </a:schemeClr>
                </a:solidFill>
              </a:rPr>
              <a:t>Selectivity</a:t>
            </a:r>
            <a:endParaRPr lang="en-US" sz="1100" b="1" dirty="0">
              <a:solidFill>
                <a:schemeClr val="tx1">
                  <a:lumMod val="75000"/>
                  <a:lumOff val="25000"/>
                </a:schemeClr>
              </a:solidFill>
            </a:endParaRPr>
          </a:p>
        </p:txBody>
      </p:sp>
      <p:sp>
        <p:nvSpPr>
          <p:cNvPr id="133" name="Rectangle 132"/>
          <p:cNvSpPr/>
          <p:nvPr/>
        </p:nvSpPr>
        <p:spPr>
          <a:xfrm>
            <a:off x="6138703" y="2871686"/>
            <a:ext cx="792205" cy="261610"/>
          </a:xfrm>
          <a:prstGeom prst="rect">
            <a:avLst/>
          </a:prstGeom>
        </p:spPr>
        <p:txBody>
          <a:bodyPr wrap="none">
            <a:spAutoFit/>
          </a:bodyPr>
          <a:lstStyle/>
          <a:p>
            <a:r>
              <a:rPr lang="en-US" sz="1100" b="1" dirty="0" smtClean="0">
                <a:solidFill>
                  <a:schemeClr val="tx1">
                    <a:lumMod val="75000"/>
                    <a:lumOff val="25000"/>
                  </a:schemeClr>
                </a:solidFill>
              </a:rPr>
              <a:t>Selectivity</a:t>
            </a:r>
            <a:endParaRPr lang="en-US" sz="1100" b="1" dirty="0">
              <a:solidFill>
                <a:schemeClr val="tx1">
                  <a:lumMod val="75000"/>
                  <a:lumOff val="25000"/>
                </a:schemeClr>
              </a:solidFill>
            </a:endParaRPr>
          </a:p>
        </p:txBody>
      </p:sp>
      <p:sp>
        <p:nvSpPr>
          <p:cNvPr id="134" name="Rectangle 133"/>
          <p:cNvSpPr/>
          <p:nvPr/>
        </p:nvSpPr>
        <p:spPr>
          <a:xfrm>
            <a:off x="3202577" y="6182374"/>
            <a:ext cx="1096775" cy="261610"/>
          </a:xfrm>
          <a:prstGeom prst="rect">
            <a:avLst/>
          </a:prstGeom>
        </p:spPr>
        <p:txBody>
          <a:bodyPr wrap="none">
            <a:spAutoFit/>
          </a:bodyPr>
          <a:lstStyle/>
          <a:p>
            <a:r>
              <a:rPr lang="en-US" sz="1100" b="1" dirty="0" smtClean="0">
                <a:solidFill>
                  <a:schemeClr val="tx1">
                    <a:lumMod val="75000"/>
                    <a:lumOff val="25000"/>
                  </a:schemeClr>
                </a:solidFill>
              </a:rPr>
              <a:t>Harvest/ Divest</a:t>
            </a:r>
            <a:endParaRPr lang="en-US" sz="1100" b="1" dirty="0">
              <a:solidFill>
                <a:schemeClr val="tx1">
                  <a:lumMod val="75000"/>
                  <a:lumOff val="25000"/>
                </a:schemeClr>
              </a:solidFill>
            </a:endParaRPr>
          </a:p>
        </p:txBody>
      </p:sp>
      <p:sp>
        <p:nvSpPr>
          <p:cNvPr id="135" name="Rectangle 134"/>
          <p:cNvSpPr/>
          <p:nvPr/>
        </p:nvSpPr>
        <p:spPr>
          <a:xfrm>
            <a:off x="6138703" y="4538260"/>
            <a:ext cx="1096775" cy="261610"/>
          </a:xfrm>
          <a:prstGeom prst="rect">
            <a:avLst/>
          </a:prstGeom>
        </p:spPr>
        <p:txBody>
          <a:bodyPr wrap="none">
            <a:spAutoFit/>
          </a:bodyPr>
          <a:lstStyle/>
          <a:p>
            <a:r>
              <a:rPr lang="en-US" sz="1100" b="1" dirty="0" smtClean="0">
                <a:solidFill>
                  <a:schemeClr val="tx1">
                    <a:lumMod val="75000"/>
                    <a:lumOff val="25000"/>
                  </a:schemeClr>
                </a:solidFill>
              </a:rPr>
              <a:t>Harvest/ Divest</a:t>
            </a:r>
            <a:endParaRPr lang="en-US" sz="1100" b="1" dirty="0">
              <a:solidFill>
                <a:schemeClr val="tx1">
                  <a:lumMod val="75000"/>
                  <a:lumOff val="25000"/>
                </a:schemeClr>
              </a:solidFill>
            </a:endParaRPr>
          </a:p>
        </p:txBody>
      </p:sp>
      <p:sp>
        <p:nvSpPr>
          <p:cNvPr id="136" name="Rectangle 135"/>
          <p:cNvSpPr/>
          <p:nvPr/>
        </p:nvSpPr>
        <p:spPr>
          <a:xfrm>
            <a:off x="6138703" y="6179730"/>
            <a:ext cx="1096775" cy="261610"/>
          </a:xfrm>
          <a:prstGeom prst="rect">
            <a:avLst/>
          </a:prstGeom>
        </p:spPr>
        <p:txBody>
          <a:bodyPr wrap="none">
            <a:spAutoFit/>
          </a:bodyPr>
          <a:lstStyle/>
          <a:p>
            <a:r>
              <a:rPr lang="en-US" sz="1100" b="1" dirty="0" smtClean="0">
                <a:solidFill>
                  <a:schemeClr val="tx1">
                    <a:lumMod val="75000"/>
                    <a:lumOff val="25000"/>
                  </a:schemeClr>
                </a:solidFill>
              </a:rPr>
              <a:t>Harvest/ Divest</a:t>
            </a:r>
            <a:endParaRPr lang="en-US" sz="1100" b="1" dirty="0">
              <a:solidFill>
                <a:schemeClr val="tx1">
                  <a:lumMod val="75000"/>
                  <a:lumOff val="25000"/>
                </a:schemeClr>
              </a:solidFill>
            </a:endParaRPr>
          </a:p>
        </p:txBody>
      </p:sp>
      <p:sp>
        <p:nvSpPr>
          <p:cNvPr id="137" name="Rectangle 136"/>
          <p:cNvSpPr/>
          <p:nvPr/>
        </p:nvSpPr>
        <p:spPr>
          <a:xfrm>
            <a:off x="9649097" y="5586218"/>
            <a:ext cx="174172" cy="8708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lumMod val="75000"/>
                  <a:lumOff val="25000"/>
                </a:schemeClr>
              </a:solidFill>
            </a:endParaRPr>
          </a:p>
        </p:txBody>
      </p:sp>
      <p:sp>
        <p:nvSpPr>
          <p:cNvPr id="138" name="Rectangle 137"/>
          <p:cNvSpPr/>
          <p:nvPr/>
        </p:nvSpPr>
        <p:spPr>
          <a:xfrm>
            <a:off x="9649097" y="5266912"/>
            <a:ext cx="174172" cy="87085"/>
          </a:xfrm>
          <a:prstGeom prst="rect">
            <a:avLst/>
          </a:prstGeom>
          <a:solidFill>
            <a:srgbClr val="A11E6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lumMod val="75000"/>
                  <a:lumOff val="25000"/>
                </a:schemeClr>
              </a:solidFill>
            </a:endParaRPr>
          </a:p>
        </p:txBody>
      </p:sp>
      <p:sp>
        <p:nvSpPr>
          <p:cNvPr id="139" name="Rectangle 138"/>
          <p:cNvSpPr/>
          <p:nvPr/>
        </p:nvSpPr>
        <p:spPr>
          <a:xfrm>
            <a:off x="9649097" y="5424175"/>
            <a:ext cx="174172" cy="87085"/>
          </a:xfrm>
          <a:prstGeom prst="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lumMod val="75000"/>
                  <a:lumOff val="25000"/>
                </a:schemeClr>
              </a:solidFill>
            </a:endParaRPr>
          </a:p>
        </p:txBody>
      </p:sp>
      <p:sp>
        <p:nvSpPr>
          <p:cNvPr id="60" name="TextBox 59"/>
          <p:cNvSpPr txBox="1"/>
          <p:nvPr/>
        </p:nvSpPr>
        <p:spPr>
          <a:xfrm>
            <a:off x="10649800" y="6411011"/>
            <a:ext cx="1239442"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t>
            </a:r>
            <a:r>
              <a:rPr lang="en-US" sz="800" dirty="0" smtClean="0">
                <a:solidFill>
                  <a:schemeClr val="tx1">
                    <a:lumMod val="75000"/>
                    <a:lumOff val="25000"/>
                  </a:schemeClr>
                </a:solidFill>
              </a:rPr>
              <a:t>Berenberg 2014)</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865244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13</a:t>
            </a:fld>
            <a:endParaRPr lang="en-US"/>
          </a:p>
        </p:txBody>
      </p:sp>
      <p:sp>
        <p:nvSpPr>
          <p:cNvPr id="53" name="TextBox 52"/>
          <p:cNvSpPr txBox="1"/>
          <p:nvPr/>
        </p:nvSpPr>
        <p:spPr>
          <a:xfrm>
            <a:off x="165100" y="266700"/>
            <a:ext cx="6694781"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Growth &amp; Share Matrix</a:t>
            </a:r>
            <a:endParaRPr lang="en-US" sz="2400" dirty="0">
              <a:solidFill>
                <a:schemeClr val="tx1">
                  <a:lumMod val="75000"/>
                  <a:lumOff val="25000"/>
                </a:schemeClr>
              </a:solidFill>
            </a:endParaRPr>
          </a:p>
        </p:txBody>
      </p:sp>
      <p:grpSp>
        <p:nvGrpSpPr>
          <p:cNvPr id="4" name="Group 3"/>
          <p:cNvGrpSpPr/>
          <p:nvPr/>
        </p:nvGrpSpPr>
        <p:grpSpPr>
          <a:xfrm>
            <a:off x="132217" y="1180739"/>
            <a:ext cx="11750475" cy="5312961"/>
            <a:chOff x="73225" y="1298723"/>
            <a:chExt cx="11750475" cy="5312961"/>
          </a:xfrm>
        </p:grpSpPr>
        <p:cxnSp>
          <p:nvCxnSpPr>
            <p:cNvPr id="17" name="Straight Connector 16"/>
            <p:cNvCxnSpPr/>
            <p:nvPr/>
          </p:nvCxnSpPr>
          <p:spPr>
            <a:xfrm>
              <a:off x="381000" y="3746500"/>
              <a:ext cx="11417300" cy="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981700" y="1308100"/>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6200000">
              <a:off x="-489397" y="3592612"/>
              <a:ext cx="1433021" cy="307777"/>
            </a:xfrm>
            <a:prstGeom prst="rect">
              <a:avLst/>
            </a:prstGeom>
            <a:noFill/>
          </p:spPr>
          <p:txBody>
            <a:bodyPr wrap="none" rtlCol="0">
              <a:spAutoFit/>
            </a:bodyPr>
            <a:lstStyle/>
            <a:p>
              <a:r>
                <a:rPr lang="en-US" sz="1400" b="1" dirty="0" smtClean="0">
                  <a:solidFill>
                    <a:schemeClr val="tx1">
                      <a:lumMod val="75000"/>
                      <a:lumOff val="25000"/>
                    </a:schemeClr>
                  </a:solidFill>
                </a:rPr>
                <a:t>Business Growth</a:t>
              </a:r>
              <a:endParaRPr lang="en-US" sz="1400" b="1" dirty="0">
                <a:solidFill>
                  <a:schemeClr val="tx1">
                    <a:lumMod val="75000"/>
                    <a:lumOff val="25000"/>
                  </a:schemeClr>
                </a:solidFill>
              </a:endParaRPr>
            </a:p>
          </p:txBody>
        </p:sp>
        <p:sp>
          <p:nvSpPr>
            <p:cNvPr id="32" name="TextBox 31"/>
            <p:cNvSpPr txBox="1"/>
            <p:nvPr/>
          </p:nvSpPr>
          <p:spPr>
            <a:xfrm>
              <a:off x="5402438" y="6303907"/>
              <a:ext cx="1188018" cy="307777"/>
            </a:xfrm>
            <a:prstGeom prst="rect">
              <a:avLst/>
            </a:prstGeom>
            <a:noFill/>
          </p:spPr>
          <p:txBody>
            <a:bodyPr wrap="none" rtlCol="0">
              <a:spAutoFit/>
            </a:bodyPr>
            <a:lstStyle/>
            <a:p>
              <a:r>
                <a:rPr lang="en-US" sz="1400" b="1" dirty="0" smtClean="0">
                  <a:solidFill>
                    <a:schemeClr val="tx1">
                      <a:lumMod val="75000"/>
                      <a:lumOff val="25000"/>
                    </a:schemeClr>
                  </a:solidFill>
                </a:rPr>
                <a:t>Market Share</a:t>
              </a:r>
              <a:endParaRPr lang="en-US" sz="1400" b="1" dirty="0">
                <a:solidFill>
                  <a:schemeClr val="tx1">
                    <a:lumMod val="75000"/>
                    <a:lumOff val="25000"/>
                  </a:schemeClr>
                </a:solidFill>
              </a:endParaRPr>
            </a:p>
          </p:txBody>
        </p:sp>
        <p:sp>
          <p:nvSpPr>
            <p:cNvPr id="34" name="TextBox 33"/>
            <p:cNvSpPr txBox="1"/>
            <p:nvPr/>
          </p:nvSpPr>
          <p:spPr>
            <a:xfrm rot="16200000">
              <a:off x="12618" y="4878000"/>
              <a:ext cx="440570" cy="276999"/>
            </a:xfrm>
            <a:prstGeom prst="rect">
              <a:avLst/>
            </a:prstGeom>
            <a:noFill/>
          </p:spPr>
          <p:txBody>
            <a:bodyPr wrap="none" rtlCol="0">
              <a:spAutoFit/>
            </a:bodyPr>
            <a:lstStyle/>
            <a:p>
              <a:r>
                <a:rPr lang="en-US" sz="1200" dirty="0" smtClean="0">
                  <a:solidFill>
                    <a:schemeClr val="tx1">
                      <a:lumMod val="75000"/>
                      <a:lumOff val="25000"/>
                    </a:schemeClr>
                  </a:solidFill>
                </a:rPr>
                <a:t>Low</a:t>
              </a:r>
              <a:endParaRPr lang="en-US" sz="1200" dirty="0">
                <a:solidFill>
                  <a:schemeClr val="tx1">
                    <a:lumMod val="75000"/>
                    <a:lumOff val="25000"/>
                  </a:schemeClr>
                </a:solidFill>
              </a:endParaRPr>
            </a:p>
          </p:txBody>
        </p:sp>
        <p:sp>
          <p:nvSpPr>
            <p:cNvPr id="36" name="TextBox 35"/>
            <p:cNvSpPr txBox="1"/>
            <p:nvPr/>
          </p:nvSpPr>
          <p:spPr>
            <a:xfrm rot="16200000">
              <a:off x="8302" y="2320452"/>
              <a:ext cx="468398" cy="276999"/>
            </a:xfrm>
            <a:prstGeom prst="rect">
              <a:avLst/>
            </a:prstGeom>
            <a:noFill/>
          </p:spPr>
          <p:txBody>
            <a:bodyPr wrap="none" rtlCol="0">
              <a:spAutoFit/>
            </a:bodyPr>
            <a:lstStyle/>
            <a:p>
              <a:r>
                <a:rPr lang="en-US" sz="1200" dirty="0" smtClean="0">
                  <a:solidFill>
                    <a:schemeClr val="tx1">
                      <a:lumMod val="75000"/>
                      <a:lumOff val="25000"/>
                    </a:schemeClr>
                  </a:solidFill>
                </a:rPr>
                <a:t>High</a:t>
              </a:r>
              <a:endParaRPr lang="en-US" sz="1200" dirty="0">
                <a:solidFill>
                  <a:schemeClr val="tx1">
                    <a:lumMod val="75000"/>
                    <a:lumOff val="25000"/>
                  </a:schemeClr>
                </a:solidFill>
              </a:endParaRPr>
            </a:p>
          </p:txBody>
        </p:sp>
        <p:sp>
          <p:nvSpPr>
            <p:cNvPr id="38" name="TextBox 37"/>
            <p:cNvSpPr txBox="1"/>
            <p:nvPr/>
          </p:nvSpPr>
          <p:spPr>
            <a:xfrm>
              <a:off x="2751613" y="6303906"/>
              <a:ext cx="440570" cy="276999"/>
            </a:xfrm>
            <a:prstGeom prst="rect">
              <a:avLst/>
            </a:prstGeom>
            <a:noFill/>
          </p:spPr>
          <p:txBody>
            <a:bodyPr wrap="none" rtlCol="0">
              <a:spAutoFit/>
            </a:bodyPr>
            <a:lstStyle/>
            <a:p>
              <a:r>
                <a:rPr lang="en-US" sz="1200" dirty="0" smtClean="0">
                  <a:solidFill>
                    <a:schemeClr val="tx1">
                      <a:lumMod val="75000"/>
                      <a:lumOff val="25000"/>
                    </a:schemeClr>
                  </a:solidFill>
                </a:rPr>
                <a:t>Low</a:t>
              </a:r>
              <a:endParaRPr lang="en-US" sz="1200" dirty="0">
                <a:solidFill>
                  <a:schemeClr val="tx1">
                    <a:lumMod val="75000"/>
                    <a:lumOff val="25000"/>
                  </a:schemeClr>
                </a:solidFill>
              </a:endParaRPr>
            </a:p>
          </p:txBody>
        </p:sp>
        <p:sp>
          <p:nvSpPr>
            <p:cNvPr id="39" name="TextBox 38"/>
            <p:cNvSpPr txBox="1"/>
            <p:nvPr/>
          </p:nvSpPr>
          <p:spPr>
            <a:xfrm>
              <a:off x="8643655" y="6301247"/>
              <a:ext cx="468398" cy="276999"/>
            </a:xfrm>
            <a:prstGeom prst="rect">
              <a:avLst/>
            </a:prstGeom>
            <a:noFill/>
          </p:spPr>
          <p:txBody>
            <a:bodyPr wrap="none" rtlCol="0">
              <a:spAutoFit/>
            </a:bodyPr>
            <a:lstStyle/>
            <a:p>
              <a:r>
                <a:rPr lang="en-US" sz="1200" dirty="0" smtClean="0">
                  <a:solidFill>
                    <a:schemeClr val="tx1">
                      <a:lumMod val="75000"/>
                      <a:lumOff val="25000"/>
                    </a:schemeClr>
                  </a:solidFill>
                </a:rPr>
                <a:t>High</a:t>
              </a:r>
              <a:endParaRPr lang="en-US" sz="1200" dirty="0">
                <a:solidFill>
                  <a:schemeClr val="tx1">
                    <a:lumMod val="75000"/>
                    <a:lumOff val="25000"/>
                  </a:scheme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192" y="5686734"/>
              <a:ext cx="607758" cy="60775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414" y="1305890"/>
              <a:ext cx="607758" cy="607758"/>
            </a:xfrm>
            <a:prstGeom prst="rect">
              <a:avLst/>
            </a:prstGeom>
          </p:spPr>
        </p:pic>
        <p:cxnSp>
          <p:nvCxnSpPr>
            <p:cNvPr id="27" name="Straight Connector 26"/>
            <p:cNvCxnSpPr/>
            <p:nvPr/>
          </p:nvCxnSpPr>
          <p:spPr>
            <a:xfrm>
              <a:off x="11798300" y="1308099"/>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81000" y="1308100"/>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1000" y="1298723"/>
              <a:ext cx="11417300" cy="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06400" y="6286499"/>
              <a:ext cx="11417300" cy="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1305" y="5677812"/>
              <a:ext cx="607758" cy="607758"/>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0542" y="1307803"/>
              <a:ext cx="607758" cy="607758"/>
            </a:xfrm>
            <a:prstGeom prst="rect">
              <a:avLst/>
            </a:prstGeom>
          </p:spPr>
        </p:pic>
      </p:gr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1441" y="3750968"/>
            <a:ext cx="963000" cy="770400"/>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1441" y="2624158"/>
            <a:ext cx="963000" cy="770400"/>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4092" y="1294440"/>
            <a:ext cx="963000" cy="77040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1441" y="1224322"/>
            <a:ext cx="963000" cy="770400"/>
          </a:xfrm>
          <a:prstGeom prst="rect">
            <a:avLst/>
          </a:prstGeom>
        </p:spPr>
      </p:pic>
      <p:sp>
        <p:nvSpPr>
          <p:cNvPr id="25" name="TextBox 24"/>
          <p:cNvSpPr txBox="1"/>
          <p:nvPr/>
        </p:nvSpPr>
        <p:spPr>
          <a:xfrm>
            <a:off x="7480295" y="3750968"/>
            <a:ext cx="4161096" cy="203132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Cash-generative base</a:t>
            </a:r>
          </a:p>
          <a:p>
            <a:pPr marL="171450" indent="-171450" algn="just">
              <a:buFont typeface="Arial" panose="020B0604020202020204" pitchFamily="34" charset="0"/>
              <a:buChar char="•"/>
            </a:pPr>
            <a:r>
              <a:rPr lang="en-US" sz="1100" dirty="0" smtClean="0">
                <a:solidFill>
                  <a:schemeClr val="tx1">
                    <a:lumMod val="75000"/>
                    <a:lumOff val="25000"/>
                  </a:schemeClr>
                </a:solidFill>
              </a:rPr>
              <a:t>Contribute 63.5% of </a:t>
            </a:r>
            <a:r>
              <a:rPr lang="en-US" sz="1100" dirty="0" smtClean="0">
                <a:solidFill>
                  <a:schemeClr val="tx1">
                    <a:lumMod val="75000"/>
                    <a:lumOff val="25000"/>
                  </a:schemeClr>
                </a:solidFill>
              </a:rPr>
              <a:t>UDG </a:t>
            </a:r>
            <a:r>
              <a:rPr lang="en-US" sz="1100" dirty="0" smtClean="0">
                <a:solidFill>
                  <a:schemeClr val="tx1">
                    <a:lumMod val="75000"/>
                    <a:lumOff val="25000"/>
                  </a:schemeClr>
                </a:solidFill>
              </a:rPr>
              <a:t>Group </a:t>
            </a:r>
            <a:r>
              <a:rPr lang="en-US" sz="1100" dirty="0" smtClean="0">
                <a:solidFill>
                  <a:schemeClr val="tx1">
                    <a:lumMod val="75000"/>
                    <a:lumOff val="25000"/>
                  </a:schemeClr>
                </a:solidFill>
              </a:rPr>
              <a:t>2014 revenue</a:t>
            </a:r>
          </a:p>
          <a:p>
            <a:pPr marL="171450" indent="-171450" algn="just">
              <a:buFont typeface="Arial" panose="020B0604020202020204" pitchFamily="34" charset="0"/>
              <a:buChar char="•"/>
            </a:pPr>
            <a:r>
              <a:rPr lang="en-US" sz="1100" dirty="0" smtClean="0">
                <a:solidFill>
                  <a:schemeClr val="tx1">
                    <a:lumMod val="75000"/>
                    <a:lumOff val="25000"/>
                  </a:schemeClr>
                </a:solidFill>
              </a:rPr>
              <a:t>60% </a:t>
            </a:r>
            <a:r>
              <a:rPr lang="en-US" sz="1100" dirty="0">
                <a:solidFill>
                  <a:schemeClr val="tx1">
                    <a:lumMod val="75000"/>
                    <a:lumOff val="25000"/>
                  </a:schemeClr>
                </a:solidFill>
              </a:rPr>
              <a:t>(</a:t>
            </a:r>
            <a:r>
              <a:rPr lang="en-US" sz="1100" dirty="0" smtClean="0">
                <a:solidFill>
                  <a:schemeClr val="tx1">
                    <a:lumMod val="75000"/>
                    <a:lumOff val="25000"/>
                  </a:schemeClr>
                </a:solidFill>
              </a:rPr>
              <a:t>Ireland) and 70% (Northern Ireland) share of wholesale market</a:t>
            </a:r>
          </a:p>
          <a:p>
            <a:pPr marL="171450" indent="-171450" algn="just">
              <a:buFont typeface="Arial" panose="020B0604020202020204" pitchFamily="34" charset="0"/>
              <a:buChar char="•"/>
            </a:pPr>
            <a:r>
              <a:rPr lang="en-US" sz="1100" dirty="0" smtClean="0">
                <a:solidFill>
                  <a:schemeClr val="tx1">
                    <a:lumMod val="75000"/>
                    <a:lumOff val="25000"/>
                  </a:schemeClr>
                </a:solidFill>
              </a:rPr>
              <a:t>55% share of Ireland’s Pre-wholesale market</a:t>
            </a:r>
          </a:p>
          <a:p>
            <a:pPr marL="171450" indent="-171450" algn="just">
              <a:buFont typeface="Arial" panose="020B0604020202020204" pitchFamily="34" charset="0"/>
              <a:buChar char="•"/>
            </a:pPr>
            <a:r>
              <a:rPr lang="en-US" sz="1100" dirty="0" smtClean="0">
                <a:solidFill>
                  <a:schemeClr val="tx1">
                    <a:lumMod val="75000"/>
                    <a:lumOff val="25000"/>
                  </a:schemeClr>
                </a:solidFill>
              </a:rPr>
              <a:t>Though (challenging) market situation:</a:t>
            </a:r>
          </a:p>
          <a:p>
            <a:pPr marL="628650" lvl="1" indent="-171450" algn="just">
              <a:buFont typeface="Wingdings" panose="05000000000000000000" pitchFamily="2" charset="2"/>
              <a:buChar char="ü"/>
            </a:pPr>
            <a:r>
              <a:rPr lang="en-US" sz="1100" dirty="0" smtClean="0">
                <a:solidFill>
                  <a:schemeClr val="tx1">
                    <a:lumMod val="75000"/>
                    <a:lumOff val="25000"/>
                  </a:schemeClr>
                </a:solidFill>
              </a:rPr>
              <a:t>Generic reference pricing</a:t>
            </a:r>
          </a:p>
          <a:p>
            <a:pPr marL="628650" lvl="1" indent="-171450" algn="just">
              <a:buFont typeface="Wingdings" panose="05000000000000000000" pitchFamily="2" charset="2"/>
              <a:buChar char="ü"/>
            </a:pPr>
            <a:r>
              <a:rPr lang="en-US" sz="1100" dirty="0" smtClean="0">
                <a:solidFill>
                  <a:schemeClr val="tx1">
                    <a:lumMod val="75000"/>
                    <a:lumOff val="25000"/>
                  </a:schemeClr>
                </a:solidFill>
              </a:rPr>
              <a:t>Direct to pharmacies </a:t>
            </a:r>
            <a:r>
              <a:rPr lang="en-US" sz="1100" dirty="0" smtClean="0">
                <a:solidFill>
                  <a:schemeClr val="tx1">
                    <a:lumMod val="75000"/>
                    <a:lumOff val="25000"/>
                  </a:schemeClr>
                </a:solidFill>
              </a:rPr>
              <a:t>model</a:t>
            </a:r>
            <a:endParaRPr lang="en-US" sz="1100" dirty="0">
              <a:solidFill>
                <a:schemeClr val="tx1">
                  <a:lumMod val="75000"/>
                  <a:lumOff val="25000"/>
                </a:schemeClr>
              </a:solidFill>
            </a:endParaRPr>
          </a:p>
          <a:p>
            <a:pPr algn="just"/>
            <a:endParaRPr lang="en-US" sz="500" dirty="0">
              <a:solidFill>
                <a:schemeClr val="tx1">
                  <a:lumMod val="75000"/>
                  <a:lumOff val="25000"/>
                </a:schemeClr>
              </a:solidFill>
            </a:endParaRPr>
          </a:p>
          <a:p>
            <a:pPr marL="171450" indent="-171450" algn="just">
              <a:buFont typeface="Wingdings" panose="05000000000000000000" pitchFamily="2" charset="2"/>
              <a:buChar char="Ø"/>
            </a:pPr>
            <a:r>
              <a:rPr lang="en-US" sz="1100" dirty="0" smtClean="0">
                <a:solidFill>
                  <a:schemeClr val="tx1">
                    <a:lumMod val="75000"/>
                    <a:lumOff val="25000"/>
                  </a:schemeClr>
                </a:solidFill>
              </a:rPr>
              <a:t>United Drug </a:t>
            </a:r>
            <a:r>
              <a:rPr lang="en-US" sz="1100" dirty="0">
                <a:solidFill>
                  <a:schemeClr val="tx1">
                    <a:lumMod val="75000"/>
                    <a:lumOff val="25000"/>
                  </a:schemeClr>
                </a:solidFill>
              </a:rPr>
              <a:t>will get the benefit from</a:t>
            </a:r>
            <a:r>
              <a:rPr lang="en-US" sz="1100" dirty="0" smtClean="0">
                <a:solidFill>
                  <a:schemeClr val="tx1">
                    <a:lumMod val="75000"/>
                    <a:lumOff val="25000"/>
                  </a:schemeClr>
                </a:solidFill>
              </a:rPr>
              <a:t> focusing on managing its operation costs to an optimal level to maximize profit from a high cash-generative business operation</a:t>
            </a:r>
            <a:endParaRPr lang="en-US" sz="1100" dirty="0" smtClean="0">
              <a:solidFill>
                <a:schemeClr val="tx1">
                  <a:lumMod val="75000"/>
                  <a:lumOff val="25000"/>
                </a:schemeClr>
              </a:solidFill>
            </a:endParaRPr>
          </a:p>
        </p:txBody>
      </p:sp>
      <p:sp>
        <p:nvSpPr>
          <p:cNvPr id="43" name="TextBox 42"/>
          <p:cNvSpPr txBox="1"/>
          <p:nvPr/>
        </p:nvSpPr>
        <p:spPr>
          <a:xfrm>
            <a:off x="1852946" y="1292710"/>
            <a:ext cx="4064004" cy="1862048"/>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14.2% revenue growth (2013 – 2014E)</a:t>
            </a:r>
          </a:p>
          <a:p>
            <a:pPr marL="171450" indent="-171450" algn="just">
              <a:buFont typeface="Arial" panose="020B0604020202020204" pitchFamily="34" charset="0"/>
              <a:buChar char="•"/>
            </a:pPr>
            <a:r>
              <a:rPr lang="en-US" sz="1100" dirty="0" smtClean="0">
                <a:solidFill>
                  <a:schemeClr val="tx1">
                    <a:lumMod val="75000"/>
                    <a:lumOff val="25000"/>
                  </a:schemeClr>
                </a:solidFill>
              </a:rPr>
              <a:t>Leading position in </a:t>
            </a:r>
            <a:r>
              <a:rPr lang="en-US" sz="1100" dirty="0" smtClean="0">
                <a:solidFill>
                  <a:schemeClr val="tx1">
                    <a:lumMod val="75000"/>
                    <a:lumOff val="25000"/>
                  </a:schemeClr>
                </a:solidFill>
              </a:rPr>
              <a:t>United </a:t>
            </a:r>
            <a:r>
              <a:rPr lang="en-US" sz="1100" dirty="0" smtClean="0">
                <a:solidFill>
                  <a:schemeClr val="tx1">
                    <a:lumMod val="75000"/>
                    <a:lumOff val="25000"/>
                  </a:schemeClr>
                </a:solidFill>
              </a:rPr>
              <a:t>Kingdom </a:t>
            </a:r>
            <a:r>
              <a:rPr lang="en-US" sz="1100" dirty="0" smtClean="0">
                <a:solidFill>
                  <a:schemeClr val="tx1">
                    <a:lumMod val="75000"/>
                    <a:lumOff val="25000"/>
                  </a:schemeClr>
                </a:solidFill>
              </a:rPr>
              <a:t>and Ireland </a:t>
            </a:r>
            <a:r>
              <a:rPr lang="en-US" sz="1100" dirty="0" smtClean="0">
                <a:solidFill>
                  <a:schemeClr val="tx1">
                    <a:lumMod val="75000"/>
                    <a:lumOff val="25000"/>
                  </a:schemeClr>
                </a:solidFill>
              </a:rPr>
              <a:t>market</a:t>
            </a:r>
            <a:endParaRPr lang="en-US" sz="1100" dirty="0" smtClean="0">
              <a:solidFill>
                <a:schemeClr val="tx1">
                  <a:lumMod val="75000"/>
                  <a:lumOff val="25000"/>
                </a:schemeClr>
              </a:solidFill>
            </a:endParaRPr>
          </a:p>
          <a:p>
            <a:pPr marL="171450" indent="-171450" algn="just">
              <a:buFont typeface="Arial" panose="020B0604020202020204" pitchFamily="34" charset="0"/>
              <a:buChar char="•"/>
            </a:pPr>
            <a:r>
              <a:rPr lang="en-US" sz="1100" dirty="0" smtClean="0">
                <a:solidFill>
                  <a:schemeClr val="tx1">
                    <a:lumMod val="75000"/>
                    <a:lumOff val="25000"/>
                  </a:schemeClr>
                </a:solidFill>
              </a:rPr>
              <a:t>Estimated of 10.2% </a:t>
            </a:r>
            <a:r>
              <a:rPr lang="en-US" sz="1100" dirty="0" smtClean="0">
                <a:solidFill>
                  <a:schemeClr val="tx1">
                    <a:lumMod val="75000"/>
                    <a:lumOff val="25000"/>
                  </a:schemeClr>
                </a:solidFill>
              </a:rPr>
              <a:t>business growth </a:t>
            </a:r>
            <a:r>
              <a:rPr lang="en-US" sz="1100" dirty="0" smtClean="0">
                <a:solidFill>
                  <a:schemeClr val="tx1">
                    <a:lumMod val="75000"/>
                    <a:lumOff val="25000"/>
                  </a:schemeClr>
                </a:solidFill>
              </a:rPr>
              <a:t>within the next </a:t>
            </a:r>
            <a:r>
              <a:rPr lang="en-US" sz="1100" dirty="0" smtClean="0">
                <a:solidFill>
                  <a:schemeClr val="tx1">
                    <a:lumMod val="75000"/>
                    <a:lumOff val="25000"/>
                  </a:schemeClr>
                </a:solidFill>
              </a:rPr>
              <a:t>3 </a:t>
            </a:r>
            <a:r>
              <a:rPr lang="en-US" sz="1100" dirty="0" smtClean="0">
                <a:solidFill>
                  <a:schemeClr val="tx1">
                    <a:lumMod val="75000"/>
                    <a:lumOff val="25000"/>
                  </a:schemeClr>
                </a:solidFill>
              </a:rPr>
              <a:t>years</a:t>
            </a:r>
          </a:p>
          <a:p>
            <a:pPr marL="171450" indent="-171450" algn="just">
              <a:buFont typeface="Arial" panose="020B0604020202020204" pitchFamily="34" charset="0"/>
              <a:buChar char="•"/>
            </a:pPr>
            <a:r>
              <a:rPr lang="en-US" sz="1100" dirty="0" smtClean="0">
                <a:solidFill>
                  <a:schemeClr val="tx1">
                    <a:lumMod val="75000"/>
                    <a:lumOff val="25000"/>
                  </a:schemeClr>
                </a:solidFill>
              </a:rPr>
              <a:t>Contribute 17% </a:t>
            </a:r>
            <a:r>
              <a:rPr lang="en-US" sz="1100" dirty="0" smtClean="0">
                <a:solidFill>
                  <a:schemeClr val="tx1">
                    <a:lumMod val="75000"/>
                    <a:lumOff val="25000"/>
                  </a:schemeClr>
                </a:solidFill>
              </a:rPr>
              <a:t>to </a:t>
            </a:r>
            <a:r>
              <a:rPr lang="en-US" sz="1100" dirty="0" smtClean="0">
                <a:solidFill>
                  <a:schemeClr val="tx1">
                    <a:lumMod val="75000"/>
                    <a:lumOff val="25000"/>
                  </a:schemeClr>
                </a:solidFill>
              </a:rPr>
              <a:t>Supply Chain </a:t>
            </a:r>
            <a:r>
              <a:rPr lang="en-US" sz="1100" dirty="0" smtClean="0">
                <a:solidFill>
                  <a:schemeClr val="tx1">
                    <a:lumMod val="75000"/>
                    <a:lumOff val="25000"/>
                  </a:schemeClr>
                </a:solidFill>
              </a:rPr>
              <a:t>Services </a:t>
            </a:r>
            <a:r>
              <a:rPr lang="en-US" sz="1100" dirty="0" smtClean="0">
                <a:solidFill>
                  <a:schemeClr val="tx1">
                    <a:lumMod val="75000"/>
                    <a:lumOff val="25000"/>
                  </a:schemeClr>
                </a:solidFill>
              </a:rPr>
              <a:t>2014 </a:t>
            </a:r>
            <a:r>
              <a:rPr lang="en-US" sz="1100" dirty="0" smtClean="0">
                <a:solidFill>
                  <a:schemeClr val="tx1">
                    <a:lumMod val="75000"/>
                    <a:lumOff val="25000"/>
                  </a:schemeClr>
                </a:solidFill>
              </a:rPr>
              <a:t>revenue</a:t>
            </a:r>
          </a:p>
          <a:p>
            <a:pPr marL="171450" indent="-171450" algn="just">
              <a:buFont typeface="Arial" panose="020B0604020202020204" pitchFamily="34" charset="0"/>
              <a:buChar char="•"/>
            </a:pPr>
            <a:r>
              <a:rPr lang="en-US" sz="1100" dirty="0" smtClean="0">
                <a:solidFill>
                  <a:schemeClr val="tx1">
                    <a:lumMod val="75000"/>
                    <a:lumOff val="25000"/>
                  </a:schemeClr>
                </a:solidFill>
              </a:rPr>
              <a:t>Promising trend but mostly in  small market</a:t>
            </a:r>
            <a:endParaRPr lang="en-US" sz="1100" dirty="0" smtClean="0">
              <a:solidFill>
                <a:schemeClr val="tx1">
                  <a:lumMod val="75000"/>
                  <a:lumOff val="25000"/>
                </a:schemeClr>
              </a:solidFill>
            </a:endParaRPr>
          </a:p>
          <a:p>
            <a:pPr marL="171450" indent="-171450" algn="just">
              <a:buFont typeface="Arial" panose="020B0604020202020204" pitchFamily="34" charset="0"/>
              <a:buChar char="•"/>
            </a:pPr>
            <a:r>
              <a:rPr lang="en-US" sz="1100" dirty="0" smtClean="0">
                <a:solidFill>
                  <a:schemeClr val="tx1">
                    <a:lumMod val="75000"/>
                    <a:lumOff val="25000"/>
                  </a:schemeClr>
                </a:solidFill>
              </a:rPr>
              <a:t>Potential solution to offset the pressure and difficulties in the Supply Chain </a:t>
            </a:r>
            <a:r>
              <a:rPr lang="en-US" sz="1100" dirty="0" smtClean="0">
                <a:solidFill>
                  <a:schemeClr val="tx1">
                    <a:lumMod val="75000"/>
                    <a:lumOff val="25000"/>
                  </a:schemeClr>
                </a:solidFill>
              </a:rPr>
              <a:t>Business</a:t>
            </a:r>
          </a:p>
          <a:p>
            <a:pPr algn="just"/>
            <a:endParaRPr lang="en-US" sz="500" dirty="0">
              <a:solidFill>
                <a:schemeClr val="tx1">
                  <a:lumMod val="75000"/>
                  <a:lumOff val="25000"/>
                </a:schemeClr>
              </a:solidFill>
            </a:endParaRPr>
          </a:p>
          <a:p>
            <a:pPr marL="171450" indent="-171450" algn="just">
              <a:buFont typeface="Wingdings" panose="05000000000000000000" pitchFamily="2" charset="2"/>
              <a:buChar char="Ø"/>
            </a:pPr>
            <a:r>
              <a:rPr lang="en-US" sz="1100" dirty="0" smtClean="0">
                <a:solidFill>
                  <a:schemeClr val="tx1">
                    <a:lumMod val="75000"/>
                    <a:lumOff val="25000"/>
                  </a:schemeClr>
                </a:solidFill>
              </a:rPr>
              <a:t>With its current b</a:t>
            </a:r>
            <a:r>
              <a:rPr lang="en-US" sz="1100" dirty="0" smtClean="0">
                <a:solidFill>
                  <a:schemeClr val="tx1">
                    <a:lumMod val="75000"/>
                    <a:lumOff val="25000"/>
                  </a:schemeClr>
                </a:solidFill>
              </a:rPr>
              <a:t>usiness strategic capabilities, </a:t>
            </a:r>
            <a:r>
              <a:rPr lang="en-US" sz="1100" dirty="0" smtClean="0">
                <a:solidFill>
                  <a:schemeClr val="tx1">
                    <a:lumMod val="75000"/>
                    <a:lumOff val="25000"/>
                  </a:schemeClr>
                </a:solidFill>
              </a:rPr>
              <a:t>Aquilant will get the benefit from continuously expanding to new potential market to increase its global market share</a:t>
            </a:r>
            <a:endParaRPr lang="en-US" sz="1100" dirty="0">
              <a:solidFill>
                <a:schemeClr val="tx1">
                  <a:lumMod val="75000"/>
                  <a:lumOff val="25000"/>
                </a:schemeClr>
              </a:solidFill>
            </a:endParaRPr>
          </a:p>
        </p:txBody>
      </p:sp>
      <p:sp>
        <p:nvSpPr>
          <p:cNvPr id="46" name="TextBox 45"/>
          <p:cNvSpPr txBox="1"/>
          <p:nvPr/>
        </p:nvSpPr>
        <p:spPr>
          <a:xfrm>
            <a:off x="7467595" y="1218240"/>
            <a:ext cx="4064004" cy="1354217"/>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30% sales CAGR (2010 – 2014)</a:t>
            </a:r>
          </a:p>
          <a:p>
            <a:pPr marL="171450" indent="-171450" algn="just">
              <a:buFont typeface="Arial" panose="020B0604020202020204" pitchFamily="34" charset="0"/>
              <a:buChar char="•"/>
            </a:pPr>
            <a:r>
              <a:rPr lang="en-US" sz="1100" dirty="0">
                <a:solidFill>
                  <a:schemeClr val="tx1">
                    <a:lumMod val="75000"/>
                    <a:lumOff val="25000"/>
                  </a:schemeClr>
                </a:solidFill>
              </a:rPr>
              <a:t>Contribute 42% </a:t>
            </a:r>
            <a:r>
              <a:rPr lang="en-US" sz="1100" dirty="0" smtClean="0">
                <a:solidFill>
                  <a:schemeClr val="tx1">
                    <a:lumMod val="75000"/>
                    <a:lumOff val="25000"/>
                  </a:schemeClr>
                </a:solidFill>
              </a:rPr>
              <a:t>to UDG </a:t>
            </a:r>
            <a:r>
              <a:rPr lang="en-US" sz="1100" dirty="0">
                <a:solidFill>
                  <a:schemeClr val="tx1">
                    <a:lumMod val="75000"/>
                    <a:lumOff val="25000"/>
                  </a:schemeClr>
                </a:solidFill>
              </a:rPr>
              <a:t>2014 </a:t>
            </a:r>
            <a:r>
              <a:rPr lang="en-US" sz="1100" dirty="0" smtClean="0">
                <a:solidFill>
                  <a:schemeClr val="tx1">
                    <a:lumMod val="75000"/>
                    <a:lumOff val="25000"/>
                  </a:schemeClr>
                </a:solidFill>
              </a:rPr>
              <a:t>revenue</a:t>
            </a:r>
          </a:p>
          <a:p>
            <a:pPr marL="171450" indent="-171450" algn="just">
              <a:buFont typeface="Arial" panose="020B0604020202020204" pitchFamily="34" charset="0"/>
              <a:buChar char="•"/>
            </a:pPr>
            <a:r>
              <a:rPr lang="en-US" sz="1100" dirty="0" smtClean="0">
                <a:solidFill>
                  <a:schemeClr val="tx1">
                    <a:lumMod val="75000"/>
                    <a:lumOff val="25000"/>
                  </a:schemeClr>
                </a:solidFill>
              </a:rPr>
              <a:t>65% share in United Kingdom CSO market and strong business unit position in various countries</a:t>
            </a:r>
          </a:p>
          <a:p>
            <a:pPr marL="171450" indent="-171450" algn="just">
              <a:buFont typeface="Arial" panose="020B0604020202020204" pitchFamily="34" charset="0"/>
              <a:buChar char="•"/>
            </a:pPr>
            <a:endParaRPr lang="en-US" sz="500" dirty="0">
              <a:solidFill>
                <a:schemeClr val="tx1">
                  <a:lumMod val="75000"/>
                  <a:lumOff val="25000"/>
                </a:schemeClr>
              </a:solidFill>
            </a:endParaRPr>
          </a:p>
          <a:p>
            <a:pPr marL="171450" indent="-171450" algn="just">
              <a:buFont typeface="Wingdings" panose="05000000000000000000" pitchFamily="2" charset="2"/>
              <a:buChar char="Ø"/>
            </a:pPr>
            <a:r>
              <a:rPr lang="en-US" sz="1100" dirty="0" smtClean="0">
                <a:solidFill>
                  <a:schemeClr val="tx1">
                    <a:lumMod val="75000"/>
                    <a:lumOff val="25000"/>
                  </a:schemeClr>
                </a:solidFill>
              </a:rPr>
              <a:t>Ashfield will get the benefit from focusing on filling the gaps of its service offering in the existing market and continuously grow and expand into profitable international market</a:t>
            </a:r>
            <a:endParaRPr lang="en-US" sz="1100" dirty="0">
              <a:solidFill>
                <a:schemeClr val="tx1">
                  <a:lumMod val="75000"/>
                  <a:lumOff val="25000"/>
                </a:schemeClr>
              </a:solidFill>
            </a:endParaRPr>
          </a:p>
        </p:txBody>
      </p:sp>
      <p:sp>
        <p:nvSpPr>
          <p:cNvPr id="48" name="TextBox 47"/>
          <p:cNvSpPr txBox="1"/>
          <p:nvPr/>
        </p:nvSpPr>
        <p:spPr>
          <a:xfrm>
            <a:off x="7484797" y="2625026"/>
            <a:ext cx="4064004" cy="101566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7% (sales) and 22% (operating profit) growth (2013 – 2014)</a:t>
            </a:r>
          </a:p>
          <a:p>
            <a:pPr marL="171450" indent="-171450" algn="just">
              <a:buFont typeface="Arial" panose="020B0604020202020204" pitchFamily="34" charset="0"/>
              <a:buChar char="•"/>
            </a:pPr>
            <a:r>
              <a:rPr lang="en-US" sz="1100" dirty="0" smtClean="0">
                <a:solidFill>
                  <a:schemeClr val="tx1">
                    <a:lumMod val="75000"/>
                    <a:lumOff val="25000"/>
                  </a:schemeClr>
                </a:solidFill>
              </a:rPr>
              <a:t>Estimated </a:t>
            </a:r>
            <a:r>
              <a:rPr lang="en-US" sz="1100" dirty="0">
                <a:solidFill>
                  <a:schemeClr val="tx1">
                    <a:lumMod val="75000"/>
                    <a:lumOff val="25000"/>
                  </a:schemeClr>
                </a:solidFill>
              </a:rPr>
              <a:t>of </a:t>
            </a:r>
            <a:r>
              <a:rPr lang="en-US" sz="1100" dirty="0" smtClean="0">
                <a:solidFill>
                  <a:schemeClr val="tx1">
                    <a:lumMod val="75000"/>
                    <a:lumOff val="25000"/>
                  </a:schemeClr>
                </a:solidFill>
              </a:rPr>
              <a:t>10-12% </a:t>
            </a:r>
            <a:r>
              <a:rPr lang="en-US" sz="1100" dirty="0">
                <a:solidFill>
                  <a:schemeClr val="tx1">
                    <a:lumMod val="75000"/>
                    <a:lumOff val="25000"/>
                  </a:schemeClr>
                </a:solidFill>
              </a:rPr>
              <a:t>organic growth within the next 3 years</a:t>
            </a:r>
            <a:endParaRPr lang="en-US" sz="1100" dirty="0" smtClean="0">
              <a:solidFill>
                <a:schemeClr val="tx1">
                  <a:lumMod val="75000"/>
                  <a:lumOff val="25000"/>
                </a:schemeClr>
              </a:solidFill>
            </a:endParaRPr>
          </a:p>
          <a:p>
            <a:pPr marL="171450" indent="-171450" algn="just">
              <a:buFont typeface="Arial" panose="020B0604020202020204" pitchFamily="34" charset="0"/>
              <a:buChar char="•"/>
            </a:pPr>
            <a:r>
              <a:rPr lang="en-US" sz="1100" dirty="0" smtClean="0">
                <a:solidFill>
                  <a:schemeClr val="tx1">
                    <a:lumMod val="75000"/>
                    <a:lumOff val="25000"/>
                  </a:schemeClr>
                </a:solidFill>
              </a:rPr>
              <a:t>25% share in United States outsourced market</a:t>
            </a:r>
          </a:p>
          <a:p>
            <a:pPr marL="171450" indent="-171450" algn="just">
              <a:buFont typeface="Arial" panose="020B0604020202020204" pitchFamily="34" charset="0"/>
              <a:buChar char="•"/>
            </a:pPr>
            <a:endParaRPr lang="en-US" sz="500" dirty="0">
              <a:solidFill>
                <a:schemeClr val="tx1">
                  <a:lumMod val="75000"/>
                  <a:lumOff val="25000"/>
                </a:schemeClr>
              </a:solidFill>
            </a:endParaRPr>
          </a:p>
          <a:p>
            <a:pPr marL="171450" indent="-171450" algn="just">
              <a:buFont typeface="Wingdings" panose="05000000000000000000" pitchFamily="2" charset="2"/>
              <a:buChar char="Ø"/>
            </a:pPr>
            <a:r>
              <a:rPr lang="en-US" sz="1100" dirty="0">
                <a:solidFill>
                  <a:schemeClr val="tx1">
                    <a:lumMod val="75000"/>
                    <a:lumOff val="25000"/>
                  </a:schemeClr>
                </a:solidFill>
              </a:rPr>
              <a:t>Sharp will get the benefit from </a:t>
            </a:r>
            <a:r>
              <a:rPr lang="en-US" sz="1100" dirty="0" smtClean="0">
                <a:solidFill>
                  <a:schemeClr val="tx1">
                    <a:lumMod val="75000"/>
                    <a:lumOff val="25000"/>
                  </a:schemeClr>
                </a:solidFill>
              </a:rPr>
              <a:t>continuously increase its share in the US market and implement the best practice in EU operation</a:t>
            </a:r>
            <a:endParaRPr lang="en-US" sz="1100" dirty="0" smtClean="0">
              <a:solidFill>
                <a:schemeClr val="tx1">
                  <a:lumMod val="75000"/>
                  <a:lumOff val="25000"/>
                </a:schemeClr>
              </a:solidFill>
            </a:endParaRPr>
          </a:p>
        </p:txBody>
      </p:sp>
      <p:sp>
        <p:nvSpPr>
          <p:cNvPr id="42" name="TextBox 41"/>
          <p:cNvSpPr txBox="1"/>
          <p:nvPr/>
        </p:nvSpPr>
        <p:spPr>
          <a:xfrm>
            <a:off x="8056140" y="6411011"/>
            <a:ext cx="3833102"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Investor Booklet Sep. 2014)</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709014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14</a:t>
            </a:fld>
            <a:endParaRPr lang="en-US"/>
          </a:p>
        </p:txBody>
      </p:sp>
      <p:sp>
        <p:nvSpPr>
          <p:cNvPr id="53" name="TextBox 52"/>
          <p:cNvSpPr txBox="1"/>
          <p:nvPr/>
        </p:nvSpPr>
        <p:spPr>
          <a:xfrm>
            <a:off x="165100" y="266700"/>
            <a:ext cx="6926704"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Product </a:t>
            </a:r>
            <a:r>
              <a:rPr lang="en-US" sz="2400" dirty="0" smtClean="0">
                <a:solidFill>
                  <a:schemeClr val="tx1">
                    <a:lumMod val="75000"/>
                    <a:lumOff val="25000"/>
                  </a:schemeClr>
                </a:solidFill>
              </a:rPr>
              <a:t>&amp; Market Matrix</a:t>
            </a:r>
            <a:endParaRPr lang="en-US" sz="2400" dirty="0">
              <a:solidFill>
                <a:schemeClr val="tx1">
                  <a:lumMod val="75000"/>
                  <a:lumOff val="25000"/>
                </a:schemeClr>
              </a:solidFill>
            </a:endParaRPr>
          </a:p>
        </p:txBody>
      </p:sp>
      <p:grpSp>
        <p:nvGrpSpPr>
          <p:cNvPr id="51" name="Group 50"/>
          <p:cNvGrpSpPr/>
          <p:nvPr/>
        </p:nvGrpSpPr>
        <p:grpSpPr>
          <a:xfrm>
            <a:off x="132217" y="989675"/>
            <a:ext cx="11725075" cy="5277941"/>
            <a:chOff x="73225" y="1008559"/>
            <a:chExt cx="11725075" cy="5277941"/>
          </a:xfrm>
        </p:grpSpPr>
        <p:cxnSp>
          <p:nvCxnSpPr>
            <p:cNvPr id="52" name="Straight Connector 51"/>
            <p:cNvCxnSpPr/>
            <p:nvPr/>
          </p:nvCxnSpPr>
          <p:spPr>
            <a:xfrm>
              <a:off x="381000" y="3746500"/>
              <a:ext cx="11417300" cy="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956300" y="1308100"/>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16200000">
              <a:off x="-136255" y="3592612"/>
              <a:ext cx="726737" cy="307777"/>
            </a:xfrm>
            <a:prstGeom prst="rect">
              <a:avLst/>
            </a:prstGeom>
            <a:noFill/>
          </p:spPr>
          <p:txBody>
            <a:bodyPr wrap="none" rtlCol="0">
              <a:spAutoFit/>
            </a:bodyPr>
            <a:lstStyle/>
            <a:p>
              <a:r>
                <a:rPr lang="en-US" sz="1400" b="1" dirty="0" smtClean="0">
                  <a:solidFill>
                    <a:schemeClr val="tx1">
                      <a:lumMod val="75000"/>
                      <a:lumOff val="25000"/>
                    </a:schemeClr>
                  </a:solidFill>
                </a:rPr>
                <a:t>Market</a:t>
              </a:r>
              <a:endParaRPr lang="en-US" sz="1400" b="1" dirty="0">
                <a:solidFill>
                  <a:schemeClr val="tx1">
                    <a:lumMod val="75000"/>
                    <a:lumOff val="25000"/>
                  </a:schemeClr>
                </a:solidFill>
              </a:endParaRPr>
            </a:p>
          </p:txBody>
        </p:sp>
        <p:sp>
          <p:nvSpPr>
            <p:cNvPr id="56" name="TextBox 55"/>
            <p:cNvSpPr txBox="1"/>
            <p:nvPr/>
          </p:nvSpPr>
          <p:spPr>
            <a:xfrm>
              <a:off x="5593510" y="1008559"/>
              <a:ext cx="769185" cy="307777"/>
            </a:xfrm>
            <a:prstGeom prst="rect">
              <a:avLst/>
            </a:prstGeom>
            <a:noFill/>
          </p:spPr>
          <p:txBody>
            <a:bodyPr wrap="none" rtlCol="0">
              <a:spAutoFit/>
            </a:bodyPr>
            <a:lstStyle/>
            <a:p>
              <a:r>
                <a:rPr lang="en-US" sz="1400" b="1" dirty="0" smtClean="0">
                  <a:solidFill>
                    <a:schemeClr val="tx1">
                      <a:lumMod val="75000"/>
                      <a:lumOff val="25000"/>
                    </a:schemeClr>
                  </a:solidFill>
                </a:rPr>
                <a:t>Product</a:t>
              </a:r>
              <a:endParaRPr lang="en-US" sz="1400" b="1" dirty="0">
                <a:solidFill>
                  <a:schemeClr val="tx1">
                    <a:lumMod val="75000"/>
                    <a:lumOff val="25000"/>
                  </a:schemeClr>
                </a:solidFill>
              </a:endParaRPr>
            </a:p>
          </p:txBody>
        </p:sp>
        <p:sp>
          <p:nvSpPr>
            <p:cNvPr id="57" name="TextBox 56"/>
            <p:cNvSpPr txBox="1"/>
            <p:nvPr/>
          </p:nvSpPr>
          <p:spPr>
            <a:xfrm rot="16200000">
              <a:off x="-2514" y="4878000"/>
              <a:ext cx="470835" cy="276999"/>
            </a:xfrm>
            <a:prstGeom prst="rect">
              <a:avLst/>
            </a:prstGeom>
            <a:noFill/>
          </p:spPr>
          <p:txBody>
            <a:bodyPr wrap="none" rtlCol="0">
              <a:spAutoFit/>
            </a:bodyPr>
            <a:lstStyle/>
            <a:p>
              <a:r>
                <a:rPr lang="en-US" sz="1200" dirty="0" smtClean="0">
                  <a:solidFill>
                    <a:schemeClr val="tx1">
                      <a:lumMod val="75000"/>
                      <a:lumOff val="25000"/>
                    </a:schemeClr>
                  </a:solidFill>
                </a:rPr>
                <a:t>New</a:t>
              </a:r>
              <a:endParaRPr lang="en-US" sz="1200" dirty="0">
                <a:solidFill>
                  <a:schemeClr val="tx1">
                    <a:lumMod val="75000"/>
                    <a:lumOff val="25000"/>
                  </a:schemeClr>
                </a:solidFill>
              </a:endParaRPr>
            </a:p>
          </p:txBody>
        </p:sp>
        <p:sp>
          <p:nvSpPr>
            <p:cNvPr id="58" name="TextBox 57"/>
            <p:cNvSpPr txBox="1"/>
            <p:nvPr/>
          </p:nvSpPr>
          <p:spPr>
            <a:xfrm rot="16200000">
              <a:off x="-87750" y="2320452"/>
              <a:ext cx="660502" cy="276999"/>
            </a:xfrm>
            <a:prstGeom prst="rect">
              <a:avLst/>
            </a:prstGeom>
            <a:noFill/>
          </p:spPr>
          <p:txBody>
            <a:bodyPr wrap="none" rtlCol="0">
              <a:spAutoFit/>
            </a:bodyPr>
            <a:lstStyle/>
            <a:p>
              <a:r>
                <a:rPr lang="en-US" sz="1200" dirty="0" smtClean="0">
                  <a:solidFill>
                    <a:schemeClr val="tx1">
                      <a:lumMod val="75000"/>
                      <a:lumOff val="25000"/>
                    </a:schemeClr>
                  </a:solidFill>
                </a:rPr>
                <a:t>Present</a:t>
              </a:r>
              <a:endParaRPr lang="en-US" sz="1200" dirty="0">
                <a:solidFill>
                  <a:schemeClr val="tx1">
                    <a:lumMod val="75000"/>
                    <a:lumOff val="25000"/>
                  </a:schemeClr>
                </a:solidFill>
              </a:endParaRPr>
            </a:p>
          </p:txBody>
        </p:sp>
        <p:sp>
          <p:nvSpPr>
            <p:cNvPr id="59" name="TextBox 58"/>
            <p:cNvSpPr txBox="1"/>
            <p:nvPr/>
          </p:nvSpPr>
          <p:spPr>
            <a:xfrm>
              <a:off x="2641498" y="1031039"/>
              <a:ext cx="660502" cy="276999"/>
            </a:xfrm>
            <a:prstGeom prst="rect">
              <a:avLst/>
            </a:prstGeom>
            <a:noFill/>
          </p:spPr>
          <p:txBody>
            <a:bodyPr wrap="none" rtlCol="0">
              <a:spAutoFit/>
            </a:bodyPr>
            <a:lstStyle/>
            <a:p>
              <a:r>
                <a:rPr lang="en-US" sz="1200" dirty="0" smtClean="0">
                  <a:solidFill>
                    <a:schemeClr val="tx1">
                      <a:lumMod val="75000"/>
                      <a:lumOff val="25000"/>
                    </a:schemeClr>
                  </a:solidFill>
                </a:rPr>
                <a:t>Present</a:t>
              </a:r>
              <a:endParaRPr lang="en-US" sz="1200" dirty="0">
                <a:solidFill>
                  <a:schemeClr val="tx1">
                    <a:lumMod val="75000"/>
                    <a:lumOff val="25000"/>
                  </a:schemeClr>
                </a:solidFill>
              </a:endParaRPr>
            </a:p>
          </p:txBody>
        </p:sp>
        <p:sp>
          <p:nvSpPr>
            <p:cNvPr id="60" name="TextBox 59"/>
            <p:cNvSpPr txBox="1"/>
            <p:nvPr/>
          </p:nvSpPr>
          <p:spPr>
            <a:xfrm>
              <a:off x="8638879" y="1027730"/>
              <a:ext cx="470835" cy="276999"/>
            </a:xfrm>
            <a:prstGeom prst="rect">
              <a:avLst/>
            </a:prstGeom>
            <a:noFill/>
          </p:spPr>
          <p:txBody>
            <a:bodyPr wrap="none" rtlCol="0">
              <a:spAutoFit/>
            </a:bodyPr>
            <a:lstStyle/>
            <a:p>
              <a:r>
                <a:rPr lang="en-US" sz="1200" dirty="0" smtClean="0">
                  <a:solidFill>
                    <a:schemeClr val="tx1">
                      <a:lumMod val="75000"/>
                      <a:lumOff val="25000"/>
                    </a:schemeClr>
                  </a:solidFill>
                </a:rPr>
                <a:t>New</a:t>
              </a:r>
              <a:endParaRPr lang="en-US" sz="1200" dirty="0">
                <a:solidFill>
                  <a:schemeClr val="tx1">
                    <a:lumMod val="75000"/>
                    <a:lumOff val="25000"/>
                  </a:schemeClr>
                </a:solidFill>
              </a:endParaRPr>
            </a:p>
          </p:txBody>
        </p:sp>
        <p:cxnSp>
          <p:nvCxnSpPr>
            <p:cNvPr id="61" name="Straight Connector 60"/>
            <p:cNvCxnSpPr/>
            <p:nvPr/>
          </p:nvCxnSpPr>
          <p:spPr>
            <a:xfrm>
              <a:off x="11798300" y="1308099"/>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81000" y="1308100"/>
              <a:ext cx="0" cy="497840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81000" y="1298723"/>
              <a:ext cx="11417300" cy="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81000" y="6286499"/>
              <a:ext cx="11417300" cy="0"/>
            </a:xfrm>
            <a:prstGeom prst="line">
              <a:avLst/>
            </a:prstGeom>
            <a:ln>
              <a:solidFill>
                <a:schemeClr val="tx1">
                  <a:lumMod val="50000"/>
                  <a:lumOff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41" y="1413330"/>
            <a:ext cx="963000" cy="770400"/>
          </a:xfrm>
          <a:prstGeom prst="rect">
            <a:avLst/>
          </a:prstGeom>
        </p:spPr>
      </p:pic>
      <p:sp>
        <p:nvSpPr>
          <p:cNvPr id="66" name="Rectangle 65"/>
          <p:cNvSpPr/>
          <p:nvPr/>
        </p:nvSpPr>
        <p:spPr>
          <a:xfrm>
            <a:off x="4374522" y="1294935"/>
            <a:ext cx="1643527" cy="307777"/>
          </a:xfrm>
          <a:prstGeom prst="rect">
            <a:avLst/>
          </a:prstGeom>
        </p:spPr>
        <p:txBody>
          <a:bodyPr wrap="none">
            <a:spAutoFit/>
          </a:bodyPr>
          <a:lstStyle/>
          <a:p>
            <a:r>
              <a:rPr lang="en-US" sz="1400" b="1" dirty="0" smtClean="0">
                <a:solidFill>
                  <a:schemeClr val="tx1">
                    <a:lumMod val="75000"/>
                    <a:lumOff val="25000"/>
                  </a:schemeClr>
                </a:solidFill>
              </a:rPr>
              <a:t>Market Penetration</a:t>
            </a:r>
            <a:endParaRPr lang="en-US" sz="1400" b="1" dirty="0"/>
          </a:p>
        </p:txBody>
      </p:sp>
      <p:sp>
        <p:nvSpPr>
          <p:cNvPr id="67" name="Rectangle 66"/>
          <p:cNvSpPr/>
          <p:nvPr/>
        </p:nvSpPr>
        <p:spPr>
          <a:xfrm>
            <a:off x="10047455" y="1292111"/>
            <a:ext cx="1814920" cy="307777"/>
          </a:xfrm>
          <a:prstGeom prst="rect">
            <a:avLst/>
          </a:prstGeom>
        </p:spPr>
        <p:txBody>
          <a:bodyPr wrap="none">
            <a:spAutoFit/>
          </a:bodyPr>
          <a:lstStyle/>
          <a:p>
            <a:r>
              <a:rPr lang="en-US" sz="1400" b="1" dirty="0" smtClean="0">
                <a:solidFill>
                  <a:schemeClr val="tx1">
                    <a:lumMod val="75000"/>
                    <a:lumOff val="25000"/>
                  </a:schemeClr>
                </a:solidFill>
              </a:rPr>
              <a:t>Product Development</a:t>
            </a:r>
            <a:endParaRPr lang="en-US" sz="1400" b="1" dirty="0"/>
          </a:p>
        </p:txBody>
      </p:sp>
      <p:sp>
        <p:nvSpPr>
          <p:cNvPr id="68" name="Rectangle 67"/>
          <p:cNvSpPr/>
          <p:nvPr/>
        </p:nvSpPr>
        <p:spPr>
          <a:xfrm>
            <a:off x="10607963" y="3744065"/>
            <a:ext cx="1256947" cy="307777"/>
          </a:xfrm>
          <a:prstGeom prst="rect">
            <a:avLst/>
          </a:prstGeom>
        </p:spPr>
        <p:txBody>
          <a:bodyPr wrap="none">
            <a:spAutoFit/>
          </a:bodyPr>
          <a:lstStyle/>
          <a:p>
            <a:r>
              <a:rPr lang="en-US" sz="1400" b="1" dirty="0" smtClean="0">
                <a:solidFill>
                  <a:schemeClr val="tx1">
                    <a:lumMod val="75000"/>
                    <a:lumOff val="25000"/>
                  </a:schemeClr>
                </a:solidFill>
              </a:rPr>
              <a:t>Diversification</a:t>
            </a:r>
            <a:endParaRPr lang="en-US" sz="1400" b="1" dirty="0"/>
          </a:p>
        </p:txBody>
      </p:sp>
      <p:sp>
        <p:nvSpPr>
          <p:cNvPr id="69" name="Rectangle 68"/>
          <p:cNvSpPr/>
          <p:nvPr/>
        </p:nvSpPr>
        <p:spPr>
          <a:xfrm>
            <a:off x="4247681" y="3746034"/>
            <a:ext cx="1772473" cy="307777"/>
          </a:xfrm>
          <a:prstGeom prst="rect">
            <a:avLst/>
          </a:prstGeom>
        </p:spPr>
        <p:txBody>
          <a:bodyPr wrap="none">
            <a:spAutoFit/>
          </a:bodyPr>
          <a:lstStyle/>
          <a:p>
            <a:r>
              <a:rPr lang="en-US" sz="1400" b="1" dirty="0" smtClean="0">
                <a:solidFill>
                  <a:schemeClr val="tx1">
                    <a:lumMod val="75000"/>
                    <a:lumOff val="25000"/>
                  </a:schemeClr>
                </a:solidFill>
              </a:rPr>
              <a:t>Market Development</a:t>
            </a:r>
            <a:endParaRPr lang="en-US" sz="1400" b="1" dirty="0"/>
          </a:p>
        </p:txBody>
      </p:sp>
      <p:sp>
        <p:nvSpPr>
          <p:cNvPr id="70" name="TextBox 69"/>
          <p:cNvSpPr txBox="1"/>
          <p:nvPr/>
        </p:nvSpPr>
        <p:spPr>
          <a:xfrm>
            <a:off x="1588498" y="1579318"/>
            <a:ext cx="4064004" cy="169277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No 1 Supply Chain Services player in Ireland and Northern Ireland market with share of 60% and 70% respectively</a:t>
            </a:r>
          </a:p>
          <a:p>
            <a:pPr marL="171450" indent="-171450" algn="just">
              <a:buFont typeface="Arial" panose="020B0604020202020204" pitchFamily="34" charset="0"/>
              <a:buChar char="•"/>
            </a:pPr>
            <a:r>
              <a:rPr lang="en-US" sz="1100" dirty="0" smtClean="0">
                <a:solidFill>
                  <a:schemeClr val="tx1">
                    <a:lumMod val="75000"/>
                    <a:lumOff val="25000"/>
                  </a:schemeClr>
                </a:solidFill>
              </a:rPr>
              <a:t>Considered as a mature business in the current market</a:t>
            </a:r>
          </a:p>
          <a:p>
            <a:pPr marL="171450" indent="-171450" algn="just">
              <a:buFont typeface="Arial" panose="020B0604020202020204" pitchFamily="34" charset="0"/>
              <a:buChar char="•"/>
            </a:pPr>
            <a:r>
              <a:rPr lang="en-US" sz="1100" dirty="0" smtClean="0">
                <a:solidFill>
                  <a:schemeClr val="tx1">
                    <a:lumMod val="75000"/>
                    <a:lumOff val="25000"/>
                  </a:schemeClr>
                </a:solidFill>
              </a:rPr>
              <a:t>Tighten margin due to generic reference pricing and direct to pharmacies model</a:t>
            </a:r>
          </a:p>
          <a:p>
            <a:pPr marL="171450" indent="-171450" algn="just">
              <a:buFont typeface="Arial" panose="020B0604020202020204" pitchFamily="34" charset="0"/>
              <a:buChar char="•"/>
            </a:pPr>
            <a:r>
              <a:rPr lang="en-US" sz="1100" dirty="0" smtClean="0">
                <a:solidFill>
                  <a:schemeClr val="tx1">
                    <a:lumMod val="75000"/>
                    <a:lumOff val="25000"/>
                  </a:schemeClr>
                </a:solidFill>
              </a:rPr>
              <a:t>High investment capital for new market expansion</a:t>
            </a:r>
          </a:p>
          <a:p>
            <a:pPr algn="just"/>
            <a:endParaRPr lang="en-US" sz="500" dirty="0">
              <a:solidFill>
                <a:schemeClr val="tx1">
                  <a:lumMod val="75000"/>
                  <a:lumOff val="25000"/>
                </a:schemeClr>
              </a:solidFill>
            </a:endParaRPr>
          </a:p>
          <a:p>
            <a:pPr marL="171450" indent="-171450" algn="just">
              <a:buFont typeface="Wingdings" panose="05000000000000000000" pitchFamily="2" charset="2"/>
              <a:buChar char="Ø"/>
            </a:pPr>
            <a:r>
              <a:rPr lang="en-US" sz="1100" dirty="0" smtClean="0">
                <a:solidFill>
                  <a:schemeClr val="tx1">
                    <a:lumMod val="75000"/>
                    <a:lumOff val="25000"/>
                  </a:schemeClr>
                </a:solidFill>
              </a:rPr>
              <a:t>Boost sales performance through attracting new customers, customers acquisition, creative and competitive price offering, and value added service creation.</a:t>
            </a:r>
            <a:endParaRPr lang="en-US" sz="1100" dirty="0">
              <a:solidFill>
                <a:schemeClr val="tx1">
                  <a:lumMod val="75000"/>
                  <a:lumOff val="25000"/>
                </a:schemeClr>
              </a:solidFill>
            </a:endParaRPr>
          </a:p>
        </p:txBody>
      </p:sp>
      <p:sp>
        <p:nvSpPr>
          <p:cNvPr id="71" name="TextBox 70"/>
          <p:cNvSpPr txBox="1"/>
          <p:nvPr/>
        </p:nvSpPr>
        <p:spPr>
          <a:xfrm>
            <a:off x="1588498" y="4049214"/>
            <a:ext cx="4064004" cy="938719"/>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No 2 Packaging Services player in United States market with share of 25%</a:t>
            </a:r>
          </a:p>
          <a:p>
            <a:pPr marL="171450" indent="-171450" algn="just">
              <a:buFont typeface="Arial" panose="020B0604020202020204" pitchFamily="34" charset="0"/>
              <a:buChar char="•"/>
            </a:pPr>
            <a:r>
              <a:rPr lang="en-US" sz="1100" dirty="0" smtClean="0">
                <a:solidFill>
                  <a:schemeClr val="tx1">
                    <a:lumMod val="75000"/>
                    <a:lumOff val="25000"/>
                  </a:schemeClr>
                </a:solidFill>
              </a:rPr>
              <a:t>Promising future business growth around 10-12% (estimated)</a:t>
            </a:r>
          </a:p>
          <a:p>
            <a:pPr marL="171450" indent="-171450" algn="just">
              <a:buFont typeface="Arial" panose="020B0604020202020204" pitchFamily="34" charset="0"/>
              <a:buChar char="•"/>
            </a:pPr>
            <a:r>
              <a:rPr lang="en-US" sz="1100" dirty="0" smtClean="0">
                <a:solidFill>
                  <a:schemeClr val="tx1">
                    <a:lumMod val="75000"/>
                    <a:lumOff val="25000"/>
                  </a:schemeClr>
                </a:solidFill>
              </a:rPr>
              <a:t>Currently expand its operation to Belgium, Ireland, Netherlands, and United Kingdom market</a:t>
            </a:r>
            <a:endParaRPr lang="en-US" sz="1100" dirty="0">
              <a:solidFill>
                <a:schemeClr val="tx1">
                  <a:lumMod val="75000"/>
                  <a:lumOff val="25000"/>
                </a:schemeClr>
              </a:solidFill>
            </a:endParaRPr>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41" y="3883226"/>
            <a:ext cx="963000" cy="770400"/>
          </a:xfrm>
          <a:prstGeom prst="rect">
            <a:avLst/>
          </a:prstGeom>
        </p:spPr>
      </p:pic>
      <p:sp>
        <p:nvSpPr>
          <p:cNvPr id="73" name="TextBox 72"/>
          <p:cNvSpPr txBox="1"/>
          <p:nvPr/>
        </p:nvSpPr>
        <p:spPr>
          <a:xfrm>
            <a:off x="1592215" y="5017034"/>
            <a:ext cx="4064004" cy="101566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Strong position in United Kingdom and Ireland market</a:t>
            </a:r>
          </a:p>
          <a:p>
            <a:pPr marL="171450" indent="-171450" algn="just">
              <a:buFont typeface="Arial" panose="020B0604020202020204" pitchFamily="34" charset="0"/>
              <a:buChar char="•"/>
            </a:pPr>
            <a:r>
              <a:rPr lang="en-US" sz="1100" dirty="0" smtClean="0">
                <a:solidFill>
                  <a:schemeClr val="tx1">
                    <a:lumMod val="75000"/>
                    <a:lumOff val="25000"/>
                  </a:schemeClr>
                </a:solidFill>
              </a:rPr>
              <a:t>Promising future business growth of 10.2% (estimated)</a:t>
            </a:r>
          </a:p>
          <a:p>
            <a:pPr marL="171450" indent="-171450" algn="just">
              <a:buFont typeface="Arial" panose="020B0604020202020204" pitchFamily="34" charset="0"/>
              <a:buChar char="•"/>
            </a:pPr>
            <a:r>
              <a:rPr lang="en-US" sz="1100" dirty="0" smtClean="0">
                <a:solidFill>
                  <a:schemeClr val="tx1">
                    <a:lumMod val="75000"/>
                    <a:lumOff val="25000"/>
                  </a:schemeClr>
                </a:solidFill>
              </a:rPr>
              <a:t>Considering small market characteristic as potential expansion</a:t>
            </a:r>
            <a:endParaRPr lang="en-US" sz="1100" dirty="0" smtClean="0">
              <a:solidFill>
                <a:schemeClr val="tx1">
                  <a:lumMod val="75000"/>
                  <a:lumOff val="25000"/>
                </a:schemeClr>
              </a:solidFill>
            </a:endParaRPr>
          </a:p>
          <a:p>
            <a:pPr algn="just"/>
            <a:endParaRPr lang="en-US" sz="500" dirty="0">
              <a:solidFill>
                <a:schemeClr val="tx1">
                  <a:lumMod val="75000"/>
                  <a:lumOff val="25000"/>
                </a:schemeClr>
              </a:solidFill>
            </a:endParaRPr>
          </a:p>
          <a:p>
            <a:pPr marL="171450" indent="-171450" algn="just">
              <a:buFont typeface="Wingdings" panose="05000000000000000000" pitchFamily="2" charset="2"/>
              <a:buChar char="Ø"/>
            </a:pPr>
            <a:r>
              <a:rPr lang="en-US" sz="1100" dirty="0" smtClean="0">
                <a:solidFill>
                  <a:schemeClr val="tx1">
                    <a:lumMod val="75000"/>
                    <a:lumOff val="25000"/>
                  </a:schemeClr>
                </a:solidFill>
              </a:rPr>
              <a:t>Multi-channel approach optimization, and customized appropriate pricing policy (quality importance consideration).</a:t>
            </a:r>
            <a:endParaRPr lang="en-US" sz="1100" dirty="0">
              <a:solidFill>
                <a:schemeClr val="tx1">
                  <a:lumMod val="75000"/>
                  <a:lumOff val="25000"/>
                </a:schemeClr>
              </a:solidFill>
            </a:endParaRPr>
          </a:p>
        </p:txBody>
      </p:sp>
      <p:pic>
        <p:nvPicPr>
          <p:cNvPr id="74" name="Picture 7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141" y="4847833"/>
            <a:ext cx="963000" cy="770400"/>
          </a:xfrm>
          <a:prstGeom prst="rect">
            <a:avLst/>
          </a:prstGeom>
        </p:spPr>
      </p:pic>
      <p:sp>
        <p:nvSpPr>
          <p:cNvPr id="75" name="TextBox 74"/>
          <p:cNvSpPr txBox="1"/>
          <p:nvPr/>
        </p:nvSpPr>
        <p:spPr>
          <a:xfrm>
            <a:off x="7163796" y="4047664"/>
            <a:ext cx="4064004" cy="1862048"/>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solidFill>
                  <a:schemeClr val="tx1">
                    <a:lumMod val="75000"/>
                    <a:lumOff val="25000"/>
                  </a:schemeClr>
                </a:solidFill>
              </a:rPr>
              <a:t>No 1 Commercial and Medical Services player in United Kingdom with share of 65%</a:t>
            </a:r>
          </a:p>
          <a:p>
            <a:pPr marL="171450" indent="-171450" algn="just">
              <a:buFont typeface="Arial" panose="020B0604020202020204" pitchFamily="34" charset="0"/>
              <a:buChar char="•"/>
            </a:pPr>
            <a:r>
              <a:rPr lang="en-US" sz="1100" dirty="0" smtClean="0">
                <a:solidFill>
                  <a:schemeClr val="tx1">
                    <a:lumMod val="75000"/>
                    <a:lumOff val="25000"/>
                  </a:schemeClr>
                </a:solidFill>
              </a:rPr>
              <a:t>Considered as a highest margin with fastest growth brand within the UDG</a:t>
            </a:r>
          </a:p>
          <a:p>
            <a:pPr marL="171450" indent="-171450" algn="just">
              <a:buFont typeface="Arial" panose="020B0604020202020204" pitchFamily="34" charset="0"/>
              <a:buChar char="•"/>
            </a:pPr>
            <a:r>
              <a:rPr lang="en-US" sz="1100" dirty="0" smtClean="0">
                <a:solidFill>
                  <a:schemeClr val="tx1">
                    <a:lumMod val="75000"/>
                    <a:lumOff val="25000"/>
                  </a:schemeClr>
                </a:solidFill>
              </a:rPr>
              <a:t>The most active brand on company acquisition activities expanding a very wide range of services (categorized into 8 business units) and currently exist in 19 countries</a:t>
            </a:r>
            <a:endParaRPr lang="en-US" sz="1100" dirty="0" smtClean="0">
              <a:solidFill>
                <a:schemeClr val="tx1">
                  <a:lumMod val="75000"/>
                  <a:lumOff val="25000"/>
                </a:schemeClr>
              </a:solidFill>
            </a:endParaRPr>
          </a:p>
          <a:p>
            <a:pPr algn="just"/>
            <a:endParaRPr lang="en-US" sz="500" dirty="0">
              <a:solidFill>
                <a:schemeClr val="tx1">
                  <a:lumMod val="75000"/>
                  <a:lumOff val="25000"/>
                </a:schemeClr>
              </a:solidFill>
            </a:endParaRPr>
          </a:p>
          <a:p>
            <a:pPr marL="171450" indent="-171450" algn="just">
              <a:buFont typeface="Wingdings" panose="05000000000000000000" pitchFamily="2" charset="2"/>
              <a:buChar char="Ø"/>
            </a:pPr>
            <a:r>
              <a:rPr lang="en-US" sz="1100" dirty="0" smtClean="0">
                <a:solidFill>
                  <a:schemeClr val="tx1">
                    <a:lumMod val="75000"/>
                    <a:lumOff val="25000"/>
                  </a:schemeClr>
                </a:solidFill>
              </a:rPr>
              <a:t>Create holding / parent mechanism to control interest among diverse companies, and create strategic business unit that can handle different product lines independently</a:t>
            </a:r>
            <a:endParaRPr lang="en-US" sz="1100" dirty="0">
              <a:solidFill>
                <a:schemeClr val="tx1">
                  <a:lumMod val="75000"/>
                  <a:lumOff val="25000"/>
                </a:schemeClr>
              </a:solidFill>
            </a:endParaRPr>
          </a:p>
        </p:txBody>
      </p:sp>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3285" y="3881676"/>
            <a:ext cx="963000" cy="770400"/>
          </a:xfrm>
          <a:prstGeom prst="rect">
            <a:avLst/>
          </a:prstGeom>
        </p:spPr>
      </p:pic>
      <p:sp>
        <p:nvSpPr>
          <p:cNvPr id="78" name="TextBox 77"/>
          <p:cNvSpPr txBox="1"/>
          <p:nvPr/>
        </p:nvSpPr>
        <p:spPr>
          <a:xfrm>
            <a:off x="8056140" y="6411011"/>
            <a:ext cx="3833102"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Investor Booklet Sep. 2014)</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643394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a:spLocks noGrp="1"/>
          </p:cNvSpPr>
          <p:nvPr>
            <p:ph idx="1"/>
          </p:nvPr>
        </p:nvSpPr>
        <p:spPr>
          <a:xfrm>
            <a:off x="457200" y="1096624"/>
            <a:ext cx="8229600" cy="4525963"/>
          </a:xfrm>
        </p:spPr>
        <p:txBody>
          <a:bodyPr/>
          <a:lstStyle/>
          <a:p>
            <a:pPr>
              <a:buFont typeface="Wingdings" panose="05000000000000000000" pitchFamily="2" charset="2"/>
              <a:buChar char="q"/>
            </a:pPr>
            <a:r>
              <a:rPr lang="en-US" sz="2400" dirty="0" smtClean="0">
                <a:solidFill>
                  <a:schemeClr val="bg2">
                    <a:lumMod val="90000"/>
                  </a:schemeClr>
                </a:solidFill>
              </a:rPr>
              <a:t>  Introduction</a:t>
            </a:r>
          </a:p>
          <a:p>
            <a:pPr>
              <a:buFont typeface="Wingdings" panose="05000000000000000000" pitchFamily="2" charset="2"/>
              <a:buChar char="q"/>
            </a:pPr>
            <a:r>
              <a:rPr lang="en-US" sz="2400" dirty="0" smtClean="0">
                <a:solidFill>
                  <a:schemeClr val="bg2">
                    <a:lumMod val="90000"/>
                  </a:schemeClr>
                </a:solidFill>
              </a:rPr>
              <a:t>  Company Project Current Stage</a:t>
            </a:r>
          </a:p>
          <a:p>
            <a:pPr>
              <a:buFont typeface="Wingdings" panose="05000000000000000000" pitchFamily="2" charset="2"/>
              <a:buChar char="q"/>
            </a:pPr>
            <a:r>
              <a:rPr lang="en-US" sz="2400" dirty="0" smtClean="0">
                <a:solidFill>
                  <a:schemeClr val="bg2">
                    <a:lumMod val="90000"/>
                  </a:schemeClr>
                </a:solidFill>
              </a:rPr>
              <a:t>  Company </a:t>
            </a:r>
            <a:r>
              <a:rPr lang="en-US" sz="2400" dirty="0" smtClean="0">
                <a:solidFill>
                  <a:schemeClr val="bg2">
                    <a:lumMod val="90000"/>
                  </a:schemeClr>
                </a:solidFill>
              </a:rPr>
              <a:t>Overview</a:t>
            </a:r>
          </a:p>
          <a:p>
            <a:pPr>
              <a:buFont typeface="Wingdings" panose="05000000000000000000" pitchFamily="2" charset="2"/>
              <a:buChar char="q"/>
            </a:pPr>
            <a:r>
              <a:rPr lang="en-US" sz="2400" dirty="0" smtClean="0">
                <a:solidFill>
                  <a:schemeClr val="tx1">
                    <a:lumMod val="75000"/>
                    <a:lumOff val="25000"/>
                  </a:schemeClr>
                </a:solidFill>
              </a:rPr>
              <a:t>  Company Analysis</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UDG Healthcare plc</a:t>
            </a:r>
          </a:p>
          <a:p>
            <a:pPr lvl="2">
              <a:buFont typeface="Wingdings" panose="05000000000000000000" pitchFamily="2" charset="2"/>
              <a:buChar char="Ø"/>
            </a:pPr>
            <a:r>
              <a:rPr lang="en-US" sz="1600" dirty="0">
                <a:solidFill>
                  <a:schemeClr val="tx1">
                    <a:lumMod val="75000"/>
                    <a:lumOff val="25000"/>
                  </a:schemeClr>
                </a:solidFill>
              </a:rPr>
              <a:t> </a:t>
            </a:r>
            <a:r>
              <a:rPr lang="en-US" sz="1600" dirty="0" smtClean="0">
                <a:solidFill>
                  <a:schemeClr val="tx1">
                    <a:lumMod val="75000"/>
                    <a:lumOff val="25000"/>
                  </a:schemeClr>
                </a:solidFill>
              </a:rPr>
              <a:t> Organisational Structures</a:t>
            </a:r>
          </a:p>
          <a:p>
            <a:pPr lvl="2">
              <a:buFont typeface="Wingdings" panose="05000000000000000000" pitchFamily="2" charset="2"/>
              <a:buChar char="Ø"/>
            </a:pPr>
            <a:r>
              <a:rPr lang="en-US" sz="1600" dirty="0">
                <a:solidFill>
                  <a:schemeClr val="tx1">
                    <a:lumMod val="75000"/>
                    <a:lumOff val="25000"/>
                  </a:schemeClr>
                </a:solidFill>
              </a:rPr>
              <a:t> </a:t>
            </a:r>
            <a:r>
              <a:rPr lang="en-US" sz="1600" dirty="0" smtClean="0">
                <a:solidFill>
                  <a:schemeClr val="tx1">
                    <a:lumMod val="75000"/>
                    <a:lumOff val="25000"/>
                  </a:schemeClr>
                </a:solidFill>
              </a:rPr>
              <a:t> Strategic Capabilities</a:t>
            </a:r>
          </a:p>
          <a:p>
            <a:pPr lvl="2">
              <a:buFont typeface="Wingdings" panose="05000000000000000000" pitchFamily="2" charset="2"/>
              <a:buChar char="Ø"/>
            </a:pPr>
            <a:r>
              <a:rPr lang="en-US" sz="1600" dirty="0">
                <a:solidFill>
                  <a:schemeClr val="tx1">
                    <a:lumMod val="75000"/>
                    <a:lumOff val="25000"/>
                  </a:schemeClr>
                </a:solidFill>
              </a:rPr>
              <a:t> </a:t>
            </a:r>
            <a:r>
              <a:rPr lang="en-US" sz="1600" dirty="0" smtClean="0">
                <a:solidFill>
                  <a:schemeClr val="tx1">
                    <a:lumMod val="75000"/>
                    <a:lumOff val="25000"/>
                  </a:schemeClr>
                </a:solidFill>
              </a:rPr>
              <a:t> Marketing - Brand Architecture</a:t>
            </a:r>
          </a:p>
          <a:p>
            <a:pPr lvl="2">
              <a:buFont typeface="Wingdings" panose="05000000000000000000" pitchFamily="2" charset="2"/>
              <a:buChar char="Ø"/>
            </a:pPr>
            <a:r>
              <a:rPr lang="en-US" sz="1600" dirty="0">
                <a:solidFill>
                  <a:schemeClr val="tx1">
                    <a:lumMod val="75000"/>
                    <a:lumOff val="25000"/>
                  </a:schemeClr>
                </a:solidFill>
              </a:rPr>
              <a:t> </a:t>
            </a:r>
            <a:r>
              <a:rPr lang="en-US" sz="1600" dirty="0" smtClean="0">
                <a:solidFill>
                  <a:schemeClr val="tx1">
                    <a:lumMod val="75000"/>
                    <a:lumOff val="25000"/>
                  </a:schemeClr>
                </a:solidFill>
              </a:rPr>
              <a:t> Finance</a:t>
            </a:r>
          </a:p>
          <a:p>
            <a:pPr lvl="1">
              <a:buFont typeface="Wingdings" panose="05000000000000000000" pitchFamily="2" charset="2"/>
              <a:buChar char="ü"/>
            </a:pPr>
            <a:r>
              <a:rPr lang="en-US" sz="2000" dirty="0">
                <a:solidFill>
                  <a:schemeClr val="bg2">
                    <a:lumMod val="90000"/>
                  </a:schemeClr>
                </a:solidFill>
              </a:rPr>
              <a:t> </a:t>
            </a:r>
            <a:r>
              <a:rPr lang="en-US" sz="2000" dirty="0" smtClean="0">
                <a:solidFill>
                  <a:schemeClr val="bg2">
                    <a:lumMod val="90000"/>
                  </a:schemeClr>
                </a:solidFill>
              </a:rPr>
              <a:t> Ashfield</a:t>
            </a:r>
          </a:p>
          <a:p>
            <a:pPr lvl="1">
              <a:buFont typeface="Wingdings" panose="05000000000000000000" pitchFamily="2" charset="2"/>
              <a:buChar char="ü"/>
            </a:pPr>
            <a:r>
              <a:rPr lang="en-US" sz="2000" dirty="0">
                <a:solidFill>
                  <a:schemeClr val="bg2">
                    <a:lumMod val="90000"/>
                  </a:schemeClr>
                </a:solidFill>
              </a:rPr>
              <a:t> </a:t>
            </a:r>
            <a:r>
              <a:rPr lang="en-US" sz="2000" dirty="0" smtClean="0">
                <a:solidFill>
                  <a:schemeClr val="bg2">
                    <a:lumMod val="90000"/>
                  </a:schemeClr>
                </a:solidFill>
              </a:rPr>
              <a:t> Sharp</a:t>
            </a:r>
            <a:endParaRPr lang="en-US" sz="2000" dirty="0" smtClean="0">
              <a:solidFill>
                <a:schemeClr val="bg2">
                  <a:lumMod val="90000"/>
                </a:schemeClr>
              </a:solidFill>
            </a:endParaRPr>
          </a:p>
          <a:p>
            <a:pPr>
              <a:buFont typeface="Wingdings" panose="05000000000000000000" pitchFamily="2" charset="2"/>
              <a:buChar char="q"/>
            </a:pPr>
            <a:r>
              <a:rPr lang="en-US" sz="2400" dirty="0" smtClean="0">
                <a:solidFill>
                  <a:schemeClr val="bg2">
                    <a:lumMod val="90000"/>
                  </a:schemeClr>
                </a:solidFill>
              </a:rPr>
              <a:t>  Conclusion</a:t>
            </a:r>
            <a:endParaRPr lang="en-US" sz="2400" dirty="0">
              <a:solidFill>
                <a:schemeClr val="bg2">
                  <a:lumMod val="90000"/>
                </a:schemeClr>
              </a:solidFill>
            </a:endParaRPr>
          </a:p>
        </p:txBody>
      </p:sp>
      <p:sp>
        <p:nvSpPr>
          <p:cNvPr id="2" name="Slide Number Placeholder 1"/>
          <p:cNvSpPr>
            <a:spLocks noGrp="1"/>
          </p:cNvSpPr>
          <p:nvPr>
            <p:ph type="sldNum" sz="quarter" idx="12"/>
          </p:nvPr>
        </p:nvSpPr>
        <p:spPr/>
        <p:txBody>
          <a:bodyPr/>
          <a:lstStyle/>
          <a:p>
            <a:fld id="{F778309B-6251-4B38-9DB1-212C96F2A3CC}" type="slidenum">
              <a:rPr lang="en-US" smtClean="0"/>
              <a:t>15</a:t>
            </a:fld>
            <a:endParaRPr lang="en-US"/>
          </a:p>
        </p:txBody>
      </p:sp>
      <p:sp>
        <p:nvSpPr>
          <p:cNvPr id="5" name="TextBox 4"/>
          <p:cNvSpPr txBox="1"/>
          <p:nvPr/>
        </p:nvSpPr>
        <p:spPr>
          <a:xfrm>
            <a:off x="165100" y="266700"/>
            <a:ext cx="1470659" cy="584775"/>
          </a:xfrm>
          <a:prstGeom prst="rect">
            <a:avLst/>
          </a:prstGeom>
          <a:noFill/>
        </p:spPr>
        <p:txBody>
          <a:bodyPr wrap="none" rtlCol="0">
            <a:spAutoFit/>
          </a:bodyPr>
          <a:lstStyle/>
          <a:p>
            <a:r>
              <a:rPr lang="en-US" sz="3200" b="1" dirty="0" smtClean="0">
                <a:solidFill>
                  <a:schemeClr val="tx1">
                    <a:lumMod val="75000"/>
                    <a:lumOff val="25000"/>
                  </a:schemeClr>
                </a:solidFill>
              </a:rPr>
              <a:t>Agenda</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2360442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16</a:t>
            </a:fld>
            <a:endParaRPr lang="en-US"/>
          </a:p>
        </p:txBody>
      </p:sp>
      <p:sp>
        <p:nvSpPr>
          <p:cNvPr id="53" name="TextBox 52"/>
          <p:cNvSpPr txBox="1"/>
          <p:nvPr/>
        </p:nvSpPr>
        <p:spPr>
          <a:xfrm>
            <a:off x="165100" y="266700"/>
            <a:ext cx="6959085" cy="584775"/>
          </a:xfrm>
          <a:prstGeom prst="rect">
            <a:avLst/>
          </a:prstGeom>
          <a:noFill/>
        </p:spPr>
        <p:txBody>
          <a:bodyPr wrap="none" rtlCol="0">
            <a:spAutoFit/>
          </a:bodyPr>
          <a:lstStyle/>
          <a:p>
            <a:r>
              <a:rPr lang="en-US" sz="3200" b="1" dirty="0" smtClean="0">
                <a:solidFill>
                  <a:schemeClr val="tx1">
                    <a:lumMod val="75000"/>
                    <a:lumOff val="25000"/>
                  </a:schemeClr>
                </a:solidFill>
              </a:rPr>
              <a:t>UDG Healthcare plc:  </a:t>
            </a:r>
            <a:r>
              <a:rPr lang="en-US" sz="2400" dirty="0" smtClean="0">
                <a:solidFill>
                  <a:schemeClr val="tx1">
                    <a:lumMod val="75000"/>
                    <a:lumOff val="25000"/>
                  </a:schemeClr>
                </a:solidFill>
              </a:rPr>
              <a:t>Organisational </a:t>
            </a:r>
            <a:r>
              <a:rPr lang="en-US" sz="2400" dirty="0" smtClean="0">
                <a:solidFill>
                  <a:schemeClr val="tx1">
                    <a:lumMod val="75000"/>
                    <a:lumOff val="25000"/>
                  </a:schemeClr>
                </a:solidFill>
              </a:rPr>
              <a:t>Structures</a:t>
            </a:r>
            <a:endParaRPr lang="en-US" sz="2400" dirty="0">
              <a:solidFill>
                <a:schemeClr val="tx1">
                  <a:lumMod val="75000"/>
                  <a:lumOff val="25000"/>
                </a:schemeClr>
              </a:solidFill>
            </a:endParaRPr>
          </a:p>
        </p:txBody>
      </p:sp>
      <p:cxnSp>
        <p:nvCxnSpPr>
          <p:cNvPr id="18" name="Straight Connector 17"/>
          <p:cNvCxnSpPr/>
          <p:nvPr/>
        </p:nvCxnSpPr>
        <p:spPr>
          <a:xfrm>
            <a:off x="431174" y="2642435"/>
            <a:ext cx="114173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4273891" y="1622272"/>
            <a:ext cx="4107420" cy="3081852"/>
            <a:chOff x="6367921" y="2280793"/>
            <a:chExt cx="5334001" cy="3861978"/>
          </a:xfrm>
        </p:grpSpPr>
        <p:sp>
          <p:nvSpPr>
            <p:cNvPr id="20" name="Rounded Rectangle 19"/>
            <p:cNvSpPr/>
            <p:nvPr/>
          </p:nvSpPr>
          <p:spPr>
            <a:xfrm>
              <a:off x="6367921" y="4755930"/>
              <a:ext cx="5334001" cy="13868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Arc 20"/>
            <p:cNvSpPr/>
            <p:nvPr/>
          </p:nvSpPr>
          <p:spPr>
            <a:xfrm>
              <a:off x="7407632" y="3390265"/>
              <a:ext cx="1067603" cy="1529255"/>
            </a:xfrm>
            <a:prstGeom prst="arc">
              <a:avLst>
                <a:gd name="adj1" fmla="val 17916626"/>
                <a:gd name="adj2" fmla="val 36093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22" name="Arc 21"/>
            <p:cNvSpPr/>
            <p:nvPr/>
          </p:nvSpPr>
          <p:spPr>
            <a:xfrm rot="10800000">
              <a:off x="9643531" y="3378997"/>
              <a:ext cx="1067603" cy="1529255"/>
            </a:xfrm>
            <a:prstGeom prst="arc">
              <a:avLst>
                <a:gd name="adj1" fmla="val 17916626"/>
                <a:gd name="adj2" fmla="val 36093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23" name="Oval 22"/>
            <p:cNvSpPr/>
            <p:nvPr/>
          </p:nvSpPr>
          <p:spPr>
            <a:xfrm rot="18426727">
              <a:off x="7719589" y="3883935"/>
              <a:ext cx="691802" cy="4726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Rounded Rectangle 23"/>
            <p:cNvSpPr/>
            <p:nvPr/>
          </p:nvSpPr>
          <p:spPr>
            <a:xfrm>
              <a:off x="7835002" y="2405849"/>
              <a:ext cx="2446446" cy="11533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Diagonal Stripe 24"/>
            <p:cNvSpPr/>
            <p:nvPr/>
          </p:nvSpPr>
          <p:spPr>
            <a:xfrm rot="16200000">
              <a:off x="9982637" y="3513855"/>
              <a:ext cx="1059770" cy="1229685"/>
            </a:xfrm>
            <a:prstGeom prst="diagStripe">
              <a:avLst>
                <a:gd name="adj" fmla="val 5171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pic>
          <p:nvPicPr>
            <p:cNvPr id="26" name="Picture 2" descr="http://www.udghealthcare.com/img/logo/UDG_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b="41505"/>
            <a:stretch/>
          </p:blipFill>
          <p:spPr bwMode="auto">
            <a:xfrm>
              <a:off x="7876331" y="2280793"/>
              <a:ext cx="2381250" cy="1158908"/>
            </a:xfrm>
            <a:prstGeom prst="roundRect">
              <a:avLst>
                <a:gd name="adj" fmla="val 8594"/>
              </a:avLst>
            </a:prstGeom>
            <a:noFill/>
            <a:ln>
              <a:noFill/>
            </a:ln>
            <a:effectLst>
              <a:reflection blurRad="12700" stA="38000" endPos="28000" dist="5000" dir="5400000" sy="-100000" algn="bl" rotWithShape="0"/>
            </a:effectLst>
          </p:spPr>
        </p:pic>
        <p:pic>
          <p:nvPicPr>
            <p:cNvPr id="33" name="Picture 4" descr="http://udghealthcare.annualreport13.com/images/ourbmpic03.png"/>
            <p:cNvPicPr>
              <a:picLocks noChangeAspect="1" noChangeArrowheads="1"/>
            </p:cNvPicPr>
            <p:nvPr/>
          </p:nvPicPr>
          <p:blipFill rotWithShape="1">
            <a:blip r:embed="rId3">
              <a:extLst>
                <a:ext uri="{28A0092B-C50C-407E-A947-70E740481C1C}">
                  <a14:useLocalDpi xmlns:a14="http://schemas.microsoft.com/office/drawing/2010/main" val="0"/>
                </a:ext>
              </a:extLst>
            </a:blip>
            <a:srcRect l="69269"/>
            <a:stretch/>
          </p:blipFill>
          <p:spPr bwMode="auto">
            <a:xfrm>
              <a:off x="10421491" y="5067362"/>
              <a:ext cx="852720" cy="753149"/>
            </a:xfrm>
            <a:prstGeom prst="roundRect">
              <a:avLst>
                <a:gd name="adj" fmla="val 8594"/>
              </a:avLst>
            </a:prstGeom>
            <a:noFill/>
            <a:ln>
              <a:noFill/>
            </a:ln>
            <a:effectLst>
              <a:reflection blurRad="12700" stA="38000" endPos="28000" dist="5000" dir="5400000" sy="-100000" algn="bl" rotWithShape="0"/>
            </a:effectLst>
          </p:spPr>
        </p:pic>
        <p:pic>
          <p:nvPicPr>
            <p:cNvPr id="35" name="Picture 6" descr="http://www.ashfieldhealthcare.com/wp-content/uploads/2014/02/Ash_MeetEvnt_Mark_RangeLeft_Col-1024x285.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24" t="21981" r="79373" b="23323"/>
            <a:stretch/>
          </p:blipFill>
          <p:spPr bwMode="auto">
            <a:xfrm>
              <a:off x="6815491" y="5054475"/>
              <a:ext cx="798286" cy="778925"/>
            </a:xfrm>
            <a:prstGeom prst="roundRect">
              <a:avLst>
                <a:gd name="adj" fmla="val 8594"/>
              </a:avLst>
            </a:prstGeom>
            <a:noFill/>
            <a:ln>
              <a:noFill/>
            </a:ln>
            <a:effectLst>
              <a:reflection blurRad="12700" stA="38000" endPos="28000" dist="5000" dir="5400000" sy="-100000" algn="bl" rotWithShape="0"/>
            </a:effectLst>
          </p:spPr>
        </p:pic>
        <p:pic>
          <p:nvPicPr>
            <p:cNvPr id="37" name="Picture 8" descr="http://www.sharpservices.com/wp-content/themes/sharppackaging/images/logo.png"/>
            <p:cNvPicPr>
              <a:picLocks noChangeAspect="1" noChangeArrowheads="1"/>
            </p:cNvPicPr>
            <p:nvPr/>
          </p:nvPicPr>
          <p:blipFill rotWithShape="1">
            <a:blip r:embed="rId5">
              <a:extLst>
                <a:ext uri="{28A0092B-C50C-407E-A947-70E740481C1C}">
                  <a14:useLocalDpi xmlns:a14="http://schemas.microsoft.com/office/drawing/2010/main" val="0"/>
                </a:ext>
              </a:extLst>
            </a:blip>
            <a:srcRect r="60973" b="-1661"/>
            <a:stretch/>
          </p:blipFill>
          <p:spPr bwMode="auto">
            <a:xfrm>
              <a:off x="8003545" y="5056606"/>
              <a:ext cx="840122" cy="774662"/>
            </a:xfrm>
            <a:prstGeom prst="roundRect">
              <a:avLst>
                <a:gd name="adj" fmla="val 8594"/>
              </a:avLst>
            </a:prstGeom>
            <a:noFill/>
            <a:ln>
              <a:noFill/>
            </a:ln>
            <a:effectLst>
              <a:reflection blurRad="12700" stA="38000" endPos="28000" dist="5000" dir="5400000" sy="-100000" algn="bl" rotWithShape="0"/>
            </a:effectLst>
          </p:spPr>
        </p:pic>
        <p:pic>
          <p:nvPicPr>
            <p:cNvPr id="40" name="Picture 10" descr="http://udghealthcare.annualreport13.com/images/ourbmpic05.png"/>
            <p:cNvPicPr>
              <a:picLocks noChangeAspect="1" noChangeArrowheads="1"/>
            </p:cNvPicPr>
            <p:nvPr/>
          </p:nvPicPr>
          <p:blipFill rotWithShape="1">
            <a:blip r:embed="rId6">
              <a:extLst>
                <a:ext uri="{28A0092B-C50C-407E-A947-70E740481C1C}">
                  <a14:useLocalDpi xmlns:a14="http://schemas.microsoft.com/office/drawing/2010/main" val="0"/>
                </a:ext>
              </a:extLst>
            </a:blip>
            <a:srcRect l="70012"/>
            <a:stretch/>
          </p:blipFill>
          <p:spPr bwMode="auto">
            <a:xfrm>
              <a:off x="9214575" y="5065596"/>
              <a:ext cx="836008" cy="756682"/>
            </a:xfrm>
            <a:prstGeom prst="roundRect">
              <a:avLst>
                <a:gd name="adj" fmla="val 8594"/>
              </a:avLst>
            </a:prstGeom>
            <a:noFill/>
            <a:ln>
              <a:noFill/>
            </a:ln>
            <a:effectLst>
              <a:reflection blurRad="12700" stA="38000" endPos="28000" dist="5000" dir="5400000" sy="-100000" algn="bl" rotWithShape="0"/>
            </a:effectLst>
          </p:spPr>
        </p:pic>
      </p:grpSp>
      <p:sp>
        <p:nvSpPr>
          <p:cNvPr id="41" name="TextBox 40"/>
          <p:cNvSpPr txBox="1"/>
          <p:nvPr/>
        </p:nvSpPr>
        <p:spPr>
          <a:xfrm>
            <a:off x="318136" y="3692950"/>
            <a:ext cx="3832806" cy="1815882"/>
          </a:xfrm>
          <a:prstGeom prst="rect">
            <a:avLst/>
          </a:prstGeom>
          <a:noFill/>
        </p:spPr>
        <p:txBody>
          <a:bodyPr wrap="square" rtlCol="0">
            <a:spAutoFit/>
          </a:bodyPr>
          <a:lstStyle/>
          <a:p>
            <a:pPr algn="just"/>
            <a:r>
              <a:rPr lang="en-IE" sz="1600" b="1" dirty="0" smtClean="0"/>
              <a:t>Operating Core</a:t>
            </a:r>
          </a:p>
          <a:p>
            <a:pPr marL="285750" indent="-285750" algn="just">
              <a:buFont typeface="Arial" panose="020B0604020202020204" pitchFamily="34" charset="0"/>
              <a:buChar char="•"/>
            </a:pPr>
            <a:r>
              <a:rPr lang="en-IE" sz="1600" dirty="0" smtClean="0"/>
              <a:t>Each brand manage its own organisational structure allowing to </a:t>
            </a:r>
            <a:r>
              <a:rPr lang="en-US" sz="1600" dirty="0" smtClean="0"/>
              <a:t>act with a high degree of autonomy to address their particular </a:t>
            </a:r>
            <a:r>
              <a:rPr lang="en-US" sz="1600" dirty="0" smtClean="0"/>
              <a:t>situations</a:t>
            </a:r>
            <a:endParaRPr lang="en-US" sz="1600" dirty="0" smtClean="0"/>
          </a:p>
          <a:p>
            <a:pPr marL="285750" indent="-285750" algn="just">
              <a:buFont typeface="Arial" panose="020B0604020202020204" pitchFamily="34" charset="0"/>
              <a:buChar char="•"/>
            </a:pPr>
            <a:r>
              <a:rPr lang="en-US" sz="1600" dirty="0" smtClean="0"/>
              <a:t>Line </a:t>
            </a:r>
            <a:r>
              <a:rPr lang="en-US" sz="1600" dirty="0"/>
              <a:t>mangers </a:t>
            </a:r>
            <a:r>
              <a:rPr lang="en-US" sz="1600" dirty="0" smtClean="0"/>
              <a:t>maintain </a:t>
            </a:r>
            <a:r>
              <a:rPr lang="en-US" sz="1600" dirty="0"/>
              <a:t>more control and accountability </a:t>
            </a:r>
            <a:endParaRPr lang="en-IE" sz="1600" dirty="0"/>
          </a:p>
        </p:txBody>
      </p:sp>
      <p:sp>
        <p:nvSpPr>
          <p:cNvPr id="42" name="TextBox 41"/>
          <p:cNvSpPr txBox="1"/>
          <p:nvPr/>
        </p:nvSpPr>
        <p:spPr>
          <a:xfrm>
            <a:off x="307863" y="2604037"/>
            <a:ext cx="4231990" cy="954107"/>
          </a:xfrm>
          <a:prstGeom prst="rect">
            <a:avLst/>
          </a:prstGeom>
          <a:noFill/>
        </p:spPr>
        <p:txBody>
          <a:bodyPr wrap="square" rtlCol="0">
            <a:spAutoFit/>
          </a:bodyPr>
          <a:lstStyle/>
          <a:p>
            <a:r>
              <a:rPr lang="en-IE" sz="1400" b="1" dirty="0" smtClean="0"/>
              <a:t>Middle line</a:t>
            </a:r>
          </a:p>
          <a:p>
            <a:pPr marL="285750" indent="-285750">
              <a:buFont typeface="Arial" panose="020B0604020202020204" pitchFamily="34" charset="0"/>
              <a:buChar char="•"/>
            </a:pPr>
            <a:r>
              <a:rPr lang="en-US" sz="1400" dirty="0"/>
              <a:t>The </a:t>
            </a:r>
            <a:r>
              <a:rPr lang="en-US" sz="1400" i="1" dirty="0"/>
              <a:t>technostructure</a:t>
            </a:r>
            <a:r>
              <a:rPr lang="en-US" sz="1400" dirty="0"/>
              <a:t> is </a:t>
            </a:r>
            <a:r>
              <a:rPr lang="en-US" sz="1400" dirty="0" smtClean="0"/>
              <a:t>mainly located </a:t>
            </a:r>
            <a:r>
              <a:rPr lang="en-US" sz="1400" dirty="0"/>
              <a:t>at corporate headquarters to provide </a:t>
            </a:r>
            <a:r>
              <a:rPr lang="en-US" sz="1400" dirty="0" smtClean="0"/>
              <a:t>services to </a:t>
            </a:r>
            <a:r>
              <a:rPr lang="en-US" sz="1400" dirty="0"/>
              <a:t>all divisions; </a:t>
            </a:r>
            <a:r>
              <a:rPr lang="en-US" sz="1400" i="1" dirty="0"/>
              <a:t>support staff </a:t>
            </a:r>
            <a:r>
              <a:rPr lang="en-US" sz="1400" dirty="0"/>
              <a:t>is located within each </a:t>
            </a:r>
            <a:r>
              <a:rPr lang="en-US" sz="1400" dirty="0" smtClean="0"/>
              <a:t>division</a:t>
            </a:r>
            <a:r>
              <a:rPr lang="en-IE" sz="1400" dirty="0" smtClean="0"/>
              <a:t>.</a:t>
            </a:r>
            <a:endParaRPr lang="en-IE" sz="1400" dirty="0"/>
          </a:p>
        </p:txBody>
      </p:sp>
      <p:sp>
        <p:nvSpPr>
          <p:cNvPr id="43" name="TextBox 42"/>
          <p:cNvSpPr txBox="1"/>
          <p:nvPr/>
        </p:nvSpPr>
        <p:spPr>
          <a:xfrm>
            <a:off x="294384" y="1654668"/>
            <a:ext cx="5180806" cy="830997"/>
          </a:xfrm>
          <a:prstGeom prst="rect">
            <a:avLst/>
          </a:prstGeom>
          <a:noFill/>
        </p:spPr>
        <p:txBody>
          <a:bodyPr wrap="square" rtlCol="0">
            <a:spAutoFit/>
          </a:bodyPr>
          <a:lstStyle/>
          <a:p>
            <a:r>
              <a:rPr lang="en-IE" sz="1600" b="1" dirty="0" smtClean="0"/>
              <a:t>Strategic Apex</a:t>
            </a:r>
          </a:p>
          <a:p>
            <a:pPr marL="285750" indent="-285750">
              <a:buFont typeface="Arial" panose="020B0604020202020204" pitchFamily="34" charset="0"/>
              <a:buChar char="•"/>
            </a:pPr>
            <a:r>
              <a:rPr lang="en-IE" sz="1600" dirty="0" smtClean="0"/>
              <a:t>The group focus in the big picture</a:t>
            </a:r>
          </a:p>
          <a:p>
            <a:pPr marL="285750" indent="-285750">
              <a:buFont typeface="Arial" panose="020B0604020202020204" pitchFamily="34" charset="0"/>
              <a:buChar char="•"/>
            </a:pPr>
            <a:r>
              <a:rPr lang="en-US" sz="1600" dirty="0" smtClean="0"/>
              <a:t>Relies on </a:t>
            </a:r>
            <a:r>
              <a:rPr lang="en-US" sz="1600" dirty="0"/>
              <a:t>performance controls</a:t>
            </a:r>
            <a:r>
              <a:rPr lang="en-IE" sz="1600" dirty="0" smtClean="0"/>
              <a:t>  </a:t>
            </a:r>
            <a:endParaRPr lang="en-IE" sz="1600" dirty="0"/>
          </a:p>
        </p:txBody>
      </p:sp>
      <p:cxnSp>
        <p:nvCxnSpPr>
          <p:cNvPr id="44" name="Straight Connector 43"/>
          <p:cNvCxnSpPr/>
          <p:nvPr/>
        </p:nvCxnSpPr>
        <p:spPr>
          <a:xfrm>
            <a:off x="447856" y="3584176"/>
            <a:ext cx="114173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441731" y="3950897"/>
            <a:ext cx="3495879"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t>Duplication </a:t>
            </a:r>
            <a:r>
              <a:rPr lang="en-US" sz="1600" dirty="0"/>
              <a:t>of resources and activities that go with a divisional </a:t>
            </a:r>
            <a:r>
              <a:rPr lang="en-US" sz="1600" dirty="0" smtClean="0"/>
              <a:t>structure</a:t>
            </a:r>
            <a:endParaRPr lang="en-US" sz="1600" dirty="0" smtClean="0"/>
          </a:p>
          <a:p>
            <a:pPr marL="285750" indent="-285750" algn="just">
              <a:buFont typeface="Arial" panose="020B0604020202020204" pitchFamily="34" charset="0"/>
              <a:buChar char="•"/>
            </a:pPr>
            <a:r>
              <a:rPr lang="en-US" sz="1600" dirty="0" smtClean="0"/>
              <a:t>Limited synergy among brands </a:t>
            </a:r>
            <a:endParaRPr lang="en-IE" sz="1600" dirty="0"/>
          </a:p>
        </p:txBody>
      </p:sp>
      <p:sp>
        <p:nvSpPr>
          <p:cNvPr id="46" name="TextBox 45"/>
          <p:cNvSpPr txBox="1"/>
          <p:nvPr/>
        </p:nvSpPr>
        <p:spPr>
          <a:xfrm>
            <a:off x="8427600" y="2815240"/>
            <a:ext cx="3495879" cy="523220"/>
          </a:xfrm>
          <a:prstGeom prst="rect">
            <a:avLst/>
          </a:prstGeom>
          <a:noFill/>
        </p:spPr>
        <p:txBody>
          <a:bodyPr wrap="square" rtlCol="0">
            <a:spAutoFit/>
          </a:bodyPr>
          <a:lstStyle/>
          <a:p>
            <a:pPr marL="285750" indent="-285750" algn="just">
              <a:buFont typeface="Arial" panose="020B0604020202020204" pitchFamily="34" charset="0"/>
              <a:buChar char="•"/>
            </a:pPr>
            <a:r>
              <a:rPr lang="en-IE" sz="1400" dirty="0" smtClean="0"/>
              <a:t>Potential </a:t>
            </a:r>
            <a:r>
              <a:rPr lang="en-US" sz="1400" dirty="0" smtClean="0"/>
              <a:t>dilution </a:t>
            </a:r>
            <a:r>
              <a:rPr lang="en-US" sz="1400" dirty="0"/>
              <a:t>o</a:t>
            </a:r>
            <a:r>
              <a:rPr lang="en-US" sz="1400" dirty="0" smtClean="0"/>
              <a:t>n corporate strategy communication </a:t>
            </a:r>
            <a:endParaRPr lang="en-IE" sz="1400" dirty="0"/>
          </a:p>
        </p:txBody>
      </p:sp>
      <p:sp>
        <p:nvSpPr>
          <p:cNvPr id="27" name="TextBox 26"/>
          <p:cNvSpPr txBox="1"/>
          <p:nvPr/>
        </p:nvSpPr>
        <p:spPr>
          <a:xfrm>
            <a:off x="9498844" y="6411011"/>
            <a:ext cx="2390398"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Mintzberg, Lampel, Quinn, &amp; Ghosal 2013</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544527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78309B-6251-4B38-9DB1-212C96F2A3CC}" type="slidenum">
              <a:rPr lang="en-US" smtClean="0"/>
              <a:t>17</a:t>
            </a:fld>
            <a:endParaRPr lang="en-US"/>
          </a:p>
        </p:txBody>
      </p:sp>
      <p:graphicFrame>
        <p:nvGraphicFramePr>
          <p:cNvPr id="5" name="Diagram 4"/>
          <p:cNvGraphicFramePr/>
          <p:nvPr>
            <p:extLst>
              <p:ext uri="{D42A27DB-BD31-4B8C-83A1-F6EECF244321}">
                <p14:modId xmlns:p14="http://schemas.microsoft.com/office/powerpoint/2010/main" val="778870941"/>
              </p:ext>
            </p:extLst>
          </p:nvPr>
        </p:nvGraphicFramePr>
        <p:xfrm>
          <a:off x="-423435" y="1178967"/>
          <a:ext cx="12885621" cy="51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65100" y="266700"/>
            <a:ext cx="11295593" cy="584775"/>
          </a:xfrm>
          <a:prstGeom prst="rect">
            <a:avLst/>
          </a:prstGeom>
          <a:noFill/>
        </p:spPr>
        <p:txBody>
          <a:bodyPr wrap="none" rtlCol="0">
            <a:spAutoFit/>
          </a:bodyPr>
          <a:lstStyle/>
          <a:p>
            <a:r>
              <a:rPr lang="en-US" sz="3200" b="1" dirty="0" smtClean="0">
                <a:solidFill>
                  <a:schemeClr val="tx1">
                    <a:lumMod val="75000"/>
                    <a:lumOff val="25000"/>
                  </a:schemeClr>
                </a:solidFill>
              </a:rPr>
              <a:t>UDG Healthcare plc:  </a:t>
            </a:r>
            <a:r>
              <a:rPr lang="en-US" sz="2400" dirty="0">
                <a:solidFill>
                  <a:schemeClr val="tx1">
                    <a:lumMod val="75000"/>
                    <a:lumOff val="25000"/>
                  </a:schemeClr>
                </a:solidFill>
              </a:rPr>
              <a:t>Strategic Capabilities - VRIN Model (Competitive Advantage)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77936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18</a:t>
            </a:fld>
            <a:endParaRPr lang="en-US"/>
          </a:p>
        </p:txBody>
      </p:sp>
      <p:sp>
        <p:nvSpPr>
          <p:cNvPr id="47" name="Rectangle 46"/>
          <p:cNvSpPr/>
          <p:nvPr/>
        </p:nvSpPr>
        <p:spPr>
          <a:xfrm>
            <a:off x="9548378" y="189755"/>
            <a:ext cx="2538195" cy="369332"/>
          </a:xfrm>
          <a:prstGeom prst="rect">
            <a:avLst/>
          </a:prstGeom>
        </p:spPr>
        <p:txBody>
          <a:bodyPr wrap="none">
            <a:spAutoFit/>
          </a:bodyPr>
          <a:lstStyle/>
          <a:p>
            <a:pPr algn="r"/>
            <a:r>
              <a:rPr lang="en-US" dirty="0" smtClean="0">
                <a:solidFill>
                  <a:srgbClr val="FF0000"/>
                </a:solidFill>
              </a:rPr>
              <a:t>Tweak analytical thinking</a:t>
            </a:r>
            <a:endParaRPr lang="en-US" dirty="0">
              <a:solidFill>
                <a:srgbClr val="FF0000"/>
              </a:solidFill>
            </a:endParaRPr>
          </a:p>
        </p:txBody>
      </p:sp>
      <p:cxnSp>
        <p:nvCxnSpPr>
          <p:cNvPr id="5" name="Straight Connector 4"/>
          <p:cNvCxnSpPr>
            <a:stCxn id="9" idx="3"/>
            <a:endCxn id="7" idx="1"/>
          </p:cNvCxnSpPr>
          <p:nvPr/>
        </p:nvCxnSpPr>
        <p:spPr>
          <a:xfrm>
            <a:off x="6483985" y="3612467"/>
            <a:ext cx="30423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911600" y="983644"/>
            <a:ext cx="0" cy="5508000"/>
          </a:xfrm>
          <a:prstGeom prst="line">
            <a:avLst/>
          </a:prstGeom>
          <a:ln>
            <a:solidFill>
              <a:schemeClr val="tx1">
                <a:lumMod val="50000"/>
                <a:lumOff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9526311" y="3302904"/>
            <a:ext cx="2183089" cy="619125"/>
          </a:xfrm>
          <a:prstGeom prst="rect">
            <a:avLst/>
          </a:prstGeom>
        </p:spPr>
      </p:pic>
      <p:pic>
        <p:nvPicPr>
          <p:cNvPr id="8" name="Picture 7"/>
          <p:cNvPicPr>
            <a:picLocks noChangeAspect="1"/>
          </p:cNvPicPr>
          <p:nvPr/>
        </p:nvPicPr>
        <p:blipFill>
          <a:blip r:embed="rId3"/>
          <a:stretch>
            <a:fillRect/>
          </a:stretch>
        </p:blipFill>
        <p:spPr>
          <a:xfrm>
            <a:off x="6905106" y="3293379"/>
            <a:ext cx="2185271" cy="619125"/>
          </a:xfrm>
          <a:prstGeom prst="rect">
            <a:avLst/>
          </a:prstGeom>
        </p:spPr>
      </p:pic>
      <p:pic>
        <p:nvPicPr>
          <p:cNvPr id="9" name="Picture 8"/>
          <p:cNvPicPr>
            <a:picLocks noChangeAspect="1"/>
          </p:cNvPicPr>
          <p:nvPr/>
        </p:nvPicPr>
        <p:blipFill>
          <a:blip r:embed="rId4"/>
          <a:stretch>
            <a:fillRect/>
          </a:stretch>
        </p:blipFill>
        <p:spPr>
          <a:xfrm>
            <a:off x="4283710" y="3302904"/>
            <a:ext cx="2200275" cy="619125"/>
          </a:xfrm>
          <a:prstGeom prst="rect">
            <a:avLst/>
          </a:prstGeom>
        </p:spPr>
      </p:pic>
      <p:pic>
        <p:nvPicPr>
          <p:cNvPr id="10" name="Picture 9"/>
          <p:cNvPicPr>
            <a:picLocks noChangeAspect="1"/>
          </p:cNvPicPr>
          <p:nvPr/>
        </p:nvPicPr>
        <p:blipFill>
          <a:blip r:embed="rId5"/>
          <a:stretch>
            <a:fillRect/>
          </a:stretch>
        </p:blipFill>
        <p:spPr>
          <a:xfrm>
            <a:off x="2256578" y="1294422"/>
            <a:ext cx="1299472" cy="6191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p:cNvPicPr>
            <a:picLocks noChangeAspect="1"/>
          </p:cNvPicPr>
          <p:nvPr/>
        </p:nvPicPr>
        <p:blipFill>
          <a:blip r:embed="rId6"/>
          <a:stretch>
            <a:fillRect/>
          </a:stretch>
        </p:blipFill>
        <p:spPr>
          <a:xfrm>
            <a:off x="2253654" y="3287113"/>
            <a:ext cx="1302396" cy="6176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p:cNvPicPr>
            <a:picLocks noChangeAspect="1"/>
          </p:cNvPicPr>
          <p:nvPr/>
        </p:nvPicPr>
        <p:blipFill>
          <a:blip r:embed="rId7"/>
          <a:stretch>
            <a:fillRect/>
          </a:stretch>
        </p:blipFill>
        <p:spPr>
          <a:xfrm>
            <a:off x="6908440" y="1294422"/>
            <a:ext cx="2185271" cy="619160"/>
          </a:xfrm>
          <a:prstGeom prst="rect">
            <a:avLst/>
          </a:prstGeom>
        </p:spPr>
      </p:pic>
      <p:pic>
        <p:nvPicPr>
          <p:cNvPr id="13" name="Picture 12"/>
          <p:cNvPicPr>
            <a:picLocks noChangeAspect="1"/>
          </p:cNvPicPr>
          <p:nvPr/>
        </p:nvPicPr>
        <p:blipFill>
          <a:blip r:embed="rId8"/>
          <a:stretch>
            <a:fillRect/>
          </a:stretch>
        </p:blipFill>
        <p:spPr>
          <a:xfrm>
            <a:off x="4283710" y="1291070"/>
            <a:ext cx="2197100" cy="622512"/>
          </a:xfrm>
          <a:prstGeom prst="rect">
            <a:avLst/>
          </a:prstGeom>
        </p:spPr>
      </p:pic>
      <p:pic>
        <p:nvPicPr>
          <p:cNvPr id="14" name="Picture 13"/>
          <p:cNvPicPr>
            <a:picLocks noChangeAspect="1"/>
          </p:cNvPicPr>
          <p:nvPr/>
        </p:nvPicPr>
        <p:blipFill>
          <a:blip r:embed="rId9"/>
          <a:stretch>
            <a:fillRect/>
          </a:stretch>
        </p:blipFill>
        <p:spPr>
          <a:xfrm>
            <a:off x="9512699" y="1291183"/>
            <a:ext cx="2196701" cy="622399"/>
          </a:xfrm>
          <a:prstGeom prst="rect">
            <a:avLst/>
          </a:prstGeom>
        </p:spPr>
      </p:pic>
      <p:cxnSp>
        <p:nvCxnSpPr>
          <p:cNvPr id="15" name="Elbow Connector 14"/>
          <p:cNvCxnSpPr>
            <a:stCxn id="11" idx="0"/>
          </p:cNvCxnSpPr>
          <p:nvPr/>
        </p:nvCxnSpPr>
        <p:spPr>
          <a:xfrm rot="16200000" flipH="1">
            <a:off x="4129323" y="2062642"/>
            <a:ext cx="28466" cy="2477408"/>
          </a:xfrm>
          <a:prstGeom prst="bentConnector3">
            <a:avLst>
              <a:gd name="adj1" fmla="val -8030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0"/>
          </p:cNvCxnSpPr>
          <p:nvPr/>
        </p:nvCxnSpPr>
        <p:spPr>
          <a:xfrm rot="16200000" flipH="1">
            <a:off x="5098359" y="1093606"/>
            <a:ext cx="24192" cy="4411206"/>
          </a:xfrm>
          <a:prstGeom prst="bentConnector3">
            <a:avLst>
              <a:gd name="adj1" fmla="val -9449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0"/>
          </p:cNvCxnSpPr>
          <p:nvPr/>
        </p:nvCxnSpPr>
        <p:spPr>
          <a:xfrm rot="16200000" flipH="1">
            <a:off x="5782193" y="409771"/>
            <a:ext cx="21115" cy="5775799"/>
          </a:xfrm>
          <a:prstGeom prst="bentConnector3">
            <a:avLst>
              <a:gd name="adj1" fmla="val -10826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0"/>
          </p:cNvCxnSpPr>
          <p:nvPr/>
        </p:nvCxnSpPr>
        <p:spPr>
          <a:xfrm rot="16200000" flipH="1">
            <a:off x="6747393" y="-555429"/>
            <a:ext cx="21115" cy="7706199"/>
          </a:xfrm>
          <a:prstGeom prst="bentConnector3">
            <a:avLst>
              <a:gd name="adj1" fmla="val -10826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0" idx="0"/>
            <a:endCxn id="14" idx="0"/>
          </p:cNvCxnSpPr>
          <p:nvPr/>
        </p:nvCxnSpPr>
        <p:spPr>
          <a:xfrm rot="5400000" flipH="1" flipV="1">
            <a:off x="6757063" y="-2559565"/>
            <a:ext cx="3239" cy="7704736"/>
          </a:xfrm>
          <a:prstGeom prst="bentConnector3">
            <a:avLst>
              <a:gd name="adj1" fmla="val 71577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0"/>
            <a:endCxn id="12" idx="0"/>
          </p:cNvCxnSpPr>
          <p:nvPr/>
        </p:nvCxnSpPr>
        <p:spPr>
          <a:xfrm rot="5400000" flipH="1" flipV="1">
            <a:off x="5453695" y="-1252959"/>
            <a:ext cx="12700" cy="5094762"/>
          </a:xfrm>
          <a:prstGeom prst="bentConnector3">
            <a:avLst>
              <a:gd name="adj1" fmla="val 1816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 idx="0"/>
            <a:endCxn id="13" idx="0"/>
          </p:cNvCxnSpPr>
          <p:nvPr/>
        </p:nvCxnSpPr>
        <p:spPr>
          <a:xfrm rot="5400000" flipH="1" flipV="1">
            <a:off x="4142611" y="54773"/>
            <a:ext cx="3352" cy="2475946"/>
          </a:xfrm>
          <a:prstGeom prst="bentConnector3">
            <a:avLst>
              <a:gd name="adj1" fmla="val 69198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1000" y="2902968"/>
            <a:ext cx="114173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 y="5575300"/>
            <a:ext cx="114173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41487" y="1725132"/>
            <a:ext cx="1152751" cy="307777"/>
          </a:xfrm>
          <a:prstGeom prst="rect">
            <a:avLst/>
          </a:prstGeom>
          <a:noFill/>
        </p:spPr>
        <p:txBody>
          <a:bodyPr wrap="none" rtlCol="0">
            <a:spAutoFit/>
          </a:bodyPr>
          <a:lstStyle/>
          <a:p>
            <a:r>
              <a:rPr lang="en-US" sz="1400" b="1" dirty="0" smtClean="0">
                <a:solidFill>
                  <a:schemeClr val="tx1">
                    <a:lumMod val="75000"/>
                    <a:lumOff val="25000"/>
                  </a:schemeClr>
                </a:solidFill>
              </a:rPr>
              <a:t>Prior to 2013</a:t>
            </a:r>
            <a:endParaRPr lang="en-US" sz="1400" b="1" dirty="0">
              <a:solidFill>
                <a:schemeClr val="tx1">
                  <a:lumMod val="75000"/>
                  <a:lumOff val="25000"/>
                </a:schemeClr>
              </a:solidFill>
            </a:endParaRPr>
          </a:p>
        </p:txBody>
      </p:sp>
      <p:sp>
        <p:nvSpPr>
          <p:cNvPr id="25" name="TextBox 24"/>
          <p:cNvSpPr txBox="1"/>
          <p:nvPr/>
        </p:nvSpPr>
        <p:spPr>
          <a:xfrm rot="16200000">
            <a:off x="44209" y="4085246"/>
            <a:ext cx="981359" cy="307777"/>
          </a:xfrm>
          <a:prstGeom prst="rect">
            <a:avLst/>
          </a:prstGeom>
          <a:noFill/>
        </p:spPr>
        <p:txBody>
          <a:bodyPr wrap="none" rtlCol="0">
            <a:spAutoFit/>
          </a:bodyPr>
          <a:lstStyle/>
          <a:p>
            <a:r>
              <a:rPr lang="en-US" sz="1400" b="1" dirty="0" smtClean="0">
                <a:solidFill>
                  <a:schemeClr val="tx1">
                    <a:lumMod val="75000"/>
                    <a:lumOff val="25000"/>
                  </a:schemeClr>
                </a:solidFill>
              </a:rPr>
              <a:t>Since 2013</a:t>
            </a:r>
            <a:endParaRPr lang="en-US" sz="1400" b="1" dirty="0">
              <a:solidFill>
                <a:schemeClr val="tx1">
                  <a:lumMod val="75000"/>
                  <a:lumOff val="25000"/>
                </a:schemeClr>
              </a:solidFill>
            </a:endParaRPr>
          </a:p>
        </p:txBody>
      </p:sp>
      <p:sp>
        <p:nvSpPr>
          <p:cNvPr id="26" name="TextBox 25"/>
          <p:cNvSpPr txBox="1"/>
          <p:nvPr/>
        </p:nvSpPr>
        <p:spPr>
          <a:xfrm>
            <a:off x="899587" y="1616535"/>
            <a:ext cx="1088183" cy="523220"/>
          </a:xfrm>
          <a:prstGeom prst="rect">
            <a:avLst/>
          </a:prstGeom>
          <a:noFill/>
        </p:spPr>
        <p:txBody>
          <a:bodyPr wrap="none" rtlCol="0">
            <a:spAutoFit/>
          </a:bodyPr>
          <a:lstStyle/>
          <a:p>
            <a:r>
              <a:rPr lang="en-US" sz="1400" b="1" dirty="0" smtClean="0">
                <a:solidFill>
                  <a:schemeClr val="tx1">
                    <a:lumMod val="75000"/>
                    <a:lumOff val="25000"/>
                  </a:schemeClr>
                </a:solidFill>
              </a:rPr>
              <a:t>United Drug</a:t>
            </a:r>
          </a:p>
          <a:p>
            <a:r>
              <a:rPr lang="en-US" sz="1400" b="1" dirty="0" smtClean="0">
                <a:solidFill>
                  <a:schemeClr val="tx1">
                    <a:lumMod val="75000"/>
                    <a:lumOff val="25000"/>
                  </a:schemeClr>
                </a:solidFill>
              </a:rPr>
              <a:t>plc</a:t>
            </a:r>
            <a:endParaRPr lang="en-US" sz="1400" b="1" dirty="0">
              <a:solidFill>
                <a:schemeClr val="tx1">
                  <a:lumMod val="75000"/>
                  <a:lumOff val="25000"/>
                </a:schemeClr>
              </a:solidFill>
            </a:endParaRPr>
          </a:p>
        </p:txBody>
      </p:sp>
      <p:sp>
        <p:nvSpPr>
          <p:cNvPr id="27" name="TextBox 26"/>
          <p:cNvSpPr txBox="1"/>
          <p:nvPr/>
        </p:nvSpPr>
        <p:spPr>
          <a:xfrm>
            <a:off x="899587" y="3872442"/>
            <a:ext cx="994375" cy="738664"/>
          </a:xfrm>
          <a:prstGeom prst="rect">
            <a:avLst/>
          </a:prstGeom>
          <a:noFill/>
        </p:spPr>
        <p:txBody>
          <a:bodyPr wrap="none" rtlCol="0">
            <a:spAutoFit/>
          </a:bodyPr>
          <a:lstStyle/>
          <a:p>
            <a:r>
              <a:rPr lang="en-US" sz="1400" b="1" dirty="0" smtClean="0">
                <a:solidFill>
                  <a:schemeClr val="tx1">
                    <a:lumMod val="75000"/>
                    <a:lumOff val="25000"/>
                  </a:schemeClr>
                </a:solidFill>
              </a:rPr>
              <a:t>UDG</a:t>
            </a:r>
          </a:p>
          <a:p>
            <a:r>
              <a:rPr lang="en-US" sz="1400" b="1" dirty="0" smtClean="0">
                <a:solidFill>
                  <a:schemeClr val="tx1">
                    <a:lumMod val="75000"/>
                    <a:lumOff val="25000"/>
                  </a:schemeClr>
                </a:solidFill>
              </a:rPr>
              <a:t>Healthcare</a:t>
            </a:r>
          </a:p>
          <a:p>
            <a:r>
              <a:rPr lang="en-US" sz="1400" b="1" dirty="0" smtClean="0">
                <a:solidFill>
                  <a:schemeClr val="tx1">
                    <a:lumMod val="75000"/>
                    <a:lumOff val="25000"/>
                  </a:schemeClr>
                </a:solidFill>
              </a:rPr>
              <a:t>plc</a:t>
            </a:r>
            <a:endParaRPr lang="en-US" sz="1400" b="1" dirty="0">
              <a:solidFill>
                <a:schemeClr val="tx1">
                  <a:lumMod val="75000"/>
                  <a:lumOff val="25000"/>
                </a:schemeClr>
              </a:solidFill>
            </a:endParaRPr>
          </a:p>
        </p:txBody>
      </p:sp>
      <p:sp>
        <p:nvSpPr>
          <p:cNvPr id="28" name="Rectangle 27"/>
          <p:cNvSpPr/>
          <p:nvPr/>
        </p:nvSpPr>
        <p:spPr>
          <a:xfrm>
            <a:off x="4283710" y="1917386"/>
            <a:ext cx="2197100" cy="938719"/>
          </a:xfrm>
          <a:prstGeom prst="rect">
            <a:avLst/>
          </a:prstGeom>
        </p:spPr>
        <p:txBody>
          <a:bodyPr wrap="square">
            <a:spAutoFit/>
          </a:bodyPr>
          <a:lstStyle/>
          <a:p>
            <a:r>
              <a:rPr lang="en-US" sz="1100" dirty="0" smtClean="0">
                <a:solidFill>
                  <a:schemeClr val="tx1">
                    <a:lumMod val="75000"/>
                    <a:lumOff val="25000"/>
                  </a:schemeClr>
                </a:solidFill>
              </a:rPr>
              <a:t>provides outsourced packaging solutions for pharmaceutical manufacturers and enhanced care services directly to the patient for specialty products.</a:t>
            </a:r>
            <a:endParaRPr lang="en-US" sz="1100" dirty="0">
              <a:solidFill>
                <a:schemeClr val="tx1">
                  <a:lumMod val="75000"/>
                  <a:lumOff val="25000"/>
                </a:schemeClr>
              </a:solidFill>
            </a:endParaRPr>
          </a:p>
        </p:txBody>
      </p:sp>
      <p:sp>
        <p:nvSpPr>
          <p:cNvPr id="29" name="Rectangle 28"/>
          <p:cNvSpPr/>
          <p:nvPr/>
        </p:nvSpPr>
        <p:spPr>
          <a:xfrm>
            <a:off x="6899191" y="1921097"/>
            <a:ext cx="2197100" cy="600164"/>
          </a:xfrm>
          <a:prstGeom prst="rect">
            <a:avLst/>
          </a:prstGeom>
        </p:spPr>
        <p:txBody>
          <a:bodyPr wrap="square">
            <a:spAutoFit/>
          </a:bodyPr>
          <a:lstStyle/>
          <a:p>
            <a:r>
              <a:rPr lang="en-US" sz="1100" dirty="0">
                <a:solidFill>
                  <a:schemeClr val="tx1">
                    <a:lumMod val="75000"/>
                    <a:lumOff val="25000"/>
                  </a:schemeClr>
                </a:solidFill>
              </a:rPr>
              <a:t>combines all of the </a:t>
            </a:r>
            <a:r>
              <a:rPr lang="en-US" sz="1100" dirty="0" smtClean="0">
                <a:solidFill>
                  <a:schemeClr val="tx1">
                    <a:lumMod val="75000"/>
                    <a:lumOff val="25000"/>
                  </a:schemeClr>
                </a:solidFill>
              </a:rPr>
              <a:t>Group’s healthcare </a:t>
            </a:r>
            <a:r>
              <a:rPr lang="en-US" sz="1100" dirty="0">
                <a:solidFill>
                  <a:schemeClr val="tx1">
                    <a:lumMod val="75000"/>
                    <a:lumOff val="25000"/>
                  </a:schemeClr>
                </a:solidFill>
              </a:rPr>
              <a:t>logistics based businesses.</a:t>
            </a:r>
          </a:p>
        </p:txBody>
      </p:sp>
      <p:sp>
        <p:nvSpPr>
          <p:cNvPr id="30" name="Rectangle 29"/>
          <p:cNvSpPr/>
          <p:nvPr/>
        </p:nvSpPr>
        <p:spPr>
          <a:xfrm>
            <a:off x="9512699" y="1908505"/>
            <a:ext cx="2197100" cy="769441"/>
          </a:xfrm>
          <a:prstGeom prst="rect">
            <a:avLst/>
          </a:prstGeom>
        </p:spPr>
        <p:txBody>
          <a:bodyPr wrap="square">
            <a:spAutoFit/>
          </a:bodyPr>
          <a:lstStyle/>
          <a:p>
            <a:r>
              <a:rPr lang="en-US" sz="1100" dirty="0">
                <a:solidFill>
                  <a:schemeClr val="tx1">
                    <a:lumMod val="75000"/>
                    <a:lumOff val="25000"/>
                  </a:schemeClr>
                </a:solidFill>
                <a:latin typeface="+mj-lt"/>
              </a:rPr>
              <a:t>provides contract </a:t>
            </a:r>
            <a:r>
              <a:rPr lang="en-US" sz="1100" dirty="0" smtClean="0">
                <a:solidFill>
                  <a:schemeClr val="tx1">
                    <a:lumMod val="75000"/>
                    <a:lumOff val="25000"/>
                  </a:schemeClr>
                </a:solidFill>
                <a:latin typeface="+mj-lt"/>
              </a:rPr>
              <a:t>sales outsourcing </a:t>
            </a:r>
            <a:r>
              <a:rPr lang="en-US" sz="1100" dirty="0">
                <a:solidFill>
                  <a:schemeClr val="tx1">
                    <a:lumMod val="75000"/>
                    <a:lumOff val="25000"/>
                  </a:schemeClr>
                </a:solidFill>
                <a:latin typeface="+mj-lt"/>
              </a:rPr>
              <a:t>and </a:t>
            </a:r>
            <a:r>
              <a:rPr lang="en-US" sz="1100" dirty="0" smtClean="0">
                <a:solidFill>
                  <a:schemeClr val="tx1">
                    <a:lumMod val="75000"/>
                    <a:lumOff val="25000"/>
                  </a:schemeClr>
                </a:solidFill>
                <a:latin typeface="+mj-lt"/>
              </a:rPr>
              <a:t>related marketing and regulatory services </a:t>
            </a:r>
            <a:r>
              <a:rPr lang="en-US" sz="1100" dirty="0">
                <a:solidFill>
                  <a:schemeClr val="tx1">
                    <a:lumMod val="75000"/>
                    <a:lumOff val="25000"/>
                  </a:schemeClr>
                </a:solidFill>
                <a:latin typeface="+mj-lt"/>
              </a:rPr>
              <a:t>to </a:t>
            </a:r>
            <a:r>
              <a:rPr lang="en-US" sz="1100" dirty="0" smtClean="0">
                <a:solidFill>
                  <a:schemeClr val="tx1">
                    <a:lumMod val="75000"/>
                    <a:lumOff val="25000"/>
                  </a:schemeClr>
                </a:solidFill>
                <a:latin typeface="+mj-lt"/>
              </a:rPr>
              <a:t>healthcare manufacturers</a:t>
            </a:r>
            <a:r>
              <a:rPr lang="en-US" sz="1100" dirty="0">
                <a:solidFill>
                  <a:schemeClr val="tx1">
                    <a:lumMod val="75000"/>
                    <a:lumOff val="25000"/>
                  </a:schemeClr>
                </a:solidFill>
                <a:latin typeface="+mj-lt"/>
              </a:rPr>
              <a:t>.</a:t>
            </a:r>
          </a:p>
        </p:txBody>
      </p:sp>
      <p:sp>
        <p:nvSpPr>
          <p:cNvPr id="31" name="Rectangle 30"/>
          <p:cNvSpPr/>
          <p:nvPr/>
        </p:nvSpPr>
        <p:spPr>
          <a:xfrm>
            <a:off x="4283710" y="3922028"/>
            <a:ext cx="2197100" cy="769441"/>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tx1">
                    <a:lumMod val="75000"/>
                    <a:lumOff val="25000"/>
                  </a:schemeClr>
                </a:solidFill>
              </a:rPr>
              <a:t>Commercial packaging</a:t>
            </a:r>
          </a:p>
          <a:p>
            <a:pPr marL="171450" indent="-171450">
              <a:buFont typeface="Arial" panose="020B0604020202020204" pitchFamily="34" charset="0"/>
              <a:buChar char="•"/>
            </a:pPr>
            <a:r>
              <a:rPr lang="en-US" sz="1100" dirty="0">
                <a:solidFill>
                  <a:schemeClr val="tx1">
                    <a:lumMod val="75000"/>
                    <a:lumOff val="25000"/>
                  </a:schemeClr>
                </a:solidFill>
              </a:rPr>
              <a:t>Clinical trials packaging &amp; logistics</a:t>
            </a:r>
          </a:p>
          <a:p>
            <a:pPr marL="171450" indent="-171450">
              <a:buFont typeface="Arial" panose="020B0604020202020204" pitchFamily="34" charset="0"/>
              <a:buChar char="•"/>
            </a:pPr>
            <a:r>
              <a:rPr lang="en-US" sz="1100" dirty="0">
                <a:solidFill>
                  <a:schemeClr val="tx1">
                    <a:lumMod val="75000"/>
                    <a:lumOff val="25000"/>
                  </a:schemeClr>
                </a:solidFill>
              </a:rPr>
              <a:t>Product serialisation</a:t>
            </a:r>
          </a:p>
        </p:txBody>
      </p:sp>
      <p:sp>
        <p:nvSpPr>
          <p:cNvPr id="32" name="Rectangle 31"/>
          <p:cNvSpPr/>
          <p:nvPr/>
        </p:nvSpPr>
        <p:spPr>
          <a:xfrm>
            <a:off x="6893277" y="3912503"/>
            <a:ext cx="1098000" cy="1620000"/>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tx1">
                    <a:lumMod val="75000"/>
                    <a:lumOff val="25000"/>
                  </a:schemeClr>
                </a:solidFill>
              </a:rPr>
              <a:t>Pharma wholesale</a:t>
            </a:r>
          </a:p>
          <a:p>
            <a:pPr marL="171450" indent="-171450">
              <a:buFont typeface="Arial" panose="020B0604020202020204" pitchFamily="34" charset="0"/>
              <a:buChar char="•"/>
            </a:pPr>
            <a:r>
              <a:rPr lang="en-US" sz="1100" dirty="0">
                <a:solidFill>
                  <a:schemeClr val="tx1">
                    <a:lumMod val="75000"/>
                    <a:lumOff val="25000"/>
                  </a:schemeClr>
                </a:solidFill>
              </a:rPr>
              <a:t>Pre-wholesale including bulk distribution</a:t>
            </a:r>
          </a:p>
          <a:p>
            <a:pPr marL="171450" indent="-171450">
              <a:buFont typeface="Arial" panose="020B0604020202020204" pitchFamily="34" charset="0"/>
              <a:buChar char="•"/>
            </a:pPr>
            <a:r>
              <a:rPr lang="en-US" sz="1100" dirty="0">
                <a:solidFill>
                  <a:schemeClr val="tx1">
                    <a:lumMod val="75000"/>
                    <a:lumOff val="25000"/>
                  </a:schemeClr>
                </a:solidFill>
              </a:rPr>
              <a:t>Information services</a:t>
            </a:r>
          </a:p>
        </p:txBody>
      </p:sp>
      <p:sp>
        <p:nvSpPr>
          <p:cNvPr id="33" name="Rectangle 32"/>
          <p:cNvSpPr/>
          <p:nvPr/>
        </p:nvSpPr>
        <p:spPr>
          <a:xfrm>
            <a:off x="9526311" y="3932866"/>
            <a:ext cx="2197100" cy="938719"/>
          </a:xfrm>
          <a:prstGeom prst="rect">
            <a:avLst/>
          </a:prstGeom>
        </p:spPr>
        <p:txBody>
          <a:bodyPr wrap="square">
            <a:spAutoFit/>
          </a:bodyPr>
          <a:lstStyle/>
          <a:p>
            <a:pPr marL="171450" indent="-171450">
              <a:buFont typeface="Arial" panose="020B0604020202020204" pitchFamily="34" charset="0"/>
              <a:buChar char="•"/>
            </a:pPr>
            <a:r>
              <a:rPr lang="en-US" sz="1100" dirty="0" smtClean="0">
                <a:solidFill>
                  <a:schemeClr val="tx1">
                    <a:lumMod val="75000"/>
                    <a:lumOff val="25000"/>
                  </a:schemeClr>
                </a:solidFill>
                <a:latin typeface="+mj-lt"/>
              </a:rPr>
              <a:t>Sales </a:t>
            </a:r>
            <a:r>
              <a:rPr lang="en-US" sz="1100" dirty="0">
                <a:solidFill>
                  <a:schemeClr val="tx1">
                    <a:lumMod val="75000"/>
                    <a:lumOff val="25000"/>
                  </a:schemeClr>
                </a:solidFill>
                <a:latin typeface="+mj-lt"/>
              </a:rPr>
              <a:t>&amp; marketing services</a:t>
            </a:r>
          </a:p>
          <a:p>
            <a:pPr marL="171450" indent="-171450">
              <a:buFont typeface="Arial" panose="020B0604020202020204" pitchFamily="34" charset="0"/>
              <a:buChar char="•"/>
            </a:pPr>
            <a:r>
              <a:rPr lang="en-US" sz="1100" dirty="0" smtClean="0">
                <a:solidFill>
                  <a:schemeClr val="tx1">
                    <a:lumMod val="75000"/>
                    <a:lumOff val="25000"/>
                  </a:schemeClr>
                </a:solidFill>
                <a:latin typeface="+mj-lt"/>
              </a:rPr>
              <a:t>Healthcare </a:t>
            </a:r>
            <a:r>
              <a:rPr lang="en-US" sz="1100" dirty="0">
                <a:solidFill>
                  <a:schemeClr val="tx1">
                    <a:lumMod val="75000"/>
                    <a:lumOff val="25000"/>
                  </a:schemeClr>
                </a:solidFill>
                <a:latin typeface="+mj-lt"/>
              </a:rPr>
              <a:t>communications</a:t>
            </a:r>
          </a:p>
          <a:p>
            <a:pPr marL="171450" indent="-171450">
              <a:buFont typeface="Arial" panose="020B0604020202020204" pitchFamily="34" charset="0"/>
              <a:buChar char="•"/>
            </a:pPr>
            <a:r>
              <a:rPr lang="en-US" sz="1100" dirty="0" smtClean="0">
                <a:solidFill>
                  <a:schemeClr val="tx1">
                    <a:lumMod val="75000"/>
                    <a:lumOff val="25000"/>
                  </a:schemeClr>
                </a:solidFill>
                <a:latin typeface="+mj-lt"/>
              </a:rPr>
              <a:t>Event </a:t>
            </a:r>
            <a:r>
              <a:rPr lang="en-US" sz="1100" dirty="0">
                <a:solidFill>
                  <a:schemeClr val="tx1">
                    <a:lumMod val="75000"/>
                    <a:lumOff val="25000"/>
                  </a:schemeClr>
                </a:solidFill>
                <a:latin typeface="+mj-lt"/>
              </a:rPr>
              <a:t>management</a:t>
            </a:r>
          </a:p>
          <a:p>
            <a:pPr marL="171450" indent="-171450">
              <a:buFont typeface="Arial" panose="020B0604020202020204" pitchFamily="34" charset="0"/>
              <a:buChar char="•"/>
            </a:pPr>
            <a:r>
              <a:rPr lang="en-US" sz="1100" dirty="0" smtClean="0">
                <a:solidFill>
                  <a:schemeClr val="tx1">
                    <a:lumMod val="75000"/>
                    <a:lumOff val="25000"/>
                  </a:schemeClr>
                </a:solidFill>
                <a:latin typeface="+mj-lt"/>
              </a:rPr>
              <a:t>Medical </a:t>
            </a:r>
            <a:r>
              <a:rPr lang="en-US" sz="1100" dirty="0">
                <a:solidFill>
                  <a:schemeClr val="tx1">
                    <a:lumMod val="75000"/>
                    <a:lumOff val="25000"/>
                  </a:schemeClr>
                </a:solidFill>
                <a:latin typeface="+mj-lt"/>
              </a:rPr>
              <a:t>affairs &amp; regulatory services</a:t>
            </a:r>
          </a:p>
        </p:txBody>
      </p:sp>
      <p:sp>
        <p:nvSpPr>
          <p:cNvPr id="34" name="Rectangle 33"/>
          <p:cNvSpPr/>
          <p:nvPr/>
        </p:nvSpPr>
        <p:spPr>
          <a:xfrm>
            <a:off x="7991277" y="3932866"/>
            <a:ext cx="1098000" cy="1620000"/>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tx1">
                    <a:lumMod val="75000"/>
                    <a:lumOff val="25000"/>
                  </a:schemeClr>
                </a:solidFill>
              </a:rPr>
              <a:t>Medical device sales &amp; distribution</a:t>
            </a:r>
          </a:p>
          <a:p>
            <a:pPr marL="171450" indent="-171450">
              <a:buFont typeface="Arial" panose="020B0604020202020204" pitchFamily="34" charset="0"/>
              <a:buChar char="•"/>
            </a:pPr>
            <a:r>
              <a:rPr lang="en-US" sz="1100" dirty="0">
                <a:solidFill>
                  <a:schemeClr val="tx1">
                    <a:lumMod val="75000"/>
                    <a:lumOff val="25000"/>
                  </a:schemeClr>
                </a:solidFill>
              </a:rPr>
              <a:t>Scientific products sales, distribution &amp; service</a:t>
            </a:r>
          </a:p>
        </p:txBody>
      </p:sp>
      <p:pic>
        <p:nvPicPr>
          <p:cNvPr id="35" name="Picture 34"/>
          <p:cNvPicPr>
            <a:picLocks noChangeAspect="1"/>
          </p:cNvPicPr>
          <p:nvPr/>
        </p:nvPicPr>
        <p:blipFill>
          <a:blip r:embed="rId10"/>
          <a:stretch>
            <a:fillRect/>
          </a:stretch>
        </p:blipFill>
        <p:spPr>
          <a:xfrm>
            <a:off x="4267151" y="5848479"/>
            <a:ext cx="1225550" cy="456455"/>
          </a:xfrm>
          <a:prstGeom prst="rect">
            <a:avLst/>
          </a:prstGeom>
        </p:spPr>
      </p:pic>
      <p:pic>
        <p:nvPicPr>
          <p:cNvPr id="36" name="Picture 35"/>
          <p:cNvPicPr>
            <a:picLocks noChangeAspect="1"/>
          </p:cNvPicPr>
          <p:nvPr/>
        </p:nvPicPr>
        <p:blipFill>
          <a:blip r:embed="rId11"/>
          <a:stretch>
            <a:fillRect/>
          </a:stretch>
        </p:blipFill>
        <p:spPr>
          <a:xfrm>
            <a:off x="10467291" y="5848479"/>
            <a:ext cx="1225550" cy="456455"/>
          </a:xfrm>
          <a:prstGeom prst="rect">
            <a:avLst/>
          </a:prstGeom>
        </p:spPr>
      </p:pic>
      <p:cxnSp>
        <p:nvCxnSpPr>
          <p:cNvPr id="37" name="Straight Connector 36"/>
          <p:cNvCxnSpPr>
            <a:stCxn id="35" idx="3"/>
            <a:endCxn id="36" idx="1"/>
          </p:cNvCxnSpPr>
          <p:nvPr/>
        </p:nvCxnSpPr>
        <p:spPr>
          <a:xfrm>
            <a:off x="5492701" y="6076707"/>
            <a:ext cx="4974590" cy="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12"/>
          <a:stretch>
            <a:fillRect/>
          </a:stretch>
        </p:blipFill>
        <p:spPr>
          <a:xfrm>
            <a:off x="5817186" y="5848479"/>
            <a:ext cx="1225550" cy="456455"/>
          </a:xfrm>
          <a:prstGeom prst="rect">
            <a:avLst/>
          </a:prstGeom>
        </p:spPr>
      </p:pic>
      <p:pic>
        <p:nvPicPr>
          <p:cNvPr id="39" name="Picture 38"/>
          <p:cNvPicPr>
            <a:picLocks noChangeAspect="1"/>
          </p:cNvPicPr>
          <p:nvPr/>
        </p:nvPicPr>
        <p:blipFill>
          <a:blip r:embed="rId13"/>
          <a:stretch>
            <a:fillRect/>
          </a:stretch>
        </p:blipFill>
        <p:spPr>
          <a:xfrm>
            <a:off x="8917256" y="5848479"/>
            <a:ext cx="1225550" cy="456455"/>
          </a:xfrm>
          <a:prstGeom prst="rect">
            <a:avLst/>
          </a:prstGeom>
        </p:spPr>
      </p:pic>
      <p:pic>
        <p:nvPicPr>
          <p:cNvPr id="40" name="Picture 39"/>
          <p:cNvPicPr>
            <a:picLocks noChangeAspect="1"/>
          </p:cNvPicPr>
          <p:nvPr/>
        </p:nvPicPr>
        <p:blipFill>
          <a:blip r:embed="rId14"/>
          <a:stretch>
            <a:fillRect/>
          </a:stretch>
        </p:blipFill>
        <p:spPr>
          <a:xfrm>
            <a:off x="7367221" y="5848479"/>
            <a:ext cx="1225550" cy="456455"/>
          </a:xfrm>
          <a:prstGeom prst="rect">
            <a:avLst/>
          </a:prstGeom>
        </p:spPr>
      </p:pic>
      <p:cxnSp>
        <p:nvCxnSpPr>
          <p:cNvPr id="41" name="Elbow Connector 40"/>
          <p:cNvCxnSpPr>
            <a:stCxn id="9" idx="1"/>
            <a:endCxn id="35" idx="1"/>
          </p:cNvCxnSpPr>
          <p:nvPr/>
        </p:nvCxnSpPr>
        <p:spPr>
          <a:xfrm rot="10800000" flipV="1">
            <a:off x="4267152" y="3612467"/>
            <a:ext cx="16559" cy="2464240"/>
          </a:xfrm>
          <a:prstGeom prst="bentConnector3">
            <a:avLst>
              <a:gd name="adj1" fmla="val 1480518"/>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7" idx="3"/>
            <a:endCxn id="36" idx="3"/>
          </p:cNvCxnSpPr>
          <p:nvPr/>
        </p:nvCxnSpPr>
        <p:spPr>
          <a:xfrm flipH="1">
            <a:off x="11692841" y="3612467"/>
            <a:ext cx="16559" cy="2464240"/>
          </a:xfrm>
          <a:prstGeom prst="bentConnector3">
            <a:avLst>
              <a:gd name="adj1" fmla="val -1380518"/>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0999" y="5638800"/>
            <a:ext cx="3530601" cy="861774"/>
          </a:xfrm>
          <a:prstGeom prst="rect">
            <a:avLst/>
          </a:prstGeom>
          <a:noFill/>
        </p:spPr>
        <p:txBody>
          <a:bodyPr wrap="square" rtlCol="0">
            <a:spAutoFit/>
          </a:bodyPr>
          <a:lstStyle/>
          <a:p>
            <a:r>
              <a:rPr lang="en-US" sz="1400" b="1" dirty="0" smtClean="0">
                <a:solidFill>
                  <a:schemeClr val="tx1">
                    <a:lumMod val="75000"/>
                    <a:lumOff val="25000"/>
                  </a:schemeClr>
                </a:solidFill>
              </a:rPr>
              <a:t>5 Values:</a:t>
            </a:r>
          </a:p>
          <a:p>
            <a:r>
              <a:rPr lang="en-US" sz="1200" dirty="0" smtClean="0">
                <a:solidFill>
                  <a:schemeClr val="tx1">
                    <a:lumMod val="75000"/>
                    <a:lumOff val="25000"/>
                  </a:schemeClr>
                </a:solidFill>
              </a:rPr>
              <a:t>Core values that glued the four brands in three operating divisions and re-branding enabled effective international market existence for the organisations</a:t>
            </a:r>
            <a:endParaRPr lang="en-US" sz="1200" dirty="0">
              <a:solidFill>
                <a:schemeClr val="tx1">
                  <a:lumMod val="75000"/>
                  <a:lumOff val="25000"/>
                </a:schemeClr>
              </a:solidFill>
            </a:endParaRPr>
          </a:p>
        </p:txBody>
      </p:sp>
      <p:pic>
        <p:nvPicPr>
          <p:cNvPr id="44" name="Picture 4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64605" y="3327569"/>
            <a:ext cx="706500" cy="565200"/>
          </a:xfrm>
          <a:prstGeom prst="rect">
            <a:avLst/>
          </a:prstGeom>
        </p:spPr>
      </p:pic>
      <p:pic>
        <p:nvPicPr>
          <p:cNvPr id="45" name="Picture 4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27400" y="3315579"/>
            <a:ext cx="706500" cy="565200"/>
          </a:xfrm>
          <a:prstGeom prst="rect">
            <a:avLst/>
          </a:prstGeom>
        </p:spPr>
      </p:pic>
      <p:pic>
        <p:nvPicPr>
          <p:cNvPr id="46" name="Picture 4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62808" y="3326477"/>
            <a:ext cx="706500" cy="565200"/>
          </a:xfrm>
          <a:prstGeom prst="rect">
            <a:avLst/>
          </a:prstGeom>
        </p:spPr>
      </p:pic>
      <p:pic>
        <p:nvPicPr>
          <p:cNvPr id="48" name="Picture 4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38037" y="3327759"/>
            <a:ext cx="706500" cy="565200"/>
          </a:xfrm>
          <a:prstGeom prst="rect">
            <a:avLst/>
          </a:prstGeom>
        </p:spPr>
      </p:pic>
      <p:sp>
        <p:nvSpPr>
          <p:cNvPr id="51" name="TextBox 50"/>
          <p:cNvSpPr txBox="1"/>
          <p:nvPr/>
        </p:nvSpPr>
        <p:spPr>
          <a:xfrm>
            <a:off x="165100" y="266700"/>
            <a:ext cx="7667548" cy="584775"/>
          </a:xfrm>
          <a:prstGeom prst="rect">
            <a:avLst/>
          </a:prstGeom>
          <a:noFill/>
        </p:spPr>
        <p:txBody>
          <a:bodyPr wrap="none" rtlCol="0">
            <a:spAutoFit/>
          </a:bodyPr>
          <a:lstStyle/>
          <a:p>
            <a:r>
              <a:rPr lang="en-US" sz="3200" b="1" dirty="0" smtClean="0">
                <a:solidFill>
                  <a:schemeClr val="tx1">
                    <a:lumMod val="75000"/>
                    <a:lumOff val="25000"/>
                  </a:schemeClr>
                </a:solidFill>
              </a:rPr>
              <a:t>UDG Healthcare plc:  </a:t>
            </a:r>
            <a:r>
              <a:rPr lang="en-US" sz="2400" dirty="0" smtClean="0">
                <a:solidFill>
                  <a:schemeClr val="tx1">
                    <a:lumMod val="75000"/>
                    <a:lumOff val="25000"/>
                  </a:schemeClr>
                </a:solidFill>
              </a:rPr>
              <a:t>Marketing - Brand Architecture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02129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78309B-6251-4B38-9DB1-212C96F2A3CC}" type="slidenum">
              <a:rPr lang="en-US" smtClean="0"/>
              <a:t>19</a:t>
            </a:fld>
            <a:endParaRPr lang="en-US"/>
          </a:p>
        </p:txBody>
      </p:sp>
      <p:graphicFrame>
        <p:nvGraphicFramePr>
          <p:cNvPr id="6" name="Diagram 5"/>
          <p:cNvGraphicFramePr/>
          <p:nvPr>
            <p:extLst>
              <p:ext uri="{D42A27DB-BD31-4B8C-83A1-F6EECF244321}">
                <p14:modId xmlns:p14="http://schemas.microsoft.com/office/powerpoint/2010/main" val="1543267266"/>
              </p:ext>
            </p:extLst>
          </p:nvPr>
        </p:nvGraphicFramePr>
        <p:xfrm>
          <a:off x="2028433" y="1674853"/>
          <a:ext cx="6718300" cy="4195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7858542" y="3384213"/>
            <a:ext cx="4094918" cy="2031325"/>
          </a:xfrm>
          <a:prstGeom prst="rect">
            <a:avLst/>
          </a:prstGeom>
        </p:spPr>
        <p:txBody>
          <a:bodyPr wrap="square">
            <a:spAutoFit/>
          </a:bodyPr>
          <a:lstStyle/>
          <a:p>
            <a:pPr marL="374650" indent="-285750" algn="just">
              <a:lnSpc>
                <a:spcPct val="150000"/>
              </a:lnSpc>
              <a:buFont typeface="Wingdings" panose="05000000000000000000" pitchFamily="2" charset="2"/>
              <a:buChar char="q"/>
            </a:pPr>
            <a:r>
              <a:rPr lang="en-GB" sz="1400" dirty="0">
                <a:solidFill>
                  <a:schemeClr val="tx1">
                    <a:lumMod val="75000"/>
                    <a:lumOff val="25000"/>
                  </a:schemeClr>
                </a:solidFill>
              </a:rPr>
              <a:t>Income </a:t>
            </a:r>
            <a:r>
              <a:rPr lang="en-GB" sz="1400" dirty="0">
                <a:solidFill>
                  <a:schemeClr val="tx1">
                    <a:lumMod val="75000"/>
                    <a:lumOff val="25000"/>
                  </a:schemeClr>
                </a:solidFill>
              </a:rPr>
              <a:t>Statement Very Positive outlook</a:t>
            </a:r>
          </a:p>
          <a:p>
            <a:pPr marL="742950" lvl="1" indent="-285750" algn="just">
              <a:lnSpc>
                <a:spcPct val="150000"/>
              </a:lnSpc>
              <a:buFont typeface="Arial" panose="020B0604020202020204" pitchFamily="34" charset="0"/>
              <a:buChar char="•"/>
            </a:pPr>
            <a:r>
              <a:rPr lang="en-GB" sz="1400" dirty="0">
                <a:solidFill>
                  <a:schemeClr val="tx1">
                    <a:lumMod val="75000"/>
                    <a:lumOff val="25000"/>
                  </a:schemeClr>
                </a:solidFill>
              </a:rPr>
              <a:t>Operating </a:t>
            </a:r>
            <a:r>
              <a:rPr lang="en-GB" sz="1400" dirty="0">
                <a:solidFill>
                  <a:schemeClr val="tx1">
                    <a:lumMod val="75000"/>
                    <a:lumOff val="25000"/>
                  </a:schemeClr>
                </a:solidFill>
              </a:rPr>
              <a:t>Profit margin increase, 3.8% in 2013 to 4% in 2014. </a:t>
            </a:r>
            <a:r>
              <a:rPr lang="en-GB" sz="1400" dirty="0">
                <a:solidFill>
                  <a:schemeClr val="tx1">
                    <a:lumMod val="75000"/>
                    <a:lumOff val="25000"/>
                  </a:schemeClr>
                </a:solidFill>
              </a:rPr>
              <a:t>Shows efficiency of </a:t>
            </a:r>
            <a:r>
              <a:rPr lang="en-GB" sz="1400" dirty="0" smtClean="0">
                <a:solidFill>
                  <a:schemeClr val="tx1">
                    <a:lumMod val="75000"/>
                    <a:lumOff val="25000"/>
                  </a:schemeClr>
                </a:solidFill>
              </a:rPr>
              <a:t>UDG Healthcare plc </a:t>
            </a:r>
            <a:r>
              <a:rPr lang="en-GB" sz="1400" dirty="0">
                <a:solidFill>
                  <a:schemeClr val="tx1">
                    <a:lumMod val="75000"/>
                    <a:lumOff val="25000"/>
                  </a:schemeClr>
                </a:solidFill>
              </a:rPr>
              <a:t>operating </a:t>
            </a:r>
            <a:r>
              <a:rPr lang="en-GB" sz="1400" dirty="0" smtClean="0">
                <a:solidFill>
                  <a:schemeClr val="tx1">
                    <a:lumMod val="75000"/>
                    <a:lumOff val="25000"/>
                  </a:schemeClr>
                </a:solidFill>
              </a:rPr>
              <a:t>management</a:t>
            </a:r>
            <a:endParaRPr lang="en-GB" sz="1400" dirty="0">
              <a:solidFill>
                <a:schemeClr val="tx1">
                  <a:lumMod val="75000"/>
                  <a:lumOff val="25000"/>
                </a:schemeClr>
              </a:solidFill>
            </a:endParaRPr>
          </a:p>
          <a:p>
            <a:pPr marL="742950" lvl="1" indent="-285750" algn="just">
              <a:lnSpc>
                <a:spcPct val="150000"/>
              </a:lnSpc>
              <a:buFont typeface="Arial" panose="020B0604020202020204" pitchFamily="34" charset="0"/>
              <a:buChar char="•"/>
            </a:pPr>
            <a:r>
              <a:rPr lang="en-GB" sz="1400" dirty="0">
                <a:solidFill>
                  <a:schemeClr val="tx1">
                    <a:lumMod val="75000"/>
                    <a:lumOff val="25000"/>
                  </a:schemeClr>
                </a:solidFill>
              </a:rPr>
              <a:t>Gross </a:t>
            </a:r>
            <a:r>
              <a:rPr lang="en-GB" sz="1400" dirty="0">
                <a:solidFill>
                  <a:schemeClr val="tx1">
                    <a:lumMod val="75000"/>
                    <a:lumOff val="25000"/>
                  </a:schemeClr>
                </a:solidFill>
              </a:rPr>
              <a:t>profit margin increase, 6% in 2013 to 17% in </a:t>
            </a:r>
            <a:r>
              <a:rPr lang="en-GB" sz="1400" dirty="0" smtClean="0">
                <a:solidFill>
                  <a:schemeClr val="tx1">
                    <a:lumMod val="75000"/>
                    <a:lumOff val="25000"/>
                  </a:schemeClr>
                </a:solidFill>
              </a:rPr>
              <a:t>2014</a:t>
            </a:r>
            <a:endParaRPr lang="en-IE" sz="1400" dirty="0">
              <a:solidFill>
                <a:schemeClr val="tx1">
                  <a:lumMod val="75000"/>
                  <a:lumOff val="25000"/>
                </a:schemeClr>
              </a:solidFill>
            </a:endParaRPr>
          </a:p>
        </p:txBody>
      </p:sp>
      <p:sp>
        <p:nvSpPr>
          <p:cNvPr id="9" name="Rectangle 8"/>
          <p:cNvSpPr/>
          <p:nvPr/>
        </p:nvSpPr>
        <p:spPr>
          <a:xfrm>
            <a:off x="165100" y="3483106"/>
            <a:ext cx="4287630" cy="2793072"/>
          </a:xfrm>
          <a:prstGeom prst="rect">
            <a:avLst/>
          </a:prstGeom>
        </p:spPr>
        <p:txBody>
          <a:bodyPr wrap="square">
            <a:spAutoFit/>
          </a:bodyPr>
          <a:lstStyle/>
          <a:p>
            <a:pPr marL="374650" indent="-285750">
              <a:lnSpc>
                <a:spcPct val="150000"/>
              </a:lnSpc>
              <a:buFont typeface="Wingdings" panose="05000000000000000000" pitchFamily="2" charset="2"/>
              <a:buChar char="q"/>
            </a:pPr>
            <a:r>
              <a:rPr lang="en-GB" sz="1400" dirty="0">
                <a:solidFill>
                  <a:schemeClr val="tx1">
                    <a:lumMod val="75000"/>
                    <a:lumOff val="25000"/>
                  </a:schemeClr>
                </a:solidFill>
              </a:rPr>
              <a:t>With a strong balance </a:t>
            </a:r>
            <a:r>
              <a:rPr lang="en-GB" sz="1400" dirty="0" smtClean="0">
                <a:solidFill>
                  <a:schemeClr val="tx1">
                    <a:lumMod val="75000"/>
                    <a:lumOff val="25000"/>
                  </a:schemeClr>
                </a:solidFill>
              </a:rPr>
              <a:t>sheet (2014)</a:t>
            </a:r>
          </a:p>
          <a:p>
            <a:pPr marL="742950" lvl="1" indent="-285750">
              <a:lnSpc>
                <a:spcPct val="150000"/>
              </a:lnSpc>
              <a:buFont typeface="Arial" panose="020B0604020202020204" pitchFamily="34" charset="0"/>
              <a:buChar char="•"/>
            </a:pPr>
            <a:r>
              <a:rPr lang="en-GB" sz="1400" dirty="0" smtClean="0">
                <a:solidFill>
                  <a:schemeClr val="tx1">
                    <a:lumMod val="75000"/>
                    <a:lumOff val="25000"/>
                  </a:schemeClr>
                </a:solidFill>
              </a:rPr>
              <a:t>Low </a:t>
            </a:r>
            <a:r>
              <a:rPr lang="en-GB" sz="1400" dirty="0">
                <a:solidFill>
                  <a:schemeClr val="tx1">
                    <a:lumMod val="75000"/>
                    <a:lumOff val="25000"/>
                  </a:schemeClr>
                </a:solidFill>
              </a:rPr>
              <a:t>levels of financial </a:t>
            </a:r>
            <a:r>
              <a:rPr lang="en-GB" sz="1400" dirty="0" smtClean="0">
                <a:solidFill>
                  <a:schemeClr val="tx1">
                    <a:lumMod val="75000"/>
                    <a:lumOff val="25000"/>
                  </a:schemeClr>
                </a:solidFill>
              </a:rPr>
              <a:t>risk</a:t>
            </a:r>
          </a:p>
          <a:p>
            <a:pPr marL="742950" lvl="1" indent="-285750">
              <a:lnSpc>
                <a:spcPct val="150000"/>
              </a:lnSpc>
              <a:buFont typeface="Arial" panose="020B0604020202020204" pitchFamily="34" charset="0"/>
              <a:buChar char="•"/>
            </a:pPr>
            <a:r>
              <a:rPr lang="en-GB" sz="1400" dirty="0" smtClean="0">
                <a:solidFill>
                  <a:schemeClr val="tx1">
                    <a:lumMod val="75000"/>
                    <a:lumOff val="25000"/>
                  </a:schemeClr>
                </a:solidFill>
              </a:rPr>
              <a:t>Healthy </a:t>
            </a:r>
            <a:r>
              <a:rPr lang="en-GB" sz="1400" dirty="0">
                <a:solidFill>
                  <a:schemeClr val="tx1">
                    <a:lumMod val="75000"/>
                    <a:lumOff val="25000"/>
                  </a:schemeClr>
                </a:solidFill>
              </a:rPr>
              <a:t>return to </a:t>
            </a:r>
            <a:r>
              <a:rPr lang="en-GB" sz="1400" dirty="0" smtClean="0">
                <a:solidFill>
                  <a:schemeClr val="tx1">
                    <a:lumMod val="75000"/>
                    <a:lumOff val="25000"/>
                  </a:schemeClr>
                </a:solidFill>
              </a:rPr>
              <a:t>shareholders</a:t>
            </a:r>
          </a:p>
          <a:p>
            <a:pPr marL="742950" lvl="1" indent="-285750">
              <a:lnSpc>
                <a:spcPct val="150000"/>
              </a:lnSpc>
              <a:buFont typeface="Arial" panose="020B0604020202020204" pitchFamily="34" charset="0"/>
              <a:buChar char="•"/>
            </a:pPr>
            <a:r>
              <a:rPr lang="en-GB" sz="1400" dirty="0" smtClean="0">
                <a:solidFill>
                  <a:schemeClr val="tx1">
                    <a:lumMod val="75000"/>
                    <a:lumOff val="25000"/>
                  </a:schemeClr>
                </a:solidFill>
              </a:rPr>
              <a:t>Strong </a:t>
            </a:r>
            <a:r>
              <a:rPr lang="en-GB" sz="1400" dirty="0">
                <a:solidFill>
                  <a:schemeClr val="tx1">
                    <a:lumMod val="75000"/>
                    <a:lumOff val="25000"/>
                  </a:schemeClr>
                </a:solidFill>
              </a:rPr>
              <a:t>growth in Ashfield and Sharp offsetting the performance of their Supply Chain </a:t>
            </a:r>
            <a:r>
              <a:rPr lang="en-GB" sz="1400" dirty="0" smtClean="0">
                <a:solidFill>
                  <a:schemeClr val="tx1">
                    <a:lumMod val="75000"/>
                    <a:lumOff val="25000"/>
                  </a:schemeClr>
                </a:solidFill>
              </a:rPr>
              <a:t>Services</a:t>
            </a:r>
          </a:p>
          <a:p>
            <a:pPr algn="r">
              <a:lnSpc>
                <a:spcPct val="150000"/>
              </a:lnSpc>
            </a:pPr>
            <a:endParaRPr lang="en-GB" sz="500" i="1" dirty="0">
              <a:solidFill>
                <a:schemeClr val="tx1">
                  <a:lumMod val="75000"/>
                  <a:lumOff val="25000"/>
                </a:schemeClr>
              </a:solidFill>
            </a:endParaRPr>
          </a:p>
          <a:p>
            <a:pPr algn="r">
              <a:lnSpc>
                <a:spcPct val="150000"/>
              </a:lnSpc>
            </a:pPr>
            <a:r>
              <a:rPr lang="en-GB" sz="1400" i="1" dirty="0" smtClean="0">
                <a:solidFill>
                  <a:schemeClr val="tx1">
                    <a:lumMod val="75000"/>
                    <a:lumOff val="25000"/>
                  </a:schemeClr>
                </a:solidFill>
              </a:rPr>
              <a:t>The </a:t>
            </a:r>
            <a:r>
              <a:rPr lang="en-GB" sz="1400" i="1" dirty="0">
                <a:solidFill>
                  <a:schemeClr val="tx1">
                    <a:lumMod val="75000"/>
                    <a:lumOff val="25000"/>
                  </a:schemeClr>
                </a:solidFill>
              </a:rPr>
              <a:t>future outlook of UDG </a:t>
            </a:r>
            <a:r>
              <a:rPr lang="en-GB" sz="1400" i="1" dirty="0" smtClean="0">
                <a:solidFill>
                  <a:schemeClr val="tx1">
                    <a:lumMod val="75000"/>
                    <a:lumOff val="25000"/>
                  </a:schemeClr>
                </a:solidFill>
              </a:rPr>
              <a:t>Healthcare plc is </a:t>
            </a:r>
            <a:r>
              <a:rPr lang="en-GB" sz="1400" i="1" dirty="0">
                <a:solidFill>
                  <a:schemeClr val="tx1">
                    <a:lumMod val="75000"/>
                    <a:lumOff val="25000"/>
                  </a:schemeClr>
                </a:solidFill>
              </a:rPr>
              <a:t>very </a:t>
            </a:r>
            <a:r>
              <a:rPr lang="en-GB" sz="1400" i="1" dirty="0" smtClean="0">
                <a:solidFill>
                  <a:schemeClr val="tx1">
                    <a:lumMod val="75000"/>
                    <a:lumOff val="25000"/>
                  </a:schemeClr>
                </a:solidFill>
              </a:rPr>
              <a:t>positive…</a:t>
            </a:r>
            <a:endParaRPr lang="en-IE" sz="1400" i="1" dirty="0">
              <a:solidFill>
                <a:schemeClr val="tx1">
                  <a:lumMod val="75000"/>
                  <a:lumOff val="25000"/>
                </a:schemeClr>
              </a:solidFill>
            </a:endParaRPr>
          </a:p>
        </p:txBody>
      </p:sp>
      <p:sp>
        <p:nvSpPr>
          <p:cNvPr id="10" name="Rectangle 9"/>
          <p:cNvSpPr/>
          <p:nvPr/>
        </p:nvSpPr>
        <p:spPr>
          <a:xfrm>
            <a:off x="6268278" y="1265870"/>
            <a:ext cx="5685182" cy="1061829"/>
          </a:xfrm>
          <a:prstGeom prst="rect">
            <a:avLst/>
          </a:prstGeom>
        </p:spPr>
        <p:txBody>
          <a:bodyPr wrap="square">
            <a:spAutoFit/>
          </a:bodyPr>
          <a:lstStyle/>
          <a:p>
            <a:pPr marL="374650" indent="-285750" algn="just">
              <a:lnSpc>
                <a:spcPct val="150000"/>
              </a:lnSpc>
              <a:buFont typeface="Wingdings" panose="05000000000000000000" pitchFamily="2" charset="2"/>
              <a:buChar char="q"/>
            </a:pPr>
            <a:r>
              <a:rPr lang="en-US" sz="1400" dirty="0">
                <a:solidFill>
                  <a:schemeClr val="tx1">
                    <a:lumMod val="75000"/>
                    <a:lumOff val="25000"/>
                  </a:schemeClr>
                </a:solidFill>
              </a:rPr>
              <a:t>While </a:t>
            </a:r>
            <a:r>
              <a:rPr lang="en-US" sz="1400" dirty="0">
                <a:solidFill>
                  <a:schemeClr val="tx1">
                    <a:lumMod val="75000"/>
                    <a:lumOff val="25000"/>
                  </a:schemeClr>
                </a:solidFill>
              </a:rPr>
              <a:t>Cash and Cash Equivalents have decreased during the year by (€15,878m), the Group have a generous supply of money available to them at the end of the year of € 157,255m</a:t>
            </a:r>
            <a:endParaRPr lang="en-IE" sz="1400" dirty="0">
              <a:solidFill>
                <a:schemeClr val="tx1">
                  <a:lumMod val="75000"/>
                  <a:lumOff val="25000"/>
                </a:schemeClr>
              </a:solidFill>
            </a:endParaRPr>
          </a:p>
        </p:txBody>
      </p:sp>
      <p:sp>
        <p:nvSpPr>
          <p:cNvPr id="12" name="TextBox 11"/>
          <p:cNvSpPr txBox="1"/>
          <p:nvPr/>
        </p:nvSpPr>
        <p:spPr>
          <a:xfrm>
            <a:off x="165100" y="266700"/>
            <a:ext cx="4767011" cy="584775"/>
          </a:xfrm>
          <a:prstGeom prst="rect">
            <a:avLst/>
          </a:prstGeom>
          <a:noFill/>
        </p:spPr>
        <p:txBody>
          <a:bodyPr wrap="none" rtlCol="0">
            <a:spAutoFit/>
          </a:bodyPr>
          <a:lstStyle/>
          <a:p>
            <a:r>
              <a:rPr lang="en-US" sz="3200" b="1" dirty="0" smtClean="0">
                <a:solidFill>
                  <a:schemeClr val="tx1">
                    <a:lumMod val="75000"/>
                    <a:lumOff val="25000"/>
                  </a:schemeClr>
                </a:solidFill>
              </a:rPr>
              <a:t>UDG Healthcare plc:  </a:t>
            </a:r>
            <a:r>
              <a:rPr lang="en-US" sz="2400" dirty="0" smtClean="0">
                <a:solidFill>
                  <a:schemeClr val="tx1">
                    <a:lumMod val="75000"/>
                    <a:lumOff val="25000"/>
                  </a:schemeClr>
                </a:solidFill>
              </a:rPr>
              <a:t>Finance</a:t>
            </a:r>
            <a:endParaRPr lang="en-US" sz="2400" dirty="0">
              <a:solidFill>
                <a:schemeClr val="tx1">
                  <a:lumMod val="75000"/>
                  <a:lumOff val="25000"/>
                </a:schemeClr>
              </a:solidFill>
            </a:endParaRPr>
          </a:p>
        </p:txBody>
      </p:sp>
      <p:sp>
        <p:nvSpPr>
          <p:cNvPr id="13" name="TextBox 12"/>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49722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a:spLocks noGrp="1"/>
          </p:cNvSpPr>
          <p:nvPr>
            <p:ph idx="1"/>
          </p:nvPr>
        </p:nvSpPr>
        <p:spPr>
          <a:xfrm>
            <a:off x="457200" y="1096624"/>
            <a:ext cx="8229600" cy="4525963"/>
          </a:xfrm>
        </p:spPr>
        <p:txBody>
          <a:bodyPr/>
          <a:lstStyle/>
          <a:p>
            <a:pPr>
              <a:buFont typeface="Wingdings" panose="05000000000000000000" pitchFamily="2" charset="2"/>
              <a:buChar char="q"/>
            </a:pPr>
            <a:r>
              <a:rPr lang="en-US" sz="2400" dirty="0" smtClean="0">
                <a:solidFill>
                  <a:schemeClr val="tx1">
                    <a:lumMod val="75000"/>
                    <a:lumOff val="25000"/>
                  </a:schemeClr>
                </a:solidFill>
              </a:rPr>
              <a:t>  Introduction</a:t>
            </a:r>
          </a:p>
          <a:p>
            <a:pPr>
              <a:buFont typeface="Wingdings" panose="05000000000000000000" pitchFamily="2" charset="2"/>
              <a:buChar char="q"/>
            </a:pPr>
            <a:r>
              <a:rPr lang="en-US" sz="2400" dirty="0" smtClean="0">
                <a:solidFill>
                  <a:schemeClr val="tx1">
                    <a:lumMod val="75000"/>
                    <a:lumOff val="25000"/>
                  </a:schemeClr>
                </a:solidFill>
              </a:rPr>
              <a:t>  Company Project Current Stage</a:t>
            </a:r>
          </a:p>
          <a:p>
            <a:pPr>
              <a:buFont typeface="Wingdings" panose="05000000000000000000" pitchFamily="2" charset="2"/>
              <a:buChar char="q"/>
            </a:pPr>
            <a:r>
              <a:rPr lang="en-US" sz="2400" dirty="0" smtClean="0">
                <a:solidFill>
                  <a:schemeClr val="tx1">
                    <a:lumMod val="75000"/>
                    <a:lumOff val="25000"/>
                  </a:schemeClr>
                </a:solidFill>
              </a:rPr>
              <a:t>  Company Overview</a:t>
            </a:r>
          </a:p>
          <a:p>
            <a:pPr>
              <a:buFont typeface="Wingdings" panose="05000000000000000000" pitchFamily="2" charset="2"/>
              <a:buChar char="q"/>
            </a:pPr>
            <a:r>
              <a:rPr lang="en-US" sz="2400" dirty="0" smtClean="0">
                <a:solidFill>
                  <a:schemeClr val="tx1">
                    <a:lumMod val="75000"/>
                    <a:lumOff val="25000"/>
                  </a:schemeClr>
                </a:solidFill>
              </a:rPr>
              <a:t>  Company Analysis</a:t>
            </a:r>
          </a:p>
          <a:p>
            <a:pPr>
              <a:buFont typeface="Wingdings" panose="05000000000000000000" pitchFamily="2" charset="2"/>
              <a:buChar char="q"/>
            </a:pPr>
            <a:r>
              <a:rPr lang="en-US" sz="2400" dirty="0" smtClean="0">
                <a:solidFill>
                  <a:schemeClr val="tx1">
                    <a:lumMod val="75000"/>
                    <a:lumOff val="25000"/>
                  </a:schemeClr>
                </a:solidFill>
              </a:rPr>
              <a:t>  Conclusion</a:t>
            </a:r>
            <a:endParaRPr lang="en-US" sz="2400" dirty="0">
              <a:solidFill>
                <a:schemeClr val="tx1">
                  <a:lumMod val="75000"/>
                  <a:lumOff val="25000"/>
                </a:schemeClr>
              </a:solidFill>
            </a:endParaRPr>
          </a:p>
        </p:txBody>
      </p:sp>
      <p:sp>
        <p:nvSpPr>
          <p:cNvPr id="2" name="Slide Number Placeholder 1"/>
          <p:cNvSpPr>
            <a:spLocks noGrp="1"/>
          </p:cNvSpPr>
          <p:nvPr>
            <p:ph type="sldNum" sz="quarter" idx="12"/>
          </p:nvPr>
        </p:nvSpPr>
        <p:spPr/>
        <p:txBody>
          <a:bodyPr/>
          <a:lstStyle/>
          <a:p>
            <a:fld id="{F778309B-6251-4B38-9DB1-212C96F2A3CC}" type="slidenum">
              <a:rPr lang="en-US" smtClean="0"/>
              <a:t>2</a:t>
            </a:fld>
            <a:endParaRPr lang="en-US"/>
          </a:p>
        </p:txBody>
      </p:sp>
      <p:sp>
        <p:nvSpPr>
          <p:cNvPr id="5" name="TextBox 4"/>
          <p:cNvSpPr txBox="1"/>
          <p:nvPr/>
        </p:nvSpPr>
        <p:spPr>
          <a:xfrm>
            <a:off x="165100" y="266700"/>
            <a:ext cx="1470659" cy="584775"/>
          </a:xfrm>
          <a:prstGeom prst="rect">
            <a:avLst/>
          </a:prstGeom>
          <a:noFill/>
        </p:spPr>
        <p:txBody>
          <a:bodyPr wrap="none" rtlCol="0">
            <a:spAutoFit/>
          </a:bodyPr>
          <a:lstStyle/>
          <a:p>
            <a:r>
              <a:rPr lang="en-US" sz="3200" b="1" dirty="0" smtClean="0">
                <a:solidFill>
                  <a:schemeClr val="tx1">
                    <a:lumMod val="75000"/>
                    <a:lumOff val="25000"/>
                  </a:schemeClr>
                </a:solidFill>
              </a:rPr>
              <a:t>Agenda</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2982691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a:spLocks noGrp="1"/>
          </p:cNvSpPr>
          <p:nvPr>
            <p:ph idx="1"/>
          </p:nvPr>
        </p:nvSpPr>
        <p:spPr>
          <a:xfrm>
            <a:off x="457200" y="1096624"/>
            <a:ext cx="8229600" cy="4525963"/>
          </a:xfrm>
        </p:spPr>
        <p:txBody>
          <a:bodyPr/>
          <a:lstStyle/>
          <a:p>
            <a:pPr>
              <a:buFont typeface="Wingdings" panose="05000000000000000000" pitchFamily="2" charset="2"/>
              <a:buChar char="q"/>
            </a:pPr>
            <a:r>
              <a:rPr lang="en-US" sz="2400" dirty="0" smtClean="0">
                <a:solidFill>
                  <a:schemeClr val="bg2">
                    <a:lumMod val="90000"/>
                  </a:schemeClr>
                </a:solidFill>
              </a:rPr>
              <a:t>  Introduction</a:t>
            </a:r>
          </a:p>
          <a:p>
            <a:pPr>
              <a:buFont typeface="Wingdings" panose="05000000000000000000" pitchFamily="2" charset="2"/>
              <a:buChar char="q"/>
            </a:pPr>
            <a:r>
              <a:rPr lang="en-US" sz="2400" dirty="0" smtClean="0">
                <a:solidFill>
                  <a:schemeClr val="bg2">
                    <a:lumMod val="90000"/>
                  </a:schemeClr>
                </a:solidFill>
              </a:rPr>
              <a:t>  Company Project Current Stage</a:t>
            </a:r>
          </a:p>
          <a:p>
            <a:pPr>
              <a:buFont typeface="Wingdings" panose="05000000000000000000" pitchFamily="2" charset="2"/>
              <a:buChar char="q"/>
            </a:pPr>
            <a:r>
              <a:rPr lang="en-US" sz="2400" dirty="0" smtClean="0">
                <a:solidFill>
                  <a:schemeClr val="bg2">
                    <a:lumMod val="90000"/>
                  </a:schemeClr>
                </a:solidFill>
              </a:rPr>
              <a:t>  Company </a:t>
            </a:r>
            <a:r>
              <a:rPr lang="en-US" sz="2400" dirty="0" smtClean="0">
                <a:solidFill>
                  <a:schemeClr val="bg2">
                    <a:lumMod val="90000"/>
                  </a:schemeClr>
                </a:solidFill>
              </a:rPr>
              <a:t>Overview</a:t>
            </a:r>
          </a:p>
          <a:p>
            <a:pPr>
              <a:buFont typeface="Wingdings" panose="05000000000000000000" pitchFamily="2" charset="2"/>
              <a:buChar char="q"/>
            </a:pPr>
            <a:r>
              <a:rPr lang="en-US" sz="2400" dirty="0" smtClean="0">
                <a:solidFill>
                  <a:schemeClr val="tx1">
                    <a:lumMod val="75000"/>
                    <a:lumOff val="25000"/>
                  </a:schemeClr>
                </a:solidFill>
              </a:rPr>
              <a:t>  Company Analysis</a:t>
            </a:r>
            <a:endParaRPr lang="en-US" sz="2400" dirty="0" smtClean="0">
              <a:solidFill>
                <a:schemeClr val="bg2">
                  <a:lumMod val="90000"/>
                </a:schemeClr>
              </a:solidFill>
            </a:endParaRPr>
          </a:p>
          <a:p>
            <a:pPr lvl="1">
              <a:buFont typeface="Wingdings" panose="05000000000000000000" pitchFamily="2" charset="2"/>
              <a:buChar char="ü"/>
            </a:pPr>
            <a:r>
              <a:rPr lang="en-US" sz="2000" dirty="0">
                <a:solidFill>
                  <a:schemeClr val="bg2">
                    <a:lumMod val="90000"/>
                  </a:schemeClr>
                </a:solidFill>
              </a:rPr>
              <a:t> </a:t>
            </a:r>
            <a:r>
              <a:rPr lang="en-US" sz="2000" dirty="0" smtClean="0">
                <a:solidFill>
                  <a:schemeClr val="bg2">
                    <a:lumMod val="90000"/>
                  </a:schemeClr>
                </a:solidFill>
              </a:rPr>
              <a:t> UDG Healthcare plc</a:t>
            </a:r>
          </a:p>
          <a:p>
            <a:pPr lvl="1">
              <a:buFont typeface="Wingdings" panose="05000000000000000000" pitchFamily="2" charset="2"/>
              <a:buChar char="ü"/>
            </a:pPr>
            <a:r>
              <a:rPr lang="en-US" sz="2000" dirty="0" smtClean="0">
                <a:solidFill>
                  <a:schemeClr val="tx1">
                    <a:lumMod val="75000"/>
                    <a:lumOff val="25000"/>
                  </a:schemeClr>
                </a:solidFill>
              </a:rPr>
              <a:t>  Ashfield</a:t>
            </a:r>
          </a:p>
          <a:p>
            <a:pPr lvl="2">
              <a:buFont typeface="Wingdings" panose="05000000000000000000" pitchFamily="2" charset="2"/>
              <a:buChar char="Ø"/>
            </a:pPr>
            <a:r>
              <a:rPr lang="en-US" sz="1600" dirty="0" smtClean="0">
                <a:solidFill>
                  <a:schemeClr val="tx1">
                    <a:lumMod val="75000"/>
                    <a:lumOff val="25000"/>
                  </a:schemeClr>
                </a:solidFill>
              </a:rPr>
              <a:t>  Strategic </a:t>
            </a:r>
            <a:r>
              <a:rPr lang="en-US" sz="1600" dirty="0">
                <a:solidFill>
                  <a:schemeClr val="tx1">
                    <a:lumMod val="75000"/>
                    <a:lumOff val="25000"/>
                  </a:schemeClr>
                </a:solidFill>
              </a:rPr>
              <a:t>Capabilities</a:t>
            </a:r>
          </a:p>
          <a:p>
            <a:pPr lvl="2">
              <a:buFont typeface="Wingdings" panose="05000000000000000000" pitchFamily="2" charset="2"/>
              <a:buChar char="Ø"/>
            </a:pPr>
            <a:r>
              <a:rPr lang="en-US" sz="1600" dirty="0">
                <a:solidFill>
                  <a:schemeClr val="tx1">
                    <a:lumMod val="75000"/>
                    <a:lumOff val="25000"/>
                  </a:schemeClr>
                </a:solidFill>
              </a:rPr>
              <a:t>  </a:t>
            </a:r>
            <a:r>
              <a:rPr lang="en-US" sz="1600" dirty="0" smtClean="0">
                <a:solidFill>
                  <a:schemeClr val="tx1">
                    <a:lumMod val="75000"/>
                    <a:lumOff val="25000"/>
                  </a:schemeClr>
                </a:solidFill>
              </a:rPr>
              <a:t>Competitor Analysis</a:t>
            </a:r>
            <a:endParaRPr lang="en-US" sz="1600" dirty="0" smtClean="0">
              <a:solidFill>
                <a:schemeClr val="bg2">
                  <a:lumMod val="90000"/>
                </a:schemeClr>
              </a:solidFill>
            </a:endParaRPr>
          </a:p>
          <a:p>
            <a:pPr lvl="1">
              <a:buFont typeface="Wingdings" panose="05000000000000000000" pitchFamily="2" charset="2"/>
              <a:buChar char="ü"/>
            </a:pPr>
            <a:r>
              <a:rPr lang="en-US" sz="2000" dirty="0">
                <a:solidFill>
                  <a:schemeClr val="bg2">
                    <a:lumMod val="90000"/>
                  </a:schemeClr>
                </a:solidFill>
              </a:rPr>
              <a:t> </a:t>
            </a:r>
            <a:r>
              <a:rPr lang="en-US" sz="2000" dirty="0" smtClean="0">
                <a:solidFill>
                  <a:schemeClr val="bg2">
                    <a:lumMod val="90000"/>
                  </a:schemeClr>
                </a:solidFill>
              </a:rPr>
              <a:t> Sharp</a:t>
            </a:r>
            <a:endParaRPr lang="en-US" sz="2000" dirty="0" smtClean="0">
              <a:solidFill>
                <a:schemeClr val="bg2">
                  <a:lumMod val="90000"/>
                </a:schemeClr>
              </a:solidFill>
            </a:endParaRPr>
          </a:p>
          <a:p>
            <a:pPr>
              <a:buFont typeface="Wingdings" panose="05000000000000000000" pitchFamily="2" charset="2"/>
              <a:buChar char="q"/>
            </a:pPr>
            <a:r>
              <a:rPr lang="en-US" sz="2400" dirty="0" smtClean="0">
                <a:solidFill>
                  <a:schemeClr val="bg2">
                    <a:lumMod val="90000"/>
                  </a:schemeClr>
                </a:solidFill>
              </a:rPr>
              <a:t>  Conclusion</a:t>
            </a:r>
            <a:endParaRPr lang="en-US" sz="2400" dirty="0">
              <a:solidFill>
                <a:schemeClr val="bg2">
                  <a:lumMod val="90000"/>
                </a:schemeClr>
              </a:solidFill>
            </a:endParaRPr>
          </a:p>
        </p:txBody>
      </p:sp>
      <p:sp>
        <p:nvSpPr>
          <p:cNvPr id="2" name="Slide Number Placeholder 1"/>
          <p:cNvSpPr>
            <a:spLocks noGrp="1"/>
          </p:cNvSpPr>
          <p:nvPr>
            <p:ph type="sldNum" sz="quarter" idx="12"/>
          </p:nvPr>
        </p:nvSpPr>
        <p:spPr/>
        <p:txBody>
          <a:bodyPr/>
          <a:lstStyle/>
          <a:p>
            <a:fld id="{F778309B-6251-4B38-9DB1-212C96F2A3CC}" type="slidenum">
              <a:rPr lang="en-US" smtClean="0"/>
              <a:t>20</a:t>
            </a:fld>
            <a:endParaRPr lang="en-US"/>
          </a:p>
        </p:txBody>
      </p:sp>
      <p:sp>
        <p:nvSpPr>
          <p:cNvPr id="5" name="TextBox 4"/>
          <p:cNvSpPr txBox="1"/>
          <p:nvPr/>
        </p:nvSpPr>
        <p:spPr>
          <a:xfrm>
            <a:off x="165100" y="266700"/>
            <a:ext cx="1470659" cy="584775"/>
          </a:xfrm>
          <a:prstGeom prst="rect">
            <a:avLst/>
          </a:prstGeom>
          <a:noFill/>
        </p:spPr>
        <p:txBody>
          <a:bodyPr wrap="none" rtlCol="0">
            <a:spAutoFit/>
          </a:bodyPr>
          <a:lstStyle/>
          <a:p>
            <a:r>
              <a:rPr lang="en-US" sz="3200" b="1" dirty="0" smtClean="0">
                <a:solidFill>
                  <a:schemeClr val="tx1">
                    <a:lumMod val="75000"/>
                    <a:lumOff val="25000"/>
                  </a:schemeClr>
                </a:solidFill>
              </a:rPr>
              <a:t>Agenda</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2674968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78309B-6251-4B38-9DB1-212C96F2A3CC}" type="slidenum">
              <a:rPr lang="en-US" smtClean="0"/>
              <a:t>21</a:t>
            </a:fld>
            <a:endParaRPr lang="en-US"/>
          </a:p>
        </p:txBody>
      </p:sp>
      <p:graphicFrame>
        <p:nvGraphicFramePr>
          <p:cNvPr id="5" name="Diagram 4"/>
          <p:cNvGraphicFramePr/>
          <p:nvPr>
            <p:extLst>
              <p:ext uri="{D42A27DB-BD31-4B8C-83A1-F6EECF244321}">
                <p14:modId xmlns:p14="http://schemas.microsoft.com/office/powerpoint/2010/main" val="989643517"/>
              </p:ext>
            </p:extLst>
          </p:nvPr>
        </p:nvGraphicFramePr>
        <p:xfrm>
          <a:off x="221952" y="1245228"/>
          <a:ext cx="11689523" cy="51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65100" y="266700"/>
            <a:ext cx="9367244" cy="584775"/>
          </a:xfrm>
          <a:prstGeom prst="rect">
            <a:avLst/>
          </a:prstGeom>
          <a:noFill/>
        </p:spPr>
        <p:txBody>
          <a:bodyPr wrap="none" rtlCol="0">
            <a:spAutoFit/>
          </a:bodyPr>
          <a:lstStyle/>
          <a:p>
            <a:r>
              <a:rPr lang="en-US" sz="3200" b="1" dirty="0" smtClean="0">
                <a:solidFill>
                  <a:schemeClr val="tx1">
                    <a:lumMod val="75000"/>
                    <a:lumOff val="25000"/>
                  </a:schemeClr>
                </a:solidFill>
              </a:rPr>
              <a:t>Ashfield:  </a:t>
            </a:r>
            <a:r>
              <a:rPr lang="en-US" sz="2400" dirty="0">
                <a:solidFill>
                  <a:schemeClr val="tx1">
                    <a:lumMod val="75000"/>
                    <a:lumOff val="25000"/>
                  </a:schemeClr>
                </a:solidFill>
              </a:rPr>
              <a:t>Strategic Capabilities - VRIN Model (Competitive Advantage)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75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778309B-6251-4B38-9DB1-212C96F2A3CC}" type="slidenum">
              <a:rPr lang="en-US" smtClean="0"/>
              <a:t>22</a:t>
            </a:fld>
            <a:endParaRPr lang="en-US" dirty="0"/>
          </a:p>
        </p:txBody>
      </p:sp>
      <p:sp>
        <p:nvSpPr>
          <p:cNvPr id="25" name="TextBox 24"/>
          <p:cNvSpPr txBox="1"/>
          <p:nvPr/>
        </p:nvSpPr>
        <p:spPr>
          <a:xfrm>
            <a:off x="165100" y="266700"/>
            <a:ext cx="4373185" cy="584775"/>
          </a:xfrm>
          <a:prstGeom prst="rect">
            <a:avLst/>
          </a:prstGeom>
          <a:noFill/>
        </p:spPr>
        <p:txBody>
          <a:bodyPr wrap="none" rtlCol="0">
            <a:spAutoFit/>
          </a:bodyPr>
          <a:lstStyle/>
          <a:p>
            <a:r>
              <a:rPr lang="en-US" sz="3200" b="1" dirty="0" smtClean="0">
                <a:solidFill>
                  <a:schemeClr val="tx1">
                    <a:lumMod val="75000"/>
                    <a:lumOff val="25000"/>
                  </a:schemeClr>
                </a:solidFill>
              </a:rPr>
              <a:t>Ashfield:  </a:t>
            </a:r>
            <a:r>
              <a:rPr lang="en-US" sz="2400" dirty="0" smtClean="0">
                <a:solidFill>
                  <a:schemeClr val="tx1">
                    <a:lumMod val="75000"/>
                    <a:lumOff val="25000"/>
                  </a:schemeClr>
                </a:solidFill>
              </a:rPr>
              <a:t>Competitor Analysis</a:t>
            </a:r>
            <a:endParaRPr lang="en-US" sz="2400" dirty="0">
              <a:solidFill>
                <a:schemeClr val="tx1">
                  <a:lumMod val="75000"/>
                  <a:lumOff val="25000"/>
                </a:schemeClr>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3898041605"/>
              </p:ext>
            </p:extLst>
          </p:nvPr>
        </p:nvGraphicFramePr>
        <p:xfrm>
          <a:off x="371061" y="1184448"/>
          <a:ext cx="11423374" cy="5196525"/>
        </p:xfrm>
        <a:graphic>
          <a:graphicData uri="http://schemas.openxmlformats.org/drawingml/2006/table">
            <a:tbl>
              <a:tblPr firstRow="1" bandRow="1">
                <a:tableStyleId>{72833802-FEF1-4C79-8D5D-14CF1EAF98D9}</a:tableStyleId>
              </a:tblPr>
              <a:tblGrid>
                <a:gridCol w="1822053"/>
                <a:gridCol w="982112"/>
                <a:gridCol w="2257517"/>
                <a:gridCol w="2071968"/>
                <a:gridCol w="4289724"/>
              </a:tblGrid>
              <a:tr h="963189">
                <a:tc>
                  <a:txBody>
                    <a:bodyPr/>
                    <a:lstStyle/>
                    <a:p>
                      <a:pPr algn="ctr"/>
                      <a:r>
                        <a:rPr lang="en-US" sz="1600" dirty="0" smtClean="0">
                          <a:solidFill>
                            <a:schemeClr val="tx1">
                              <a:lumMod val="75000"/>
                              <a:lumOff val="25000"/>
                            </a:schemeClr>
                          </a:solidFill>
                        </a:rPr>
                        <a:t>Competitor</a:t>
                      </a:r>
                      <a:endParaRPr lang="en-US" sz="1600" dirty="0">
                        <a:solidFill>
                          <a:schemeClr val="tx1">
                            <a:lumMod val="75000"/>
                            <a:lumOff val="25000"/>
                          </a:schemeClr>
                        </a:solidFill>
                      </a:endParaRPr>
                    </a:p>
                  </a:txBody>
                  <a:tcPr anchor="ctr">
                    <a:lnL w="6350" cap="flat" cmpd="sng" algn="ctr">
                      <a:noFill/>
                      <a:prstDash val="solid"/>
                      <a:miter lim="800000"/>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600" b="1" kern="1200" dirty="0" smtClean="0">
                          <a:solidFill>
                            <a:schemeClr val="tx1">
                              <a:lumMod val="75000"/>
                              <a:lumOff val="25000"/>
                            </a:schemeClr>
                          </a:solidFill>
                          <a:latin typeface="+mn-lt"/>
                          <a:ea typeface="+mn-ea"/>
                          <a:cs typeface="+mn-cs"/>
                        </a:rPr>
                        <a:t>EBITDA</a:t>
                      </a:r>
                    </a:p>
                    <a:p>
                      <a:pPr algn="ctr" fontAlgn="b"/>
                      <a:r>
                        <a:rPr lang="en-US" sz="1600" b="1" kern="1200" dirty="0" smtClean="0">
                          <a:solidFill>
                            <a:schemeClr val="tx1">
                              <a:lumMod val="75000"/>
                              <a:lumOff val="25000"/>
                            </a:schemeClr>
                          </a:solidFill>
                          <a:latin typeface="+mn-lt"/>
                          <a:ea typeface="+mn-ea"/>
                          <a:cs typeface="+mn-cs"/>
                        </a:rPr>
                        <a:t>(€’000)</a:t>
                      </a:r>
                      <a:endParaRPr lang="en-US" sz="1600" b="1" kern="1200" dirty="0">
                        <a:solidFill>
                          <a:schemeClr val="tx1">
                            <a:lumMod val="75000"/>
                            <a:lumOff val="25000"/>
                          </a:schemeClr>
                        </a:solidFill>
                        <a:latin typeface="+mn-lt"/>
                        <a:ea typeface="+mn-ea"/>
                        <a:cs typeface="+mn-cs"/>
                      </a:endParaRPr>
                    </a:p>
                  </a:txBody>
                  <a:tcPr marL="9525" marR="9525" marT="9525" marB="0" anchor="ctr">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600" b="1" kern="1200" dirty="0" smtClean="0">
                          <a:solidFill>
                            <a:schemeClr val="tx1">
                              <a:lumMod val="75000"/>
                              <a:lumOff val="25000"/>
                            </a:schemeClr>
                          </a:solidFill>
                          <a:latin typeface="+mn-lt"/>
                          <a:ea typeface="+mn-ea"/>
                          <a:cs typeface="+mn-cs"/>
                        </a:rPr>
                        <a:t>Services</a:t>
                      </a:r>
                      <a:endParaRPr lang="en-US" sz="1600" b="1" kern="1200" dirty="0">
                        <a:solidFill>
                          <a:schemeClr val="tx1">
                            <a:lumMod val="75000"/>
                            <a:lumOff val="25000"/>
                          </a:schemeClr>
                        </a:solidFill>
                        <a:latin typeface="+mn-lt"/>
                        <a:ea typeface="+mn-ea"/>
                        <a:cs typeface="+mn-cs"/>
                      </a:endParaRPr>
                    </a:p>
                  </a:txBody>
                  <a:tcPr marL="9525" marR="9525" marT="9525" marB="0" anchor="ctr">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600" b="1" kern="1200" dirty="0" smtClean="0">
                          <a:solidFill>
                            <a:schemeClr val="tx1">
                              <a:lumMod val="75000"/>
                              <a:lumOff val="25000"/>
                            </a:schemeClr>
                          </a:solidFill>
                          <a:latin typeface="+mn-lt"/>
                          <a:ea typeface="+mn-ea"/>
                          <a:cs typeface="+mn-cs"/>
                        </a:rPr>
                        <a:t>Ranking</a:t>
                      </a:r>
                      <a:endParaRPr lang="en-US" sz="1600" b="1" kern="1200" baseline="0" dirty="0" smtClean="0">
                        <a:solidFill>
                          <a:schemeClr val="tx1">
                            <a:lumMod val="75000"/>
                            <a:lumOff val="25000"/>
                          </a:schemeClr>
                        </a:solidFill>
                        <a:latin typeface="+mn-lt"/>
                        <a:ea typeface="+mn-ea"/>
                        <a:cs typeface="+mn-cs"/>
                      </a:endParaRPr>
                    </a:p>
                    <a:p>
                      <a:pPr algn="ctr" fontAlgn="b"/>
                      <a:r>
                        <a:rPr lang="en-US" sz="1600" b="1" kern="1200" baseline="0" dirty="0" smtClean="0">
                          <a:solidFill>
                            <a:schemeClr val="tx1">
                              <a:lumMod val="75000"/>
                              <a:lumOff val="25000"/>
                            </a:schemeClr>
                          </a:solidFill>
                          <a:latin typeface="+mn-lt"/>
                          <a:ea typeface="+mn-ea"/>
                          <a:cs typeface="+mn-cs"/>
                        </a:rPr>
                        <a:t>(Turnover)</a:t>
                      </a:r>
                      <a:endParaRPr lang="en-US" sz="1600" b="1" kern="1200" dirty="0">
                        <a:solidFill>
                          <a:schemeClr val="tx1">
                            <a:lumMod val="75000"/>
                            <a:lumOff val="25000"/>
                          </a:schemeClr>
                        </a:solidFill>
                        <a:latin typeface="+mn-lt"/>
                        <a:ea typeface="+mn-ea"/>
                        <a:cs typeface="+mn-cs"/>
                      </a:endParaRPr>
                    </a:p>
                  </a:txBody>
                  <a:tcPr marL="9525" marR="9525" marT="9525" marB="0" anchor="ctr">
                    <a:lnL>
                      <a:noFill/>
                    </a:lnL>
                    <a:lnR>
                      <a:noFill/>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600" b="1" kern="1200" dirty="0" smtClean="0">
                          <a:solidFill>
                            <a:schemeClr val="tx1">
                              <a:lumMod val="75000"/>
                              <a:lumOff val="25000"/>
                            </a:schemeClr>
                          </a:solidFill>
                          <a:latin typeface="+mn-lt"/>
                          <a:ea typeface="+mn-ea"/>
                          <a:cs typeface="+mn-cs"/>
                        </a:rPr>
                        <a:t>Capabilities</a:t>
                      </a:r>
                      <a:endParaRPr lang="en-US" sz="1600" b="1" kern="1200" dirty="0">
                        <a:solidFill>
                          <a:schemeClr val="tx1">
                            <a:lumMod val="75000"/>
                            <a:lumOff val="25000"/>
                          </a:schemeClr>
                        </a:solidFill>
                        <a:latin typeface="+mn-lt"/>
                        <a:ea typeface="+mn-ea"/>
                        <a:cs typeface="+mn-cs"/>
                      </a:endParaRPr>
                    </a:p>
                  </a:txBody>
                  <a:tcPr marL="9525" marR="9525" marT="9525" marB="0" anchor="ctr">
                    <a:lnL>
                      <a:noFill/>
                    </a:lnL>
                    <a:lnR w="6350" cap="flat" cmpd="sng" algn="ctr">
                      <a:noFill/>
                      <a:prstDash val="solid"/>
                      <a:miter lim="800000"/>
                    </a:lnR>
                    <a:lnT w="6350" cap="flat" cmpd="sng" algn="ctr">
                      <a:noFill/>
                      <a:prstDash val="solid"/>
                      <a:miter lim="800000"/>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r>
              <a:tr h="1901616">
                <a:tc>
                  <a:txBody>
                    <a:bodyPr/>
                    <a:lstStyle/>
                    <a:p>
                      <a:endParaRPr lang="en-US" dirty="0"/>
                    </a:p>
                  </a:txBody>
                  <a:tcPr>
                    <a:lnL w="6350" cap="flat" cmpd="sng" algn="ctr">
                      <a:noFill/>
                      <a:prstDash val="solid"/>
                      <a:miter lim="800000"/>
                    </a:lnL>
                    <a:lnR>
                      <a:noFill/>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kern="1200" dirty="0" smtClean="0">
                          <a:solidFill>
                            <a:schemeClr val="tx1">
                              <a:lumMod val="65000"/>
                              <a:lumOff val="35000"/>
                            </a:schemeClr>
                          </a:solidFill>
                          <a:effectLst/>
                          <a:latin typeface="Calibri" panose="020F0502020204030204" pitchFamily="34" charset="0"/>
                          <a:ea typeface="+mn-ea"/>
                          <a:cs typeface="+mn-cs"/>
                        </a:rPr>
                        <a:t> €113,200</a:t>
                      </a:r>
                      <a:endParaRPr lang="en-US" sz="1500" b="0" i="0" u="none" strike="noStrike" kern="1200" dirty="0">
                        <a:solidFill>
                          <a:schemeClr val="tx1">
                            <a:lumMod val="65000"/>
                            <a:lumOff val="35000"/>
                          </a:schemeClr>
                        </a:solidFill>
                        <a:effectLst/>
                        <a:latin typeface="Calibri" panose="020F0502020204030204" pitchFamily="34" charset="0"/>
                        <a:ea typeface="+mn-ea"/>
                        <a:cs typeface="+mn-cs"/>
                      </a:endParaRPr>
                    </a:p>
                  </a:txBody>
                  <a:tcPr marL="9525" marR="9525" marT="9525" marB="0" anchor="ctr">
                    <a:lnL>
                      <a:noFill/>
                    </a:lnL>
                    <a:lnR>
                      <a:noFill/>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Contract sales,</a:t>
                      </a:r>
                    </a:p>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Healthcare communications,</a:t>
                      </a:r>
                    </a:p>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Multichannel Marketing,</a:t>
                      </a:r>
                    </a:p>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Pharmacovigilance</a:t>
                      </a:r>
                      <a:endParaRPr lang="en-US" sz="1500" b="0" i="0" u="none" strike="noStrike" kern="1200" dirty="0">
                        <a:solidFill>
                          <a:schemeClr val="tx1">
                            <a:lumMod val="75000"/>
                            <a:lumOff val="25000"/>
                          </a:schemeClr>
                        </a:solidFill>
                        <a:effectLst/>
                        <a:latin typeface="Calibri" panose="020F0502020204030204" pitchFamily="34" charset="0"/>
                        <a:ea typeface="+mn-ea"/>
                        <a:cs typeface="+mn-cs"/>
                      </a:endParaRPr>
                    </a:p>
                  </a:txBody>
                  <a:tcPr marL="137160" marR="137160" marT="137160" marB="137160" anchor="ctr">
                    <a:lnL>
                      <a:noFill/>
                    </a:lnL>
                    <a:lnR>
                      <a:noFill/>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70% market share contract sales in UK</a:t>
                      </a:r>
                    </a:p>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2</a:t>
                      </a:r>
                      <a:r>
                        <a:rPr lang="en-US" sz="1500" b="0" i="0" u="none" strike="noStrike" kern="1200" baseline="30000" dirty="0" smtClean="0">
                          <a:solidFill>
                            <a:schemeClr val="tx1">
                              <a:lumMod val="75000"/>
                              <a:lumOff val="25000"/>
                            </a:schemeClr>
                          </a:solidFill>
                          <a:effectLst/>
                          <a:latin typeface="Calibri" panose="020F0502020204030204" pitchFamily="34" charset="0"/>
                          <a:ea typeface="+mn-ea"/>
                          <a:cs typeface="+mn-cs"/>
                        </a:rPr>
                        <a:t>nd</a:t>
                      </a: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 CSO</a:t>
                      </a:r>
                      <a:r>
                        <a:rPr lang="en-US" sz="1500" b="0" i="0" u="none" strike="noStrike" kern="1200" baseline="0" dirty="0" smtClean="0">
                          <a:solidFill>
                            <a:schemeClr val="tx1">
                              <a:lumMod val="75000"/>
                              <a:lumOff val="25000"/>
                            </a:schemeClr>
                          </a:solidFill>
                          <a:effectLst/>
                          <a:latin typeface="Calibri" panose="020F0502020204030204" pitchFamily="34" charset="0"/>
                          <a:ea typeface="+mn-ea"/>
                          <a:cs typeface="+mn-cs"/>
                        </a:rPr>
                        <a:t> in US</a:t>
                      </a:r>
                    </a:p>
                    <a:p>
                      <a:pPr marL="100013" indent="-100013" algn="l" defTabSz="914400" rtl="0" eaLnBrk="1" fontAlgn="ctr" latinLnBrk="0" hangingPunct="1">
                        <a:buFont typeface="Arial" panose="020B0604020202020204" pitchFamily="34" charset="0"/>
                        <a:buChar char="•"/>
                      </a:pPr>
                      <a:r>
                        <a:rPr lang="en-US" sz="1500" b="0" i="0" u="none" strike="noStrike" kern="1200" baseline="0" dirty="0" smtClean="0">
                          <a:solidFill>
                            <a:schemeClr val="tx1">
                              <a:lumMod val="75000"/>
                              <a:lumOff val="25000"/>
                            </a:schemeClr>
                          </a:solidFill>
                          <a:effectLst/>
                          <a:latin typeface="Calibri" panose="020F0502020204030204" pitchFamily="34" charset="0"/>
                          <a:ea typeface="+mn-ea"/>
                          <a:cs typeface="+mn-cs"/>
                        </a:rPr>
                        <a:t>Top 3 in Healthcare communications</a:t>
                      </a:r>
                      <a:endParaRPr lang="en-US" sz="1500" b="0" i="0" u="none" strike="noStrike" kern="1200" dirty="0" smtClean="0">
                        <a:solidFill>
                          <a:schemeClr val="tx1">
                            <a:lumMod val="75000"/>
                            <a:lumOff val="25000"/>
                          </a:schemeClr>
                        </a:solidFill>
                        <a:effectLst/>
                        <a:latin typeface="Calibri" panose="020F0502020204030204" pitchFamily="34" charset="0"/>
                        <a:ea typeface="+mn-ea"/>
                        <a:cs typeface="+mn-cs"/>
                      </a:endParaRPr>
                    </a:p>
                    <a:p>
                      <a:pPr marL="100013" marR="0" indent="-10001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Turnover: </a:t>
                      </a: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€2billion</a:t>
                      </a:r>
                      <a:endParaRPr lang="en-US" sz="1500" b="0" i="0" u="none" strike="noStrike" kern="1200" dirty="0" smtClean="0">
                        <a:solidFill>
                          <a:schemeClr val="tx1">
                            <a:lumMod val="75000"/>
                            <a:lumOff val="25000"/>
                          </a:schemeClr>
                        </a:solidFill>
                        <a:effectLst/>
                        <a:latin typeface="Calibri" panose="020F0502020204030204" pitchFamily="34" charset="0"/>
                        <a:ea typeface="+mn-ea"/>
                        <a:cs typeface="+mn-cs"/>
                      </a:endParaRPr>
                    </a:p>
                  </a:txBody>
                  <a:tcPr marL="137160" marR="137160" marT="137160" marB="137160" anchor="ctr">
                    <a:lnL>
                      <a:noFill/>
                    </a:lnL>
                    <a:lnR>
                      <a:noFill/>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defTabSz="914400" rtl="0" eaLnBrk="1" fontAlgn="ctr" latinLnBrk="0" hangingPunct="1">
                        <a:buFont typeface="Arial" panose="020B0604020202020204" pitchFamily="34" charset="0"/>
                        <a:buChar char="•"/>
                      </a:pP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Technical expertise in highly regulated supply chain, packaging, marketing and regulatory services in healthcare</a:t>
                      </a:r>
                    </a:p>
                    <a:p>
                      <a:pPr marL="100013" indent="-100013" algn="l" defTabSz="914400" rtl="0" eaLnBrk="1" fontAlgn="ctr" latinLnBrk="0" hangingPunct="1">
                        <a:buFont typeface="Arial" panose="020B0604020202020204" pitchFamily="34" charset="0"/>
                        <a:buChar char="•"/>
                      </a:pP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Extensive relationships with life-science clients across multiple markets</a:t>
                      </a:r>
                    </a:p>
                    <a:p>
                      <a:pPr marL="100013" indent="-100013" algn="l" defTabSz="914400" rtl="0" eaLnBrk="1" fontAlgn="ctr" latinLnBrk="0" hangingPunct="1">
                        <a:buFont typeface="Arial" panose="020B0604020202020204" pitchFamily="34" charset="0"/>
                        <a:buChar char="•"/>
                      </a:pP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Excellent facilities, systems and people</a:t>
                      </a:r>
                      <a:endParaRPr lang="en-US" sz="1500" b="0" i="0" u="none" strike="noStrike" kern="1200" dirty="0">
                        <a:solidFill>
                          <a:schemeClr val="tx1">
                            <a:lumMod val="75000"/>
                            <a:lumOff val="25000"/>
                          </a:schemeClr>
                        </a:solidFill>
                        <a:effectLst/>
                        <a:latin typeface="Calibri" panose="020F0502020204030204" pitchFamily="34" charset="0"/>
                        <a:ea typeface="+mn-ea"/>
                        <a:cs typeface="+mn-cs"/>
                      </a:endParaRPr>
                    </a:p>
                  </a:txBody>
                  <a:tcPr anchor="ctr">
                    <a:lnL>
                      <a:noFill/>
                    </a:lnL>
                    <a:lnR w="6350" cap="flat" cmpd="sng" algn="ctr">
                      <a:noFill/>
                      <a:prstDash val="solid"/>
                      <a:miter lim="800000"/>
                    </a:lnR>
                    <a:lnT w="12700" cap="flat" cmpd="sng" algn="ctr">
                      <a:no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r>
              <a:tr h="2315078">
                <a:tc>
                  <a:txBody>
                    <a:bodyPr/>
                    <a:lstStyle/>
                    <a:p>
                      <a:endParaRPr lang="en-US" dirty="0"/>
                    </a:p>
                  </a:txBody>
                  <a:tcPr>
                    <a:lnL w="6350" cap="flat" cmpd="sng" algn="ctr">
                      <a:noFill/>
                      <a:prstDash val="solid"/>
                      <a:miter lim="800000"/>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smtClean="0">
                          <a:solidFill>
                            <a:schemeClr val="tx1">
                              <a:lumMod val="65000"/>
                              <a:lumOff val="35000"/>
                            </a:schemeClr>
                          </a:solidFill>
                          <a:effectLst/>
                          <a:latin typeface="Calibri" panose="020F0502020204030204" pitchFamily="34" charset="0"/>
                        </a:rPr>
                        <a:t>$720,391</a:t>
                      </a:r>
                      <a:r>
                        <a:rPr lang="en-US" sz="1500" b="0" i="0" u="none" strike="noStrike" dirty="0" smtClean="0">
                          <a:solidFill>
                            <a:schemeClr val="tx1">
                              <a:lumMod val="75000"/>
                              <a:lumOff val="25000"/>
                            </a:schemeClr>
                          </a:solidFill>
                          <a:effectLst/>
                          <a:latin typeface="Calibri" panose="020F0502020204030204" pitchFamily="34" charset="0"/>
                        </a:rPr>
                        <a:t> </a:t>
                      </a:r>
                      <a:endParaRPr lang="en-US" sz="1500" b="0" i="0" u="none" strike="noStrike" dirty="0">
                        <a:solidFill>
                          <a:schemeClr val="tx1">
                            <a:lumMod val="75000"/>
                            <a:lumOff val="25000"/>
                          </a:schemeClr>
                        </a:solidFill>
                        <a:effectLst/>
                        <a:latin typeface="Calibri" panose="020F0502020204030204" pitchFamily="34" charset="0"/>
                      </a:endParaRPr>
                    </a:p>
                  </a:txBody>
                  <a:tcPr marL="9525" marR="9525" marT="9525"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Biopharma Product Development</a:t>
                      </a:r>
                    </a:p>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Integrated Healthcare Services</a:t>
                      </a:r>
                    </a:p>
                    <a:p>
                      <a:pPr marL="100013" indent="-100013" algn="l" defTabSz="914400" rtl="0" eaLnBrk="1" fontAlgn="ctr" latinLnBrk="0" hangingPunct="1">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Commercial, Communications &amp; Engagement Services</a:t>
                      </a:r>
                    </a:p>
                    <a:p>
                      <a:pPr marL="100013" indent="-100013" algn="l" defTabSz="914400" rtl="0" eaLnBrk="1" fontAlgn="ctr" latinLnBrk="0" hangingPunct="1">
                        <a:buFont typeface="Arial" panose="020B0604020202020204" pitchFamily="34" charset="0"/>
                        <a:buChar char="•"/>
                      </a:pP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Real-World and Late Phase Research</a:t>
                      </a:r>
                      <a:endParaRPr lang="en-US" sz="1500" b="0" i="0" u="none" strike="noStrike" kern="1200" dirty="0">
                        <a:solidFill>
                          <a:schemeClr val="tx1">
                            <a:lumMod val="75000"/>
                            <a:lumOff val="25000"/>
                          </a:schemeClr>
                        </a:solidFill>
                        <a:effectLst/>
                        <a:latin typeface="Calibri" panose="020F0502020204030204" pitchFamily="34" charset="0"/>
                        <a:ea typeface="+mn-ea"/>
                        <a:cs typeface="+mn-cs"/>
                      </a:endParaRPr>
                    </a:p>
                  </a:txBody>
                  <a:tcPr marL="137160" marR="137160" marT="137160" marB="13716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2075" indent="-92075" algn="l" fontAlgn="ctr">
                        <a:buFont typeface="Arial" panose="020B0604020202020204" pitchFamily="34" charset="0"/>
                        <a:buChar char="•"/>
                      </a:pP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1</a:t>
                      </a:r>
                      <a:r>
                        <a:rPr lang="en-IE" sz="1500" b="0" i="0" u="none" strike="noStrike" kern="1200" baseline="30000" dirty="0" smtClean="0">
                          <a:solidFill>
                            <a:schemeClr val="tx1">
                              <a:lumMod val="75000"/>
                              <a:lumOff val="25000"/>
                            </a:schemeClr>
                          </a:solidFill>
                          <a:effectLst/>
                          <a:latin typeface="Calibri" panose="020F0502020204030204" pitchFamily="34" charset="0"/>
                          <a:ea typeface="+mn-ea"/>
                          <a:cs typeface="+mn-cs"/>
                        </a:rPr>
                        <a:t>st</a:t>
                      </a: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 US healthcare outsourcing company</a:t>
                      </a:r>
                    </a:p>
                    <a:p>
                      <a:pPr marL="92075" indent="-92075" algn="l" fontAlgn="ctr">
                        <a:buFont typeface="Arial" panose="020B0604020202020204" pitchFamily="34" charset="0"/>
                        <a:buChar char="•"/>
                      </a:pP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1</a:t>
                      </a:r>
                      <a:r>
                        <a:rPr lang="en-IE" sz="1500" b="0" i="0" u="none" strike="noStrike" kern="1200" baseline="30000" dirty="0" smtClean="0">
                          <a:solidFill>
                            <a:schemeClr val="tx1">
                              <a:lumMod val="75000"/>
                              <a:lumOff val="25000"/>
                            </a:schemeClr>
                          </a:solidFill>
                          <a:effectLst/>
                          <a:latin typeface="Calibri" panose="020F0502020204030204" pitchFamily="34" charset="0"/>
                          <a:ea typeface="+mn-ea"/>
                          <a:cs typeface="+mn-cs"/>
                        </a:rPr>
                        <a:t>st</a:t>
                      </a: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 biopharmaceutical services</a:t>
                      </a:r>
                    </a:p>
                    <a:p>
                      <a:pPr marL="92075" indent="-92075" algn="l" fontAlgn="ctr">
                        <a:buFont typeface="Arial" panose="020B0604020202020204" pitchFamily="34" charset="0"/>
                        <a:buChar char="•"/>
                      </a:pP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1</a:t>
                      </a:r>
                      <a:r>
                        <a:rPr lang="en-IE" sz="1500" b="0" i="0" u="none" strike="noStrike" kern="1200" baseline="30000" dirty="0" smtClean="0">
                          <a:solidFill>
                            <a:schemeClr val="tx1">
                              <a:lumMod val="75000"/>
                              <a:lumOff val="25000"/>
                            </a:schemeClr>
                          </a:solidFill>
                          <a:effectLst/>
                          <a:latin typeface="Calibri" panose="020F0502020204030204" pitchFamily="34" charset="0"/>
                          <a:ea typeface="+mn-ea"/>
                          <a:cs typeface="+mn-cs"/>
                        </a:rPr>
                        <a:t>st</a:t>
                      </a:r>
                      <a:r>
                        <a:rPr lang="en-IE" sz="1500" b="0" i="0" u="none" strike="noStrike" kern="1200" baseline="0" dirty="0" smtClean="0">
                          <a:solidFill>
                            <a:schemeClr val="tx1">
                              <a:lumMod val="75000"/>
                              <a:lumOff val="25000"/>
                            </a:schemeClr>
                          </a:solidFill>
                          <a:effectLst/>
                          <a:latin typeface="Calibri" panose="020F0502020204030204" pitchFamily="34" charset="0"/>
                          <a:ea typeface="+mn-ea"/>
                          <a:cs typeface="+mn-cs"/>
                        </a:rPr>
                        <a:t> in </a:t>
                      </a:r>
                      <a:r>
                        <a:rPr lang="en-IE" sz="1500" b="0" i="0" u="none" strike="noStrike" kern="1200" dirty="0" smtClean="0">
                          <a:solidFill>
                            <a:schemeClr val="tx1">
                              <a:lumMod val="75000"/>
                              <a:lumOff val="25000"/>
                            </a:schemeClr>
                          </a:solidFill>
                          <a:effectLst/>
                          <a:latin typeface="Calibri" panose="020F0502020204030204" pitchFamily="34" charset="0"/>
                          <a:ea typeface="+mn-ea"/>
                          <a:cs typeface="+mn-cs"/>
                        </a:rPr>
                        <a:t> commercial outsourcing services</a:t>
                      </a:r>
                    </a:p>
                    <a:p>
                      <a:pPr marL="92075" indent="-92075" algn="l" fontAlgn="ctr">
                        <a:buFont typeface="Arial" panose="020B0604020202020204" pitchFamily="34" charset="0"/>
                        <a:buChar char="•"/>
                      </a:pP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Turnover: </a:t>
                      </a:r>
                      <a:r>
                        <a:rPr lang="en-US" sz="1500" b="0" i="0" u="none" strike="noStrike" dirty="0" smtClean="0">
                          <a:solidFill>
                            <a:schemeClr val="tx1">
                              <a:lumMod val="65000"/>
                              <a:lumOff val="35000"/>
                            </a:schemeClr>
                          </a:solidFill>
                          <a:effectLst/>
                          <a:latin typeface="Calibri" panose="020F0502020204030204" pitchFamily="34" charset="0"/>
                        </a:rPr>
                        <a:t>$</a:t>
                      </a:r>
                      <a:r>
                        <a:rPr lang="en-US" sz="1500" b="0" i="0" u="none" strike="noStrike" kern="1200" dirty="0" smtClean="0">
                          <a:solidFill>
                            <a:schemeClr val="tx1">
                              <a:lumMod val="75000"/>
                              <a:lumOff val="25000"/>
                            </a:schemeClr>
                          </a:solidFill>
                          <a:effectLst/>
                          <a:latin typeface="Calibri" panose="020F0502020204030204" pitchFamily="34" charset="0"/>
                          <a:ea typeface="+mn-ea"/>
                          <a:cs typeface="+mn-cs"/>
                        </a:rPr>
                        <a:t>4.2billion</a:t>
                      </a:r>
                      <a:endParaRPr lang="en-US" sz="1500" b="0" i="0" u="none" strike="noStrike" kern="1200" dirty="0" smtClean="0">
                        <a:solidFill>
                          <a:schemeClr val="tx1">
                            <a:lumMod val="75000"/>
                            <a:lumOff val="25000"/>
                          </a:schemeClr>
                        </a:solidFill>
                        <a:effectLst/>
                        <a:latin typeface="Calibri" panose="020F0502020204030204" pitchFamily="34" charset="0"/>
                        <a:ea typeface="+mn-ea"/>
                        <a:cs typeface="+mn-cs"/>
                      </a:endParaRPr>
                    </a:p>
                  </a:txBody>
                  <a:tcPr marL="137160" marR="137160" marT="137160" marB="13716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fontAlgn="ctr">
                        <a:buFont typeface="Arial" panose="020B0604020202020204" pitchFamily="34" charset="0"/>
                        <a:buChar char="•"/>
                      </a:pPr>
                      <a:r>
                        <a:rPr lang="en-IE" sz="1500" b="0" i="0" u="none" strike="noStrike" dirty="0" smtClean="0">
                          <a:solidFill>
                            <a:schemeClr val="tx1">
                              <a:lumMod val="75000"/>
                              <a:lumOff val="25000"/>
                            </a:schemeClr>
                          </a:solidFill>
                          <a:effectLst/>
                          <a:latin typeface="Calibri" panose="020F0502020204030204" pitchFamily="34" charset="0"/>
                        </a:rPr>
                        <a:t>Industry leading data and technology capabilities</a:t>
                      </a:r>
                    </a:p>
                    <a:p>
                      <a:pPr marL="100013" indent="-100013" algn="l" fontAlgn="ctr">
                        <a:buFont typeface="Arial" panose="020B0604020202020204" pitchFamily="34" charset="0"/>
                        <a:buChar char="•"/>
                      </a:pPr>
                      <a:r>
                        <a:rPr lang="en-IE" sz="1500" b="0" i="0" u="none" strike="noStrike" dirty="0" smtClean="0">
                          <a:solidFill>
                            <a:schemeClr val="tx1">
                              <a:lumMod val="75000"/>
                              <a:lumOff val="25000"/>
                            </a:schemeClr>
                          </a:solidFill>
                          <a:effectLst/>
                          <a:latin typeface="Calibri" panose="020F0502020204030204" pitchFamily="34" charset="0"/>
                        </a:rPr>
                        <a:t>950 employees: Medical Doctors + 900 who are PhDs  </a:t>
                      </a:r>
                    </a:p>
                    <a:p>
                      <a:pPr marL="100013" indent="-100013" algn="l" fontAlgn="ctr">
                        <a:buFont typeface="Arial" panose="020B0604020202020204" pitchFamily="34" charset="0"/>
                        <a:buChar char="•"/>
                      </a:pPr>
                      <a:r>
                        <a:rPr lang="en-IE" sz="1500" b="0" i="0" u="none" strike="noStrike" dirty="0" smtClean="0">
                          <a:solidFill>
                            <a:schemeClr val="tx1">
                              <a:lumMod val="75000"/>
                              <a:lumOff val="25000"/>
                            </a:schemeClr>
                          </a:solidFill>
                          <a:effectLst/>
                          <a:latin typeface="Calibri" panose="020F0502020204030204" pitchFamily="34" charset="0"/>
                        </a:rPr>
                        <a:t>Excellence at</a:t>
                      </a:r>
                      <a:r>
                        <a:rPr lang="en-IE" sz="1500" b="0" i="0" u="none" strike="noStrike" baseline="0" dirty="0" smtClean="0">
                          <a:solidFill>
                            <a:schemeClr val="tx1">
                              <a:lumMod val="75000"/>
                              <a:lumOff val="25000"/>
                            </a:schemeClr>
                          </a:solidFill>
                          <a:effectLst/>
                          <a:latin typeface="Calibri" panose="020F0502020204030204" pitchFamily="34" charset="0"/>
                        </a:rPr>
                        <a:t> </a:t>
                      </a:r>
                      <a:r>
                        <a:rPr lang="en-IE" sz="1500" b="0" i="0" u="none" strike="noStrike" dirty="0" smtClean="0">
                          <a:solidFill>
                            <a:schemeClr val="tx1">
                              <a:lumMod val="75000"/>
                              <a:lumOff val="25000"/>
                            </a:schemeClr>
                          </a:solidFill>
                          <a:effectLst/>
                          <a:latin typeface="Calibri" panose="020F0502020204030204" pitchFamily="34" charset="0"/>
                        </a:rPr>
                        <a:t>Global People,</a:t>
                      </a:r>
                      <a:r>
                        <a:rPr lang="en-IE" sz="1500" b="0" i="0" u="none" strike="noStrike" baseline="0" dirty="0" smtClean="0">
                          <a:solidFill>
                            <a:schemeClr val="tx1">
                              <a:lumMod val="75000"/>
                              <a:lumOff val="25000"/>
                            </a:schemeClr>
                          </a:solidFill>
                          <a:effectLst/>
                          <a:latin typeface="Calibri" panose="020F0502020204030204" pitchFamily="34" charset="0"/>
                        </a:rPr>
                        <a:t> </a:t>
                      </a:r>
                      <a:r>
                        <a:rPr lang="en-IE" sz="1500" b="0" i="0" u="none" strike="noStrike" dirty="0" smtClean="0">
                          <a:solidFill>
                            <a:schemeClr val="tx1">
                              <a:lumMod val="75000"/>
                              <a:lumOff val="25000"/>
                            </a:schemeClr>
                          </a:solidFill>
                          <a:effectLst/>
                          <a:latin typeface="Calibri" panose="020F0502020204030204" pitchFamily="34" charset="0"/>
                        </a:rPr>
                        <a:t>Process &amp;</a:t>
                      </a:r>
                      <a:r>
                        <a:rPr lang="en-IE" sz="1500" b="0" i="0" u="none" strike="noStrike" baseline="0" dirty="0" smtClean="0">
                          <a:solidFill>
                            <a:schemeClr val="tx1">
                              <a:lumMod val="75000"/>
                              <a:lumOff val="25000"/>
                            </a:schemeClr>
                          </a:solidFill>
                          <a:effectLst/>
                          <a:latin typeface="Calibri" panose="020F0502020204030204" pitchFamily="34" charset="0"/>
                        </a:rPr>
                        <a:t> </a:t>
                      </a:r>
                      <a:r>
                        <a:rPr lang="en-IE" sz="1500" b="0" i="0" u="none" strike="noStrike" dirty="0" smtClean="0">
                          <a:solidFill>
                            <a:schemeClr val="tx1">
                              <a:lumMod val="75000"/>
                              <a:lumOff val="25000"/>
                            </a:schemeClr>
                          </a:solidFill>
                          <a:effectLst/>
                          <a:latin typeface="Calibri" panose="020F0502020204030204" pitchFamily="34" charset="0"/>
                        </a:rPr>
                        <a:t>Technology</a:t>
                      </a:r>
                    </a:p>
                    <a:p>
                      <a:pPr marL="100013" indent="-100013" algn="l" fontAlgn="ctr">
                        <a:buFont typeface="Arial" panose="020B0604020202020204" pitchFamily="34" charset="0"/>
                        <a:buChar char="•"/>
                      </a:pPr>
                      <a:r>
                        <a:rPr lang="en-IE" sz="1500" b="0" i="0" u="none" strike="noStrike" dirty="0" smtClean="0">
                          <a:solidFill>
                            <a:schemeClr val="tx1">
                              <a:lumMod val="75000"/>
                              <a:lumOff val="25000"/>
                            </a:schemeClr>
                          </a:solidFill>
                          <a:effectLst/>
                          <a:latin typeface="Calibri" panose="020F0502020204030204" pitchFamily="34" charset="0"/>
                        </a:rPr>
                        <a:t>Market leader in Product</a:t>
                      </a:r>
                      <a:r>
                        <a:rPr lang="en-IE" sz="1500" b="0" i="0" u="none" strike="noStrike" baseline="0" dirty="0" smtClean="0">
                          <a:solidFill>
                            <a:schemeClr val="tx1">
                              <a:lumMod val="75000"/>
                              <a:lumOff val="25000"/>
                            </a:schemeClr>
                          </a:solidFill>
                          <a:effectLst/>
                          <a:latin typeface="Calibri" panose="020F0502020204030204" pitchFamily="34" charset="0"/>
                        </a:rPr>
                        <a:t> </a:t>
                      </a:r>
                      <a:r>
                        <a:rPr lang="en-IE" sz="1500" b="0" i="0" u="none" strike="noStrike" dirty="0" smtClean="0">
                          <a:solidFill>
                            <a:schemeClr val="tx1">
                              <a:lumMod val="75000"/>
                              <a:lumOff val="25000"/>
                            </a:schemeClr>
                          </a:solidFill>
                          <a:effectLst/>
                          <a:latin typeface="Calibri" panose="020F0502020204030204" pitchFamily="34" charset="0"/>
                        </a:rPr>
                        <a:t>Development services</a:t>
                      </a:r>
                    </a:p>
                    <a:p>
                      <a:pPr marL="100013" indent="-100013" algn="l" fontAlgn="ctr">
                        <a:buFont typeface="Arial" panose="020B0604020202020204" pitchFamily="34" charset="0"/>
                        <a:buChar char="•"/>
                      </a:pPr>
                      <a:r>
                        <a:rPr lang="en-IE" sz="1500" b="0" i="0" u="none" strike="noStrike" dirty="0" smtClean="0">
                          <a:solidFill>
                            <a:schemeClr val="tx1">
                              <a:lumMod val="75000"/>
                              <a:lumOff val="25000"/>
                            </a:schemeClr>
                          </a:solidFill>
                          <a:effectLst/>
                          <a:latin typeface="Calibri" panose="020F0502020204030204" pitchFamily="34" charset="0"/>
                        </a:rPr>
                        <a:t>Consistent long term</a:t>
                      </a:r>
                      <a:r>
                        <a:rPr lang="en-IE" sz="1500" b="0" i="0" u="none" strike="noStrike" baseline="0" dirty="0" smtClean="0">
                          <a:solidFill>
                            <a:schemeClr val="tx1">
                              <a:lumMod val="75000"/>
                              <a:lumOff val="25000"/>
                            </a:schemeClr>
                          </a:solidFill>
                          <a:effectLst/>
                          <a:latin typeface="Calibri" panose="020F0502020204030204" pitchFamily="34" charset="0"/>
                        </a:rPr>
                        <a:t> </a:t>
                      </a:r>
                      <a:r>
                        <a:rPr lang="en-IE" sz="1500" b="0" i="0" u="none" strike="noStrike" dirty="0" smtClean="0">
                          <a:solidFill>
                            <a:schemeClr val="tx1">
                              <a:lumMod val="75000"/>
                              <a:lumOff val="25000"/>
                            </a:schemeClr>
                          </a:solidFill>
                          <a:effectLst/>
                          <a:latin typeface="Calibri" panose="020F0502020204030204" pitchFamily="34" charset="0"/>
                        </a:rPr>
                        <a:t>financial</a:t>
                      </a:r>
                      <a:r>
                        <a:rPr lang="en-IE" sz="1500" b="0" i="0" u="none" strike="noStrike" baseline="0" dirty="0" smtClean="0">
                          <a:solidFill>
                            <a:schemeClr val="tx1">
                              <a:lumMod val="75000"/>
                              <a:lumOff val="25000"/>
                            </a:schemeClr>
                          </a:solidFill>
                          <a:effectLst/>
                          <a:latin typeface="Calibri" panose="020F0502020204030204" pitchFamily="34" charset="0"/>
                        </a:rPr>
                        <a:t> </a:t>
                      </a:r>
                      <a:r>
                        <a:rPr lang="en-IE" sz="1500" b="0" i="0" u="none" strike="noStrike" dirty="0" smtClean="0">
                          <a:solidFill>
                            <a:schemeClr val="tx1">
                              <a:lumMod val="75000"/>
                              <a:lumOff val="25000"/>
                            </a:schemeClr>
                          </a:solidFill>
                          <a:effectLst/>
                          <a:latin typeface="Calibri" panose="020F0502020204030204" pitchFamily="34" charset="0"/>
                        </a:rPr>
                        <a:t>performance</a:t>
                      </a:r>
                      <a:endParaRPr lang="en-US" sz="1500" b="0" i="0" u="none" strike="noStrike" dirty="0" smtClean="0">
                        <a:solidFill>
                          <a:schemeClr val="tx1">
                            <a:lumMod val="75000"/>
                            <a:lumOff val="25000"/>
                          </a:schemeClr>
                        </a:solidFill>
                        <a:effectLst/>
                        <a:latin typeface="Calibri" panose="020F0502020204030204" pitchFamily="34" charset="0"/>
                      </a:endParaRPr>
                    </a:p>
                  </a:txBody>
                  <a:tcPr anchor="ctr">
                    <a:lnL>
                      <a:noFill/>
                    </a:lnL>
                    <a:lnR w="6350" cap="flat" cmpd="sng" algn="ctr">
                      <a:noFill/>
                      <a:prstDash val="solid"/>
                      <a:miter lim="800000"/>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419" y="2750854"/>
            <a:ext cx="2120562" cy="719397"/>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167" y="4942796"/>
            <a:ext cx="1777662" cy="564669"/>
          </a:xfrm>
          <a:prstGeom prst="rect">
            <a:avLst/>
          </a:prstGeom>
        </p:spPr>
      </p:pic>
      <p:sp>
        <p:nvSpPr>
          <p:cNvPr id="30" name="TextBox 29"/>
          <p:cNvSpPr txBox="1"/>
          <p:nvPr/>
        </p:nvSpPr>
        <p:spPr>
          <a:xfrm>
            <a:off x="9205494" y="6411011"/>
            <a:ext cx="2683748"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2013</a:t>
            </a:r>
            <a:r>
              <a:rPr lang="en-US" sz="800" dirty="0" smtClean="0">
                <a:solidFill>
                  <a:schemeClr val="tx1">
                    <a:lumMod val="75000"/>
                    <a:lumOff val="25000"/>
                  </a:schemeClr>
                </a:solidFill>
              </a:rPr>
              <a:t>, Quintiles Annual Report 2013)</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637067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a:spLocks noGrp="1"/>
          </p:cNvSpPr>
          <p:nvPr>
            <p:ph idx="1"/>
          </p:nvPr>
        </p:nvSpPr>
        <p:spPr>
          <a:xfrm>
            <a:off x="457200" y="1096624"/>
            <a:ext cx="8229600" cy="4525963"/>
          </a:xfrm>
        </p:spPr>
        <p:txBody>
          <a:bodyPr/>
          <a:lstStyle/>
          <a:p>
            <a:pPr>
              <a:buFont typeface="Wingdings" panose="05000000000000000000" pitchFamily="2" charset="2"/>
              <a:buChar char="q"/>
            </a:pPr>
            <a:r>
              <a:rPr lang="en-US" sz="2400" dirty="0" smtClean="0">
                <a:solidFill>
                  <a:schemeClr val="bg2">
                    <a:lumMod val="90000"/>
                  </a:schemeClr>
                </a:solidFill>
              </a:rPr>
              <a:t>  Introduction</a:t>
            </a:r>
          </a:p>
          <a:p>
            <a:pPr>
              <a:buFont typeface="Wingdings" panose="05000000000000000000" pitchFamily="2" charset="2"/>
              <a:buChar char="q"/>
            </a:pPr>
            <a:r>
              <a:rPr lang="en-US" sz="2400" dirty="0" smtClean="0">
                <a:solidFill>
                  <a:schemeClr val="bg2">
                    <a:lumMod val="90000"/>
                  </a:schemeClr>
                </a:solidFill>
              </a:rPr>
              <a:t>  Company Project Current Stage</a:t>
            </a:r>
          </a:p>
          <a:p>
            <a:pPr>
              <a:buFont typeface="Wingdings" panose="05000000000000000000" pitchFamily="2" charset="2"/>
              <a:buChar char="q"/>
            </a:pPr>
            <a:r>
              <a:rPr lang="en-US" sz="2400" dirty="0" smtClean="0">
                <a:solidFill>
                  <a:schemeClr val="bg2">
                    <a:lumMod val="90000"/>
                  </a:schemeClr>
                </a:solidFill>
              </a:rPr>
              <a:t>  Company </a:t>
            </a:r>
            <a:r>
              <a:rPr lang="en-US" sz="2400" dirty="0" smtClean="0">
                <a:solidFill>
                  <a:schemeClr val="bg2">
                    <a:lumMod val="90000"/>
                  </a:schemeClr>
                </a:solidFill>
              </a:rPr>
              <a:t>Overview</a:t>
            </a:r>
          </a:p>
          <a:p>
            <a:pPr>
              <a:buFont typeface="Wingdings" panose="05000000000000000000" pitchFamily="2" charset="2"/>
              <a:buChar char="q"/>
            </a:pPr>
            <a:r>
              <a:rPr lang="en-US" sz="2400" dirty="0" smtClean="0">
                <a:solidFill>
                  <a:schemeClr val="tx1">
                    <a:lumMod val="75000"/>
                    <a:lumOff val="25000"/>
                  </a:schemeClr>
                </a:solidFill>
              </a:rPr>
              <a:t>  Company Analysis</a:t>
            </a:r>
            <a:endParaRPr lang="en-US" sz="2400" dirty="0" smtClean="0">
              <a:solidFill>
                <a:schemeClr val="bg2">
                  <a:lumMod val="90000"/>
                </a:schemeClr>
              </a:solidFill>
            </a:endParaRPr>
          </a:p>
          <a:p>
            <a:pPr lvl="1">
              <a:buFont typeface="Wingdings" panose="05000000000000000000" pitchFamily="2" charset="2"/>
              <a:buChar char="ü"/>
            </a:pPr>
            <a:r>
              <a:rPr lang="en-US" sz="2000" dirty="0">
                <a:solidFill>
                  <a:schemeClr val="bg2">
                    <a:lumMod val="90000"/>
                  </a:schemeClr>
                </a:solidFill>
              </a:rPr>
              <a:t> </a:t>
            </a:r>
            <a:r>
              <a:rPr lang="en-US" sz="2000" dirty="0" smtClean="0">
                <a:solidFill>
                  <a:schemeClr val="bg2">
                    <a:lumMod val="90000"/>
                  </a:schemeClr>
                </a:solidFill>
              </a:rPr>
              <a:t> UDG Healthcare plc</a:t>
            </a:r>
          </a:p>
          <a:p>
            <a:pPr lvl="1">
              <a:buFont typeface="Wingdings" panose="05000000000000000000" pitchFamily="2" charset="2"/>
              <a:buChar char="ü"/>
            </a:pPr>
            <a:r>
              <a:rPr lang="en-US" sz="2000" dirty="0" smtClean="0">
                <a:solidFill>
                  <a:schemeClr val="bg2">
                    <a:lumMod val="90000"/>
                  </a:schemeClr>
                </a:solidFill>
              </a:rPr>
              <a:t>  Ashfield</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Sharp</a:t>
            </a:r>
          </a:p>
          <a:p>
            <a:pPr lvl="2">
              <a:buFont typeface="Wingdings" panose="05000000000000000000" pitchFamily="2" charset="2"/>
              <a:buChar char="Ø"/>
            </a:pPr>
            <a:r>
              <a:rPr lang="en-US" sz="1600" dirty="0">
                <a:solidFill>
                  <a:schemeClr val="tx1">
                    <a:lumMod val="75000"/>
                    <a:lumOff val="25000"/>
                  </a:schemeClr>
                </a:solidFill>
              </a:rPr>
              <a:t> Strategic </a:t>
            </a:r>
            <a:r>
              <a:rPr lang="en-US" sz="1600" dirty="0" smtClean="0">
                <a:solidFill>
                  <a:schemeClr val="tx1">
                    <a:lumMod val="75000"/>
                    <a:lumOff val="25000"/>
                  </a:schemeClr>
                </a:solidFill>
              </a:rPr>
              <a:t>Capabilities</a:t>
            </a:r>
          </a:p>
          <a:p>
            <a:pPr lvl="2">
              <a:buFont typeface="Wingdings" panose="05000000000000000000" pitchFamily="2" charset="2"/>
              <a:buChar char="Ø"/>
            </a:pPr>
            <a:r>
              <a:rPr lang="en-US" sz="1600" dirty="0" smtClean="0">
                <a:solidFill>
                  <a:schemeClr val="tx1">
                    <a:lumMod val="75000"/>
                    <a:lumOff val="25000"/>
                  </a:schemeClr>
                </a:solidFill>
              </a:rPr>
              <a:t> Activity Map</a:t>
            </a:r>
            <a:endParaRPr lang="en-US" sz="1600" dirty="0">
              <a:solidFill>
                <a:schemeClr val="tx1">
                  <a:lumMod val="75000"/>
                  <a:lumOff val="25000"/>
                </a:schemeClr>
              </a:solidFill>
            </a:endParaRPr>
          </a:p>
          <a:p>
            <a:pPr lvl="2">
              <a:buFont typeface="Wingdings" panose="05000000000000000000" pitchFamily="2" charset="2"/>
              <a:buChar char="Ø"/>
            </a:pPr>
            <a:r>
              <a:rPr lang="en-US" sz="1600" dirty="0">
                <a:solidFill>
                  <a:schemeClr val="tx1">
                    <a:lumMod val="75000"/>
                    <a:lumOff val="25000"/>
                  </a:schemeClr>
                </a:solidFill>
              </a:rPr>
              <a:t> </a:t>
            </a:r>
            <a:r>
              <a:rPr lang="en-US" sz="1600" dirty="0" smtClean="0">
                <a:solidFill>
                  <a:schemeClr val="tx1">
                    <a:lumMod val="75000"/>
                    <a:lumOff val="25000"/>
                  </a:schemeClr>
                </a:solidFill>
              </a:rPr>
              <a:t>Competitor </a:t>
            </a:r>
            <a:r>
              <a:rPr lang="en-US" sz="1600" dirty="0">
                <a:solidFill>
                  <a:schemeClr val="tx1">
                    <a:lumMod val="75000"/>
                    <a:lumOff val="25000"/>
                  </a:schemeClr>
                </a:solidFill>
              </a:rPr>
              <a:t>Analysis</a:t>
            </a:r>
            <a:endParaRPr lang="en-US" sz="2000" dirty="0" smtClean="0">
              <a:solidFill>
                <a:schemeClr val="bg2">
                  <a:lumMod val="90000"/>
                </a:schemeClr>
              </a:solidFill>
            </a:endParaRPr>
          </a:p>
          <a:p>
            <a:pPr>
              <a:buFont typeface="Wingdings" panose="05000000000000000000" pitchFamily="2" charset="2"/>
              <a:buChar char="q"/>
            </a:pPr>
            <a:r>
              <a:rPr lang="en-US" sz="2400" dirty="0" smtClean="0">
                <a:solidFill>
                  <a:schemeClr val="bg2">
                    <a:lumMod val="90000"/>
                  </a:schemeClr>
                </a:solidFill>
              </a:rPr>
              <a:t>  Conclusion</a:t>
            </a:r>
            <a:endParaRPr lang="en-US" sz="2400" dirty="0">
              <a:solidFill>
                <a:schemeClr val="bg2">
                  <a:lumMod val="90000"/>
                </a:schemeClr>
              </a:solidFill>
            </a:endParaRPr>
          </a:p>
        </p:txBody>
      </p:sp>
      <p:sp>
        <p:nvSpPr>
          <p:cNvPr id="2" name="Slide Number Placeholder 1"/>
          <p:cNvSpPr>
            <a:spLocks noGrp="1"/>
          </p:cNvSpPr>
          <p:nvPr>
            <p:ph type="sldNum" sz="quarter" idx="12"/>
          </p:nvPr>
        </p:nvSpPr>
        <p:spPr/>
        <p:txBody>
          <a:bodyPr/>
          <a:lstStyle/>
          <a:p>
            <a:fld id="{F778309B-6251-4B38-9DB1-212C96F2A3CC}" type="slidenum">
              <a:rPr lang="en-US" smtClean="0"/>
              <a:t>23</a:t>
            </a:fld>
            <a:endParaRPr lang="en-US"/>
          </a:p>
        </p:txBody>
      </p:sp>
      <p:sp>
        <p:nvSpPr>
          <p:cNvPr id="5" name="TextBox 4"/>
          <p:cNvSpPr txBox="1"/>
          <p:nvPr/>
        </p:nvSpPr>
        <p:spPr>
          <a:xfrm>
            <a:off x="165100" y="266700"/>
            <a:ext cx="1470659" cy="584775"/>
          </a:xfrm>
          <a:prstGeom prst="rect">
            <a:avLst/>
          </a:prstGeom>
          <a:noFill/>
        </p:spPr>
        <p:txBody>
          <a:bodyPr wrap="none" rtlCol="0">
            <a:spAutoFit/>
          </a:bodyPr>
          <a:lstStyle/>
          <a:p>
            <a:r>
              <a:rPr lang="en-US" sz="3200" b="1" dirty="0" smtClean="0">
                <a:solidFill>
                  <a:schemeClr val="tx1">
                    <a:lumMod val="75000"/>
                    <a:lumOff val="25000"/>
                  </a:schemeClr>
                </a:solidFill>
              </a:rPr>
              <a:t>Agenda</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2205422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5100" y="266700"/>
            <a:ext cx="4062651" cy="584775"/>
          </a:xfrm>
          <a:prstGeom prst="rect">
            <a:avLst/>
          </a:prstGeom>
          <a:noFill/>
        </p:spPr>
        <p:txBody>
          <a:bodyPr wrap="none" rtlCol="0">
            <a:spAutoFit/>
          </a:bodyPr>
          <a:lstStyle/>
          <a:p>
            <a:r>
              <a:rPr lang="en-US" sz="3200" b="1" dirty="0" smtClean="0">
                <a:solidFill>
                  <a:schemeClr val="tx1">
                    <a:lumMod val="75000"/>
                    <a:lumOff val="25000"/>
                  </a:schemeClr>
                </a:solidFill>
              </a:rPr>
              <a:t>Sharp:  </a:t>
            </a:r>
            <a:r>
              <a:rPr lang="en-US" sz="2400" dirty="0" smtClean="0">
                <a:solidFill>
                  <a:schemeClr val="tx1">
                    <a:lumMod val="75000"/>
                    <a:lumOff val="25000"/>
                  </a:schemeClr>
                </a:solidFill>
              </a:rPr>
              <a:t>Strategic Capabilities</a:t>
            </a:r>
            <a:endParaRPr lang="en-US" sz="2400" dirty="0">
              <a:solidFill>
                <a:schemeClr val="tx1">
                  <a:lumMod val="75000"/>
                  <a:lumOff val="25000"/>
                </a:schemeClr>
              </a:solidFill>
            </a:endParaRPr>
          </a:p>
        </p:txBody>
      </p:sp>
      <p:sp>
        <p:nvSpPr>
          <p:cNvPr id="17" name="Rounded Rectangle 16"/>
          <p:cNvSpPr/>
          <p:nvPr/>
        </p:nvSpPr>
        <p:spPr>
          <a:xfrm>
            <a:off x="367907" y="1163932"/>
            <a:ext cx="11430393" cy="1806695"/>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t" anchorCtr="0"/>
          <a:lstStyle/>
          <a:p>
            <a:pPr marL="342900" indent="-342900" algn="just">
              <a:buFont typeface="Wingdings" panose="05000000000000000000" pitchFamily="2" charset="2"/>
              <a:buChar char="q"/>
            </a:pPr>
            <a:r>
              <a:rPr lang="en-US" sz="2000" dirty="0" smtClean="0">
                <a:solidFill>
                  <a:schemeClr val="tx1">
                    <a:lumMod val="75000"/>
                    <a:lumOff val="25000"/>
                  </a:schemeClr>
                </a:solidFill>
              </a:rPr>
              <a:t>Sharps </a:t>
            </a:r>
            <a:r>
              <a:rPr lang="en-US" sz="2000" dirty="0">
                <a:solidFill>
                  <a:schemeClr val="tx1">
                    <a:lumMod val="75000"/>
                    <a:lumOff val="25000"/>
                  </a:schemeClr>
                </a:solidFill>
              </a:rPr>
              <a:t>current strategic focus is on </a:t>
            </a:r>
            <a:r>
              <a:rPr lang="en-US" sz="2000" b="1" dirty="0">
                <a:solidFill>
                  <a:schemeClr val="tx1">
                    <a:lumMod val="75000"/>
                    <a:lumOff val="25000"/>
                  </a:schemeClr>
                </a:solidFill>
              </a:rPr>
              <a:t>organic growth </a:t>
            </a:r>
          </a:p>
          <a:p>
            <a:pPr marL="742950" lvl="1" indent="-285750" algn="just">
              <a:buFont typeface="Wingdings" panose="05000000000000000000" pitchFamily="2" charset="2"/>
              <a:buChar char="ü"/>
            </a:pPr>
            <a:r>
              <a:rPr lang="en-US" sz="2000" dirty="0">
                <a:solidFill>
                  <a:schemeClr val="tx1">
                    <a:lumMod val="75000"/>
                    <a:lumOff val="25000"/>
                  </a:schemeClr>
                </a:solidFill>
              </a:rPr>
              <a:t>Use the </a:t>
            </a:r>
            <a:r>
              <a:rPr lang="en-US" sz="2000" b="1" dirty="0">
                <a:solidFill>
                  <a:schemeClr val="tx1">
                    <a:lumMod val="75000"/>
                    <a:lumOff val="25000"/>
                  </a:schemeClr>
                </a:solidFill>
              </a:rPr>
              <a:t>reputation</a:t>
            </a:r>
            <a:r>
              <a:rPr lang="en-US" sz="2000" dirty="0">
                <a:solidFill>
                  <a:schemeClr val="tx1">
                    <a:lumMod val="75000"/>
                    <a:lumOff val="25000"/>
                  </a:schemeClr>
                </a:solidFill>
              </a:rPr>
              <a:t> in order to grow the market share</a:t>
            </a:r>
          </a:p>
          <a:p>
            <a:pPr marL="742950" lvl="1" indent="-285750" algn="just">
              <a:buFont typeface="Wingdings" panose="05000000000000000000" pitchFamily="2" charset="2"/>
              <a:buChar char="ü"/>
            </a:pPr>
            <a:r>
              <a:rPr lang="en-US" sz="2000" dirty="0">
                <a:solidFill>
                  <a:schemeClr val="tx1">
                    <a:lumMod val="75000"/>
                    <a:lumOff val="25000"/>
                  </a:schemeClr>
                </a:solidFill>
              </a:rPr>
              <a:t>Capitalise on the pioneering in </a:t>
            </a:r>
            <a:r>
              <a:rPr lang="en-US" sz="2000" b="1" dirty="0">
                <a:solidFill>
                  <a:schemeClr val="tx1">
                    <a:lumMod val="75000"/>
                    <a:lumOff val="25000"/>
                  </a:schemeClr>
                </a:solidFill>
              </a:rPr>
              <a:t>serialization</a:t>
            </a:r>
            <a:r>
              <a:rPr lang="en-US" sz="2000" dirty="0">
                <a:solidFill>
                  <a:schemeClr val="tx1">
                    <a:lumMod val="75000"/>
                    <a:lumOff val="25000"/>
                  </a:schemeClr>
                </a:solidFill>
              </a:rPr>
              <a:t> (leading position)</a:t>
            </a:r>
          </a:p>
          <a:p>
            <a:pPr marL="742950" lvl="1" indent="-285750" algn="just">
              <a:buFont typeface="Wingdings" panose="05000000000000000000" pitchFamily="2" charset="2"/>
              <a:buChar char="ü"/>
            </a:pPr>
            <a:r>
              <a:rPr lang="en-US" sz="2000" dirty="0">
                <a:solidFill>
                  <a:schemeClr val="tx1">
                    <a:lumMod val="75000"/>
                    <a:lumOff val="25000"/>
                  </a:schemeClr>
                </a:solidFill>
              </a:rPr>
              <a:t>Attending growing demand in EU from US</a:t>
            </a:r>
          </a:p>
          <a:p>
            <a:pPr marL="742950" lvl="1" indent="-285750" algn="just">
              <a:buFont typeface="Wingdings" panose="05000000000000000000" pitchFamily="2" charset="2"/>
              <a:buChar char="ü"/>
            </a:pPr>
            <a:r>
              <a:rPr lang="en-US" sz="2000" dirty="0">
                <a:solidFill>
                  <a:schemeClr val="tx1">
                    <a:lumMod val="75000"/>
                    <a:lumOff val="25000"/>
                  </a:schemeClr>
                </a:solidFill>
              </a:rPr>
              <a:t>Outsourcing annual </a:t>
            </a:r>
            <a:r>
              <a:rPr lang="en-US" sz="2000" b="1" dirty="0">
                <a:solidFill>
                  <a:schemeClr val="tx1">
                    <a:lumMod val="75000"/>
                    <a:lumOff val="25000"/>
                  </a:schemeClr>
                </a:solidFill>
              </a:rPr>
              <a:t>growth of 8%</a:t>
            </a:r>
          </a:p>
        </p:txBody>
      </p:sp>
      <p:sp>
        <p:nvSpPr>
          <p:cNvPr id="20" name="Rounded Rectangle 19"/>
          <p:cNvSpPr/>
          <p:nvPr/>
        </p:nvSpPr>
        <p:spPr>
          <a:xfrm>
            <a:off x="392265" y="3168856"/>
            <a:ext cx="3608320" cy="29963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a:r>
              <a:rPr lang="en-US" sz="2000" dirty="0">
                <a:solidFill>
                  <a:schemeClr val="tx1">
                    <a:lumMod val="75000"/>
                    <a:lumOff val="25000"/>
                  </a:schemeClr>
                </a:solidFill>
              </a:rPr>
              <a:t>Targeting the Biotech </a:t>
            </a:r>
            <a:r>
              <a:rPr lang="en-US" sz="2000" dirty="0" smtClean="0">
                <a:solidFill>
                  <a:schemeClr val="tx1">
                    <a:lumMod val="75000"/>
                    <a:lumOff val="25000"/>
                  </a:schemeClr>
                </a:solidFill>
              </a:rPr>
              <a:t>market, </a:t>
            </a:r>
            <a:r>
              <a:rPr lang="en-US" sz="2000" dirty="0">
                <a:solidFill>
                  <a:schemeClr val="tx1">
                    <a:lumMod val="75000"/>
                    <a:lumOff val="25000"/>
                  </a:schemeClr>
                </a:solidFill>
              </a:rPr>
              <a:t>Higher margins service</a:t>
            </a:r>
            <a:endParaRPr lang="en-US" sz="2000" b="1" dirty="0">
              <a:solidFill>
                <a:schemeClr val="tx1">
                  <a:lumMod val="75000"/>
                  <a:lumOff val="25000"/>
                </a:schemeClr>
              </a:solidFill>
            </a:endParaRPr>
          </a:p>
        </p:txBody>
      </p:sp>
      <p:sp>
        <p:nvSpPr>
          <p:cNvPr id="24" name="Rounded Rectangle 23"/>
          <p:cNvSpPr/>
          <p:nvPr/>
        </p:nvSpPr>
        <p:spPr>
          <a:xfrm>
            <a:off x="4291122" y="3168854"/>
            <a:ext cx="3608320" cy="29963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a:r>
              <a:rPr lang="en-US" sz="2000" dirty="0">
                <a:solidFill>
                  <a:schemeClr val="tx1">
                    <a:lumMod val="75000"/>
                    <a:lumOff val="25000"/>
                  </a:schemeClr>
                </a:solidFill>
              </a:rPr>
              <a:t>Serialisation is a big trend for CPOs and Sharp has a leading advantage</a:t>
            </a:r>
            <a:endParaRPr lang="en-US" sz="2000" b="1" dirty="0">
              <a:solidFill>
                <a:schemeClr val="tx1">
                  <a:lumMod val="75000"/>
                  <a:lumOff val="25000"/>
                </a:schemeClr>
              </a:solidFill>
            </a:endParaRPr>
          </a:p>
        </p:txBody>
      </p:sp>
      <p:sp>
        <p:nvSpPr>
          <p:cNvPr id="26" name="Rounded Rectangle 25"/>
          <p:cNvSpPr/>
          <p:nvPr/>
        </p:nvSpPr>
        <p:spPr>
          <a:xfrm>
            <a:off x="8189980" y="3168854"/>
            <a:ext cx="3608320" cy="29963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a:r>
              <a:rPr lang="en-US" sz="2000" dirty="0">
                <a:solidFill>
                  <a:schemeClr val="tx1">
                    <a:lumMod val="75000"/>
                    <a:lumOff val="25000"/>
                  </a:schemeClr>
                </a:solidFill>
              </a:rPr>
              <a:t>Acquisitions would be the case only if it represents an outstanding opportunity</a:t>
            </a:r>
            <a:endParaRPr lang="en-US" sz="2000" b="1" dirty="0">
              <a:solidFill>
                <a:schemeClr val="tx1">
                  <a:lumMod val="75000"/>
                  <a:lumOff val="25000"/>
                </a:schemeClr>
              </a:solidFill>
            </a:endParaRPr>
          </a:p>
        </p:txBody>
      </p:sp>
      <p:sp>
        <p:nvSpPr>
          <p:cNvPr id="27" name="Slide Number Placeholder 1"/>
          <p:cNvSpPr txBox="1">
            <a:spLocks/>
          </p:cNvSpPr>
          <p:nvPr/>
        </p:nvSpPr>
        <p:spPr>
          <a:xfrm>
            <a:off x="9448800" y="6470904"/>
            <a:ext cx="2743200" cy="365125"/>
          </a:xfrm>
          <a:prstGeom prst="rect">
            <a:avLst/>
          </a:prstGeom>
        </p:spPr>
        <p:txBody>
          <a:bodyPr/>
          <a:lstStyle>
            <a:defPPr>
              <a:defRPr lang="en-US"/>
            </a:defPPr>
            <a:lvl1pPr marL="0" algn="r"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778309B-6251-4B38-9DB1-212C96F2A3CC}" type="slidenum">
              <a:rPr lang="en-US" smtClean="0"/>
              <a:pPr/>
              <a:t>24</a:t>
            </a:fld>
            <a:endParaRPr lang="en-US" dirty="0"/>
          </a:p>
        </p:txBody>
      </p:sp>
      <p:sp>
        <p:nvSpPr>
          <p:cNvPr id="31" name="TextBox 30"/>
          <p:cNvSpPr txBox="1"/>
          <p:nvPr/>
        </p:nvSpPr>
        <p:spPr>
          <a:xfrm>
            <a:off x="6946862" y="6411011"/>
            <a:ext cx="4942380"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Bocom 2015, Edison 2014, Johnson et. Al. 2013, sharpservices.com)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826397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5100" y="266700"/>
            <a:ext cx="7815153" cy="584775"/>
          </a:xfrm>
          <a:prstGeom prst="rect">
            <a:avLst/>
          </a:prstGeom>
          <a:noFill/>
        </p:spPr>
        <p:txBody>
          <a:bodyPr wrap="none" rtlCol="0">
            <a:spAutoFit/>
          </a:bodyPr>
          <a:lstStyle/>
          <a:p>
            <a:r>
              <a:rPr lang="en-US" sz="3200" b="1" dirty="0" smtClean="0">
                <a:solidFill>
                  <a:schemeClr val="tx1">
                    <a:lumMod val="75000"/>
                    <a:lumOff val="25000"/>
                  </a:schemeClr>
                </a:solidFill>
              </a:rPr>
              <a:t>Sharp:  </a:t>
            </a:r>
            <a:r>
              <a:rPr lang="en-US" sz="2400" dirty="0">
                <a:solidFill>
                  <a:schemeClr val="tx1">
                    <a:lumMod val="75000"/>
                    <a:lumOff val="25000"/>
                  </a:schemeClr>
                </a:solidFill>
              </a:rPr>
              <a:t>Strategic Capabilities – Resource Based </a:t>
            </a:r>
            <a:r>
              <a:rPr lang="en-US" sz="2400" dirty="0" smtClean="0">
                <a:solidFill>
                  <a:schemeClr val="tx1">
                    <a:lumMod val="75000"/>
                    <a:lumOff val="25000"/>
                  </a:schemeClr>
                </a:solidFill>
              </a:rPr>
              <a:t>View Model</a:t>
            </a:r>
            <a:endParaRPr lang="en-US" sz="2400" dirty="0">
              <a:solidFill>
                <a:schemeClr val="tx1">
                  <a:lumMod val="75000"/>
                  <a:lumOff val="25000"/>
                </a:schemeClr>
              </a:solidFill>
            </a:endParaRPr>
          </a:p>
        </p:txBody>
      </p:sp>
      <p:sp>
        <p:nvSpPr>
          <p:cNvPr id="14" name="Rounded Rectangle 13"/>
          <p:cNvSpPr/>
          <p:nvPr/>
        </p:nvSpPr>
        <p:spPr>
          <a:xfrm>
            <a:off x="367907" y="1349461"/>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r>
              <a:rPr lang="en-GB" dirty="0">
                <a:solidFill>
                  <a:schemeClr val="tx1">
                    <a:lumMod val="75000"/>
                    <a:lumOff val="25000"/>
                  </a:schemeClr>
                </a:solidFill>
              </a:rPr>
              <a:t>6 </a:t>
            </a:r>
            <a:r>
              <a:rPr lang="en-IE" dirty="0">
                <a:solidFill>
                  <a:schemeClr val="tx1">
                    <a:lumMod val="75000"/>
                    <a:lumOff val="25000"/>
                  </a:schemeClr>
                </a:solidFill>
              </a:rPr>
              <a:t>state-of-the-art </a:t>
            </a:r>
            <a:r>
              <a:rPr lang="en-IE" dirty="0" smtClean="0">
                <a:solidFill>
                  <a:schemeClr val="tx1">
                    <a:lumMod val="75000"/>
                    <a:lumOff val="25000"/>
                  </a:schemeClr>
                </a:solidFill>
              </a:rPr>
              <a:t>facilities</a:t>
            </a:r>
            <a:endParaRPr lang="en-GB" dirty="0">
              <a:solidFill>
                <a:schemeClr val="tx1">
                  <a:lumMod val="75000"/>
                  <a:lumOff val="25000"/>
                </a:schemeClr>
              </a:solidFill>
            </a:endParaRPr>
          </a:p>
        </p:txBody>
      </p:sp>
      <p:sp>
        <p:nvSpPr>
          <p:cNvPr id="15" name="Rounded Rectangle 14"/>
          <p:cNvSpPr/>
          <p:nvPr/>
        </p:nvSpPr>
        <p:spPr>
          <a:xfrm>
            <a:off x="2310759"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algn="ctr"/>
            <a:r>
              <a:rPr lang="en-IE" dirty="0">
                <a:solidFill>
                  <a:schemeClr val="tx1">
                    <a:lumMod val="75000"/>
                    <a:lumOff val="25000"/>
                  </a:schemeClr>
                </a:solidFill>
              </a:rPr>
              <a:t>9 Serialisation packing lines (</a:t>
            </a:r>
            <a:r>
              <a:rPr lang="en-IE" dirty="0">
                <a:solidFill>
                  <a:schemeClr val="tx1">
                    <a:lumMod val="75000"/>
                    <a:lumOff val="25000"/>
                  </a:schemeClr>
                </a:solidFill>
              </a:rPr>
              <a:t>12 due </a:t>
            </a:r>
            <a:r>
              <a:rPr lang="en-IE" dirty="0">
                <a:solidFill>
                  <a:schemeClr val="tx1">
                    <a:lumMod val="75000"/>
                    <a:lumOff val="25000"/>
                  </a:schemeClr>
                </a:solidFill>
              </a:rPr>
              <a:t>in 2015</a:t>
            </a:r>
            <a:r>
              <a:rPr lang="en-IE" dirty="0" smtClean="0">
                <a:solidFill>
                  <a:schemeClr val="tx1">
                    <a:lumMod val="75000"/>
                    <a:lumOff val="25000"/>
                  </a:schemeClr>
                </a:solidFill>
              </a:rPr>
              <a:t>)</a:t>
            </a:r>
            <a:endParaRPr lang="en-US" b="1" dirty="0">
              <a:solidFill>
                <a:schemeClr val="tx1">
                  <a:lumMod val="75000"/>
                  <a:lumOff val="25000"/>
                </a:schemeClr>
              </a:solidFill>
            </a:endParaRPr>
          </a:p>
        </p:txBody>
      </p:sp>
      <p:sp>
        <p:nvSpPr>
          <p:cNvPr id="16" name="Rounded Rectangle 15"/>
          <p:cNvSpPr/>
          <p:nvPr/>
        </p:nvSpPr>
        <p:spPr>
          <a:xfrm>
            <a:off x="4253611"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r>
              <a:rPr lang="en-IE" dirty="0">
                <a:solidFill>
                  <a:schemeClr val="tx1">
                    <a:lumMod val="75000"/>
                    <a:lumOff val="25000"/>
                  </a:schemeClr>
                </a:solidFill>
              </a:rPr>
              <a:t>Excellence in Logistics, Warehousing &amp; </a:t>
            </a:r>
            <a:r>
              <a:rPr lang="en-IE" dirty="0" smtClean="0">
                <a:solidFill>
                  <a:schemeClr val="tx1">
                    <a:lumMod val="75000"/>
                    <a:lumOff val="25000"/>
                  </a:schemeClr>
                </a:solidFill>
              </a:rPr>
              <a:t>Distribution</a:t>
            </a:r>
            <a:endParaRPr lang="en-GB" dirty="0">
              <a:solidFill>
                <a:schemeClr val="tx1">
                  <a:lumMod val="75000"/>
                  <a:lumOff val="25000"/>
                </a:schemeClr>
              </a:solidFill>
            </a:endParaRPr>
          </a:p>
        </p:txBody>
      </p:sp>
      <p:sp>
        <p:nvSpPr>
          <p:cNvPr id="19" name="Rounded Rectangle 18"/>
          <p:cNvSpPr/>
          <p:nvPr/>
        </p:nvSpPr>
        <p:spPr>
          <a:xfrm>
            <a:off x="6225959"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r>
              <a:rPr lang="en-IE" dirty="0">
                <a:solidFill>
                  <a:schemeClr val="tx1">
                    <a:lumMod val="75000"/>
                    <a:lumOff val="25000"/>
                  </a:schemeClr>
                </a:solidFill>
              </a:rPr>
              <a:t>Financial </a:t>
            </a:r>
            <a:r>
              <a:rPr lang="en-IE" dirty="0" smtClean="0">
                <a:solidFill>
                  <a:schemeClr val="tx1">
                    <a:lumMod val="75000"/>
                    <a:lumOff val="25000"/>
                  </a:schemeClr>
                </a:solidFill>
              </a:rPr>
              <a:t>Stability</a:t>
            </a:r>
            <a:endParaRPr lang="en-GB" dirty="0">
              <a:solidFill>
                <a:schemeClr val="tx1">
                  <a:lumMod val="75000"/>
                  <a:lumOff val="25000"/>
                </a:schemeClr>
              </a:solidFill>
            </a:endParaRPr>
          </a:p>
        </p:txBody>
      </p:sp>
      <p:sp>
        <p:nvSpPr>
          <p:cNvPr id="21" name="Rounded Rectangle 20"/>
          <p:cNvSpPr/>
          <p:nvPr/>
        </p:nvSpPr>
        <p:spPr>
          <a:xfrm>
            <a:off x="8168811"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r>
              <a:rPr lang="en-IE" dirty="0">
                <a:solidFill>
                  <a:schemeClr val="tx1">
                    <a:lumMod val="75000"/>
                    <a:lumOff val="25000"/>
                  </a:schemeClr>
                </a:solidFill>
              </a:rPr>
              <a:t>In-House Project Management Team and Help-Desk </a:t>
            </a:r>
            <a:r>
              <a:rPr lang="en-IE" dirty="0" smtClean="0">
                <a:solidFill>
                  <a:schemeClr val="tx1">
                    <a:lumMod val="75000"/>
                    <a:lumOff val="25000"/>
                  </a:schemeClr>
                </a:solidFill>
              </a:rPr>
              <a:t>Support</a:t>
            </a:r>
            <a:endParaRPr lang="en-GB" dirty="0">
              <a:solidFill>
                <a:schemeClr val="tx1">
                  <a:lumMod val="75000"/>
                  <a:lumOff val="25000"/>
                </a:schemeClr>
              </a:solidFill>
            </a:endParaRPr>
          </a:p>
        </p:txBody>
      </p:sp>
      <p:sp>
        <p:nvSpPr>
          <p:cNvPr id="22" name="Rounded Rectangle 21"/>
          <p:cNvSpPr/>
          <p:nvPr/>
        </p:nvSpPr>
        <p:spPr>
          <a:xfrm>
            <a:off x="10131036"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r>
              <a:rPr lang="en-IE" dirty="0">
                <a:solidFill>
                  <a:schemeClr val="tx1">
                    <a:lumMod val="75000"/>
                    <a:lumOff val="25000"/>
                  </a:schemeClr>
                </a:solidFill>
              </a:rPr>
              <a:t>75% Senior Management – Ex </a:t>
            </a:r>
            <a:r>
              <a:rPr lang="en-IE" dirty="0" smtClean="0">
                <a:solidFill>
                  <a:schemeClr val="tx1">
                    <a:lumMod val="75000"/>
                    <a:lumOff val="25000"/>
                  </a:schemeClr>
                </a:solidFill>
              </a:rPr>
              <a:t>Pharma</a:t>
            </a:r>
            <a:endParaRPr lang="en-GB" dirty="0">
              <a:solidFill>
                <a:schemeClr val="tx1">
                  <a:lumMod val="75000"/>
                  <a:lumOff val="25000"/>
                </a:schemeClr>
              </a:solidFill>
            </a:endParaRPr>
          </a:p>
        </p:txBody>
      </p:sp>
      <p:sp>
        <p:nvSpPr>
          <p:cNvPr id="23" name="Rounded Rectangle 22"/>
          <p:cNvSpPr/>
          <p:nvPr/>
        </p:nvSpPr>
        <p:spPr>
          <a:xfrm>
            <a:off x="367907" y="5043947"/>
            <a:ext cx="11414128" cy="678427"/>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GB" dirty="0">
                <a:solidFill>
                  <a:schemeClr val="tx1">
                    <a:lumMod val="75000"/>
                    <a:lumOff val="25000"/>
                  </a:schemeClr>
                </a:solidFill>
              </a:rPr>
              <a:t>Resources (“what we have”)</a:t>
            </a:r>
            <a:endParaRPr lang="en-GB" dirty="0">
              <a:solidFill>
                <a:schemeClr val="tx1">
                  <a:lumMod val="75000"/>
                  <a:lumOff val="25000"/>
                </a:schemeClr>
              </a:solidFill>
            </a:endParaRPr>
          </a:p>
        </p:txBody>
      </p:sp>
      <p:sp>
        <p:nvSpPr>
          <p:cNvPr id="25" name="Slide Number Placeholder 1"/>
          <p:cNvSpPr>
            <a:spLocks noGrp="1"/>
          </p:cNvSpPr>
          <p:nvPr>
            <p:ph type="sldNum" sz="quarter" idx="12"/>
          </p:nvPr>
        </p:nvSpPr>
        <p:spPr>
          <a:xfrm>
            <a:off x="9448800" y="6470904"/>
            <a:ext cx="2743200" cy="365125"/>
          </a:xfrm>
        </p:spPr>
        <p:txBody>
          <a:bodyPr/>
          <a:lstStyle/>
          <a:p>
            <a:fld id="{F778309B-6251-4B38-9DB1-212C96F2A3CC}" type="slidenum">
              <a:rPr lang="en-US" smtClean="0"/>
              <a:t>25</a:t>
            </a:fld>
            <a:endParaRPr lang="en-US" dirty="0"/>
          </a:p>
        </p:txBody>
      </p:sp>
      <p:sp>
        <p:nvSpPr>
          <p:cNvPr id="30" name="TextBox 29"/>
          <p:cNvSpPr txBox="1"/>
          <p:nvPr/>
        </p:nvSpPr>
        <p:spPr>
          <a:xfrm>
            <a:off x="7512723" y="6411011"/>
            <a:ext cx="4376519"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Johnson et. Al. 2013, sharpservices.com)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938661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5100" y="266700"/>
            <a:ext cx="8733096" cy="584775"/>
          </a:xfrm>
          <a:prstGeom prst="rect">
            <a:avLst/>
          </a:prstGeom>
          <a:noFill/>
        </p:spPr>
        <p:txBody>
          <a:bodyPr wrap="none" rtlCol="0">
            <a:spAutoFit/>
          </a:bodyPr>
          <a:lstStyle/>
          <a:p>
            <a:r>
              <a:rPr lang="en-US" sz="3200" b="1" dirty="0" smtClean="0">
                <a:solidFill>
                  <a:schemeClr val="tx1">
                    <a:lumMod val="75000"/>
                    <a:lumOff val="25000"/>
                  </a:schemeClr>
                </a:solidFill>
              </a:rPr>
              <a:t>Sharp:  </a:t>
            </a:r>
            <a:r>
              <a:rPr lang="en-US" sz="2400" dirty="0">
                <a:solidFill>
                  <a:schemeClr val="tx1">
                    <a:lumMod val="75000"/>
                    <a:lumOff val="25000"/>
                  </a:schemeClr>
                </a:solidFill>
              </a:rPr>
              <a:t>Strategic Capabilities – Resource Based </a:t>
            </a:r>
            <a:r>
              <a:rPr lang="en-US" sz="2400" dirty="0" smtClean="0">
                <a:solidFill>
                  <a:schemeClr val="tx1">
                    <a:lumMod val="75000"/>
                    <a:lumOff val="25000"/>
                  </a:schemeClr>
                </a:solidFill>
              </a:rPr>
              <a:t>View Model cont’d</a:t>
            </a:r>
            <a:endParaRPr lang="en-US" sz="2400" dirty="0">
              <a:solidFill>
                <a:schemeClr val="tx1">
                  <a:lumMod val="75000"/>
                  <a:lumOff val="25000"/>
                </a:schemeClr>
              </a:solidFill>
            </a:endParaRPr>
          </a:p>
        </p:txBody>
      </p:sp>
      <p:sp>
        <p:nvSpPr>
          <p:cNvPr id="14" name="Rounded Rectangle 13"/>
          <p:cNvSpPr/>
          <p:nvPr/>
        </p:nvSpPr>
        <p:spPr>
          <a:xfrm>
            <a:off x="367907" y="1349461"/>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a:solidFill>
                  <a:schemeClr val="tx1">
                    <a:lumMod val="75000"/>
                    <a:lumOff val="25000"/>
                  </a:schemeClr>
                </a:solidFill>
              </a:rPr>
              <a:t>Time-to-market</a:t>
            </a:r>
            <a:endParaRPr lang="en-GB" dirty="0">
              <a:solidFill>
                <a:schemeClr val="tx1">
                  <a:lumMod val="75000"/>
                  <a:lumOff val="25000"/>
                </a:schemeClr>
              </a:solidFill>
            </a:endParaRPr>
          </a:p>
        </p:txBody>
      </p:sp>
      <p:sp>
        <p:nvSpPr>
          <p:cNvPr id="15" name="Rounded Rectangle 14"/>
          <p:cNvSpPr/>
          <p:nvPr/>
        </p:nvSpPr>
        <p:spPr>
          <a:xfrm>
            <a:off x="2310759"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r>
              <a:rPr lang="en-IE" dirty="0">
                <a:solidFill>
                  <a:schemeClr val="tx1">
                    <a:lumMod val="75000"/>
                    <a:lumOff val="25000"/>
                  </a:schemeClr>
                </a:solidFill>
              </a:rPr>
              <a:t>Leading position on Serialisation expertise</a:t>
            </a:r>
            <a:endParaRPr lang="en-IE" dirty="0">
              <a:solidFill>
                <a:schemeClr val="tx1">
                  <a:lumMod val="75000"/>
                  <a:lumOff val="25000"/>
                </a:schemeClr>
              </a:solidFill>
            </a:endParaRPr>
          </a:p>
        </p:txBody>
      </p:sp>
      <p:sp>
        <p:nvSpPr>
          <p:cNvPr id="16" name="Rounded Rectangle 15"/>
          <p:cNvSpPr/>
          <p:nvPr/>
        </p:nvSpPr>
        <p:spPr>
          <a:xfrm>
            <a:off x="4253611"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a:solidFill>
                  <a:schemeClr val="tx1">
                    <a:lumMod val="75000"/>
                    <a:lumOff val="25000"/>
                  </a:schemeClr>
                </a:solidFill>
              </a:rPr>
              <a:t>High level of Quality</a:t>
            </a:r>
            <a:endParaRPr lang="en-GB" dirty="0">
              <a:solidFill>
                <a:schemeClr val="tx1">
                  <a:lumMod val="75000"/>
                  <a:lumOff val="25000"/>
                </a:schemeClr>
              </a:solidFill>
            </a:endParaRPr>
          </a:p>
        </p:txBody>
      </p:sp>
      <p:sp>
        <p:nvSpPr>
          <p:cNvPr id="19" name="Rounded Rectangle 18"/>
          <p:cNvSpPr/>
          <p:nvPr/>
        </p:nvSpPr>
        <p:spPr>
          <a:xfrm>
            <a:off x="6225959"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a:solidFill>
                  <a:schemeClr val="tx1">
                    <a:lumMod val="75000"/>
                    <a:lumOff val="25000"/>
                  </a:schemeClr>
                </a:solidFill>
              </a:rPr>
              <a:t>Production Flexibility</a:t>
            </a:r>
            <a:endParaRPr lang="en-GB" dirty="0">
              <a:solidFill>
                <a:schemeClr val="tx1">
                  <a:lumMod val="75000"/>
                  <a:lumOff val="25000"/>
                </a:schemeClr>
              </a:solidFill>
            </a:endParaRPr>
          </a:p>
        </p:txBody>
      </p:sp>
      <p:sp>
        <p:nvSpPr>
          <p:cNvPr id="21" name="Rounded Rectangle 20"/>
          <p:cNvSpPr/>
          <p:nvPr/>
        </p:nvSpPr>
        <p:spPr>
          <a:xfrm>
            <a:off x="8168811"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a:solidFill>
                  <a:schemeClr val="tx1">
                    <a:lumMod val="75000"/>
                    <a:lumOff val="25000"/>
                  </a:schemeClr>
                </a:solidFill>
              </a:rPr>
              <a:t>Freedom to invest in opportunities </a:t>
            </a:r>
            <a:endParaRPr lang="en-GB" dirty="0">
              <a:solidFill>
                <a:schemeClr val="tx1">
                  <a:lumMod val="75000"/>
                  <a:lumOff val="25000"/>
                </a:schemeClr>
              </a:solidFill>
            </a:endParaRPr>
          </a:p>
        </p:txBody>
      </p:sp>
      <p:sp>
        <p:nvSpPr>
          <p:cNvPr id="22" name="Rounded Rectangle 21"/>
          <p:cNvSpPr/>
          <p:nvPr/>
        </p:nvSpPr>
        <p:spPr>
          <a:xfrm>
            <a:off x="10131036" y="1349460"/>
            <a:ext cx="1650999" cy="3458514"/>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a:solidFill>
                  <a:schemeClr val="tx1">
                    <a:lumMod val="75000"/>
                    <a:lumOff val="25000"/>
                  </a:schemeClr>
                </a:solidFill>
              </a:rPr>
              <a:t>Strong brand reputation</a:t>
            </a:r>
            <a:endParaRPr lang="en-GB" dirty="0">
              <a:solidFill>
                <a:schemeClr val="tx1">
                  <a:lumMod val="75000"/>
                  <a:lumOff val="25000"/>
                </a:schemeClr>
              </a:solidFill>
            </a:endParaRPr>
          </a:p>
        </p:txBody>
      </p:sp>
      <p:sp>
        <p:nvSpPr>
          <p:cNvPr id="23" name="Rounded Rectangle 22"/>
          <p:cNvSpPr/>
          <p:nvPr/>
        </p:nvSpPr>
        <p:spPr>
          <a:xfrm>
            <a:off x="367907" y="5043947"/>
            <a:ext cx="11414128" cy="678427"/>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GB" dirty="0">
                <a:solidFill>
                  <a:schemeClr val="tx1">
                    <a:lumMod val="75000"/>
                    <a:lumOff val="25000"/>
                  </a:schemeClr>
                </a:solidFill>
              </a:rPr>
              <a:t>Competences (“what we do well”)</a:t>
            </a:r>
            <a:endParaRPr lang="en-GB" dirty="0">
              <a:solidFill>
                <a:schemeClr val="tx1">
                  <a:lumMod val="75000"/>
                  <a:lumOff val="25000"/>
                </a:schemeClr>
              </a:solidFill>
            </a:endParaRPr>
          </a:p>
        </p:txBody>
      </p:sp>
      <p:sp>
        <p:nvSpPr>
          <p:cNvPr id="11" name="Slide Number Placeholder 1"/>
          <p:cNvSpPr txBox="1">
            <a:spLocks/>
          </p:cNvSpPr>
          <p:nvPr/>
        </p:nvSpPr>
        <p:spPr>
          <a:xfrm>
            <a:off x="9448800" y="6470904"/>
            <a:ext cx="2743200" cy="365125"/>
          </a:xfrm>
          <a:prstGeom prst="rect">
            <a:avLst/>
          </a:prstGeom>
        </p:spPr>
        <p:txBody>
          <a:bodyPr/>
          <a:lstStyle>
            <a:defPPr>
              <a:defRPr lang="en-US"/>
            </a:defPPr>
            <a:lvl1pPr marL="0" algn="r" defTabSz="914400" rtl="0" eaLnBrk="1" latinLnBrk="0" hangingPunct="1">
              <a:defRPr sz="1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778309B-6251-4B38-9DB1-212C96F2A3CC}" type="slidenum">
              <a:rPr lang="en-US" smtClean="0"/>
              <a:pPr/>
              <a:t>26</a:t>
            </a:fld>
            <a:endParaRPr lang="en-US" dirty="0"/>
          </a:p>
        </p:txBody>
      </p:sp>
      <p:sp>
        <p:nvSpPr>
          <p:cNvPr id="17" name="TextBox 16"/>
          <p:cNvSpPr txBox="1"/>
          <p:nvPr/>
        </p:nvSpPr>
        <p:spPr>
          <a:xfrm>
            <a:off x="7512723" y="6411011"/>
            <a:ext cx="4376519"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Johnson et. Al. 2013, sharpservices.com)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541303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27</a:t>
            </a:fld>
            <a:endParaRPr lang="en-US"/>
          </a:p>
        </p:txBody>
      </p:sp>
      <p:sp>
        <p:nvSpPr>
          <p:cNvPr id="46" name="TextBox 45"/>
          <p:cNvSpPr txBox="1"/>
          <p:nvPr/>
        </p:nvSpPr>
        <p:spPr>
          <a:xfrm>
            <a:off x="165100" y="266700"/>
            <a:ext cx="8960658" cy="584775"/>
          </a:xfrm>
          <a:prstGeom prst="rect">
            <a:avLst/>
          </a:prstGeom>
          <a:noFill/>
        </p:spPr>
        <p:txBody>
          <a:bodyPr wrap="none" rtlCol="0">
            <a:spAutoFit/>
          </a:bodyPr>
          <a:lstStyle/>
          <a:p>
            <a:r>
              <a:rPr lang="en-US" sz="3200" b="1" dirty="0" smtClean="0">
                <a:solidFill>
                  <a:schemeClr val="tx1">
                    <a:lumMod val="75000"/>
                    <a:lumOff val="25000"/>
                  </a:schemeClr>
                </a:solidFill>
              </a:rPr>
              <a:t>Sharp:  </a:t>
            </a:r>
            <a:r>
              <a:rPr lang="en-US" sz="2400" dirty="0" smtClean="0">
                <a:solidFill>
                  <a:schemeClr val="tx1">
                    <a:lumMod val="75000"/>
                    <a:lumOff val="25000"/>
                  </a:schemeClr>
                </a:solidFill>
              </a:rPr>
              <a:t>Strategic Capabilities - VRIN Model (Competitive Advantage)</a:t>
            </a:r>
            <a:endParaRPr lang="en-US" sz="2400" dirty="0">
              <a:solidFill>
                <a:schemeClr val="tx1">
                  <a:lumMod val="75000"/>
                  <a:lumOff val="25000"/>
                </a:schemeClr>
              </a:solidFill>
            </a:endParaRPr>
          </a:p>
        </p:txBody>
      </p:sp>
      <p:sp>
        <p:nvSpPr>
          <p:cNvPr id="48" name="Rounded Rectangle 47"/>
          <p:cNvSpPr/>
          <p:nvPr/>
        </p:nvSpPr>
        <p:spPr>
          <a:xfrm>
            <a:off x="4253611" y="1187232"/>
            <a:ext cx="1650999" cy="634171"/>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smtClean="0">
                <a:solidFill>
                  <a:schemeClr val="tx1">
                    <a:lumMod val="75000"/>
                    <a:lumOff val="25000"/>
                  </a:schemeClr>
                </a:solidFill>
              </a:rPr>
              <a:t>Value</a:t>
            </a:r>
            <a:endParaRPr lang="en-GB" dirty="0">
              <a:solidFill>
                <a:schemeClr val="tx1">
                  <a:lumMod val="75000"/>
                  <a:lumOff val="25000"/>
                </a:schemeClr>
              </a:solidFill>
            </a:endParaRPr>
          </a:p>
        </p:txBody>
      </p:sp>
      <p:sp>
        <p:nvSpPr>
          <p:cNvPr id="49" name="Rounded Rectangle 48"/>
          <p:cNvSpPr/>
          <p:nvPr/>
        </p:nvSpPr>
        <p:spPr>
          <a:xfrm>
            <a:off x="6225959" y="1187232"/>
            <a:ext cx="1650999" cy="634171"/>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smtClean="0">
                <a:solidFill>
                  <a:schemeClr val="tx1">
                    <a:lumMod val="75000"/>
                    <a:lumOff val="25000"/>
                  </a:schemeClr>
                </a:solidFill>
              </a:rPr>
              <a:t>Rarity</a:t>
            </a:r>
            <a:endParaRPr lang="en-GB" dirty="0">
              <a:solidFill>
                <a:schemeClr val="tx1">
                  <a:lumMod val="75000"/>
                  <a:lumOff val="25000"/>
                </a:schemeClr>
              </a:solidFill>
            </a:endParaRPr>
          </a:p>
        </p:txBody>
      </p:sp>
      <p:sp>
        <p:nvSpPr>
          <p:cNvPr id="50" name="Rounded Rectangle 49"/>
          <p:cNvSpPr/>
          <p:nvPr/>
        </p:nvSpPr>
        <p:spPr>
          <a:xfrm>
            <a:off x="8168811" y="1187232"/>
            <a:ext cx="1650999" cy="634171"/>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smtClean="0">
                <a:solidFill>
                  <a:schemeClr val="tx1">
                    <a:lumMod val="75000"/>
                    <a:lumOff val="25000"/>
                  </a:schemeClr>
                </a:solidFill>
              </a:rPr>
              <a:t>Inimitability</a:t>
            </a:r>
            <a:endParaRPr lang="en-GB" dirty="0">
              <a:solidFill>
                <a:schemeClr val="tx1">
                  <a:lumMod val="75000"/>
                  <a:lumOff val="25000"/>
                </a:schemeClr>
              </a:solidFill>
            </a:endParaRPr>
          </a:p>
        </p:txBody>
      </p:sp>
      <p:sp>
        <p:nvSpPr>
          <p:cNvPr id="51" name="Rounded Rectangle 50"/>
          <p:cNvSpPr/>
          <p:nvPr/>
        </p:nvSpPr>
        <p:spPr>
          <a:xfrm>
            <a:off x="10131036" y="1187232"/>
            <a:ext cx="1650999" cy="634171"/>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lgn="ctr">
              <a:spcAft>
                <a:spcPts val="0"/>
              </a:spcAft>
            </a:pPr>
            <a:r>
              <a:rPr lang="en-IE" dirty="0" smtClean="0">
                <a:solidFill>
                  <a:schemeClr val="tx1">
                    <a:lumMod val="75000"/>
                    <a:lumOff val="25000"/>
                  </a:schemeClr>
                </a:solidFill>
              </a:rPr>
              <a:t>Non-Substitutability</a:t>
            </a:r>
            <a:endParaRPr lang="en-GB" dirty="0">
              <a:solidFill>
                <a:schemeClr val="tx1">
                  <a:lumMod val="75000"/>
                  <a:lumOff val="25000"/>
                </a:schemeClr>
              </a:solidFill>
            </a:endParaRPr>
          </a:p>
        </p:txBody>
      </p:sp>
      <p:sp>
        <p:nvSpPr>
          <p:cNvPr id="52" name="Rounded Rectangle 51"/>
          <p:cNvSpPr/>
          <p:nvPr/>
        </p:nvSpPr>
        <p:spPr>
          <a:xfrm>
            <a:off x="367907" y="5884610"/>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Breath of products</a:t>
            </a:r>
            <a:endParaRPr lang="en-IE" dirty="0">
              <a:solidFill>
                <a:schemeClr val="tx1">
                  <a:lumMod val="75000"/>
                  <a:lumOff val="25000"/>
                </a:schemeClr>
              </a:solidFill>
            </a:endParaRPr>
          </a:p>
        </p:txBody>
      </p:sp>
      <p:sp>
        <p:nvSpPr>
          <p:cNvPr id="53" name="Rounded Rectangle 52"/>
          <p:cNvSpPr/>
          <p:nvPr/>
        </p:nvSpPr>
        <p:spPr>
          <a:xfrm>
            <a:off x="367907" y="5316793"/>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Global reach</a:t>
            </a:r>
            <a:endParaRPr lang="en-IE" dirty="0">
              <a:solidFill>
                <a:schemeClr val="tx1">
                  <a:lumMod val="75000"/>
                  <a:lumOff val="25000"/>
                </a:schemeClr>
              </a:solidFill>
            </a:endParaRPr>
          </a:p>
        </p:txBody>
      </p:sp>
      <p:sp>
        <p:nvSpPr>
          <p:cNvPr id="54" name="Rounded Rectangle 53"/>
          <p:cNvSpPr/>
          <p:nvPr/>
        </p:nvSpPr>
        <p:spPr>
          <a:xfrm>
            <a:off x="367907" y="4748976"/>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Reputation</a:t>
            </a:r>
            <a:endParaRPr lang="en-IE" dirty="0">
              <a:solidFill>
                <a:schemeClr val="tx1">
                  <a:lumMod val="75000"/>
                  <a:lumOff val="25000"/>
                </a:schemeClr>
              </a:solidFill>
            </a:endParaRPr>
          </a:p>
        </p:txBody>
      </p:sp>
      <p:sp>
        <p:nvSpPr>
          <p:cNvPr id="55" name="Rounded Rectangle 54"/>
          <p:cNvSpPr/>
          <p:nvPr/>
        </p:nvSpPr>
        <p:spPr>
          <a:xfrm>
            <a:off x="367907" y="4181159"/>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Financial leverage</a:t>
            </a:r>
            <a:endParaRPr lang="en-IE" dirty="0">
              <a:solidFill>
                <a:schemeClr val="tx1">
                  <a:lumMod val="75000"/>
                  <a:lumOff val="25000"/>
                </a:schemeClr>
              </a:solidFill>
            </a:endParaRPr>
          </a:p>
        </p:txBody>
      </p:sp>
      <p:sp>
        <p:nvSpPr>
          <p:cNvPr id="56" name="Rounded Rectangle 55"/>
          <p:cNvSpPr/>
          <p:nvPr/>
        </p:nvSpPr>
        <p:spPr>
          <a:xfrm>
            <a:off x="367907" y="3613342"/>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Production flexibility</a:t>
            </a:r>
            <a:endParaRPr lang="en-IE" dirty="0">
              <a:solidFill>
                <a:schemeClr val="tx1">
                  <a:lumMod val="75000"/>
                  <a:lumOff val="25000"/>
                </a:schemeClr>
              </a:solidFill>
            </a:endParaRPr>
          </a:p>
        </p:txBody>
      </p:sp>
      <p:sp>
        <p:nvSpPr>
          <p:cNvPr id="57" name="Rounded Rectangle 56"/>
          <p:cNvSpPr/>
          <p:nvPr/>
        </p:nvSpPr>
        <p:spPr>
          <a:xfrm>
            <a:off x="367907" y="3045525"/>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Quality</a:t>
            </a:r>
            <a:endParaRPr lang="en-IE" dirty="0">
              <a:solidFill>
                <a:schemeClr val="tx1">
                  <a:lumMod val="75000"/>
                  <a:lumOff val="25000"/>
                </a:schemeClr>
              </a:solidFill>
            </a:endParaRPr>
          </a:p>
        </p:txBody>
      </p:sp>
      <p:sp>
        <p:nvSpPr>
          <p:cNvPr id="58" name="Rounded Rectangle 57"/>
          <p:cNvSpPr/>
          <p:nvPr/>
        </p:nvSpPr>
        <p:spPr>
          <a:xfrm>
            <a:off x="367907" y="2477708"/>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Leading position on Serialisation</a:t>
            </a:r>
            <a:endParaRPr lang="en-IE" dirty="0">
              <a:solidFill>
                <a:schemeClr val="tx1">
                  <a:lumMod val="75000"/>
                  <a:lumOff val="25000"/>
                </a:schemeClr>
              </a:solidFill>
            </a:endParaRPr>
          </a:p>
        </p:txBody>
      </p:sp>
      <p:sp>
        <p:nvSpPr>
          <p:cNvPr id="59" name="Rounded Rectangle 58"/>
          <p:cNvSpPr/>
          <p:nvPr/>
        </p:nvSpPr>
        <p:spPr>
          <a:xfrm>
            <a:off x="367907" y="1909891"/>
            <a:ext cx="3593851" cy="45719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nchorCtr="0"/>
          <a:lstStyle/>
          <a:p>
            <a:pPr lvl="0"/>
            <a:r>
              <a:rPr lang="en-IE" dirty="0">
                <a:solidFill>
                  <a:schemeClr val="tx1">
                    <a:lumMod val="75000"/>
                    <a:lumOff val="25000"/>
                  </a:schemeClr>
                </a:solidFill>
              </a:rPr>
              <a:t>Time-to-market</a:t>
            </a:r>
            <a:endParaRPr lang="en-IE" dirty="0">
              <a:solidFill>
                <a:schemeClr val="tx1">
                  <a:lumMod val="75000"/>
                  <a:lumOff val="25000"/>
                </a:schemeClr>
              </a:solidFill>
            </a:endParaRPr>
          </a:p>
        </p:txBody>
      </p:sp>
      <p:pic>
        <p:nvPicPr>
          <p:cNvPr id="60" name="Picture 5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2023931"/>
            <a:ext cx="427482" cy="247269"/>
          </a:xfrm>
          <a:prstGeom prst="rect">
            <a:avLst/>
          </a:prstGeom>
          <a:noFill/>
        </p:spPr>
      </p:pic>
      <p:pic>
        <p:nvPicPr>
          <p:cNvPr id="61" name="Picture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2582672"/>
            <a:ext cx="427482" cy="247269"/>
          </a:xfrm>
          <a:prstGeom prst="rect">
            <a:avLst/>
          </a:prstGeom>
          <a:noFill/>
        </p:spPr>
      </p:pic>
      <p:pic>
        <p:nvPicPr>
          <p:cNvPr id="62" name="Picture 6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3150489"/>
            <a:ext cx="427482" cy="247269"/>
          </a:xfrm>
          <a:prstGeom prst="rect">
            <a:avLst/>
          </a:prstGeom>
          <a:noFill/>
        </p:spPr>
      </p:pic>
      <p:pic>
        <p:nvPicPr>
          <p:cNvPr id="63" name="Picture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3718306"/>
            <a:ext cx="427482" cy="247269"/>
          </a:xfrm>
          <a:prstGeom prst="rect">
            <a:avLst/>
          </a:prstGeom>
          <a:noFill/>
        </p:spPr>
      </p:pic>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4277047"/>
            <a:ext cx="427482" cy="247269"/>
          </a:xfrm>
          <a:prstGeom prst="rect">
            <a:avLst/>
          </a:prstGeom>
          <a:noFill/>
        </p:spPr>
      </p:pic>
      <p:pic>
        <p:nvPicPr>
          <p:cNvPr id="65" name="Picture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4844864"/>
            <a:ext cx="427482" cy="247269"/>
          </a:xfrm>
          <a:prstGeom prst="rect">
            <a:avLst/>
          </a:prstGeom>
          <a:noFill/>
        </p:spPr>
      </p:pic>
      <p:pic>
        <p:nvPicPr>
          <p:cNvPr id="66" name="Picture 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5412681"/>
            <a:ext cx="427482" cy="247269"/>
          </a:xfrm>
          <a:prstGeom prst="rect">
            <a:avLst/>
          </a:prstGeom>
          <a:noFill/>
        </p:spPr>
      </p:pic>
      <p:pic>
        <p:nvPicPr>
          <p:cNvPr id="67" name="Picture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369" y="5980498"/>
            <a:ext cx="427482" cy="247269"/>
          </a:xfrm>
          <a:prstGeom prst="rect">
            <a:avLst/>
          </a:prstGeom>
          <a:noFill/>
        </p:spPr>
      </p:pic>
      <p:pic>
        <p:nvPicPr>
          <p:cNvPr id="68" name="Picture 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570" y="2023879"/>
            <a:ext cx="427482" cy="247269"/>
          </a:xfrm>
          <a:prstGeom prst="rect">
            <a:avLst/>
          </a:prstGeom>
          <a:noFill/>
        </p:spPr>
      </p:pic>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570" y="2582620"/>
            <a:ext cx="427482" cy="247269"/>
          </a:xfrm>
          <a:prstGeom prst="rect">
            <a:avLst/>
          </a:prstGeom>
          <a:noFill/>
        </p:spPr>
      </p:pic>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570" y="3718254"/>
            <a:ext cx="427482" cy="247269"/>
          </a:xfrm>
          <a:prstGeom prst="rect">
            <a:avLst/>
          </a:prstGeom>
          <a:noFill/>
        </p:spPr>
      </p:pic>
      <p:pic>
        <p:nvPicPr>
          <p:cNvPr id="72" name="Picture 7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570" y="4276995"/>
            <a:ext cx="427482" cy="247269"/>
          </a:xfrm>
          <a:prstGeom prst="rect">
            <a:avLst/>
          </a:prstGeom>
          <a:noFill/>
        </p:spPr>
      </p:pic>
      <p:pic>
        <p:nvPicPr>
          <p:cNvPr id="73" name="Picture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570" y="4844812"/>
            <a:ext cx="427482" cy="247269"/>
          </a:xfrm>
          <a:prstGeom prst="rect">
            <a:avLst/>
          </a:prstGeom>
          <a:noFill/>
        </p:spPr>
      </p:pic>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570" y="5412629"/>
            <a:ext cx="427482" cy="247269"/>
          </a:xfrm>
          <a:prstGeom prst="rect">
            <a:avLst/>
          </a:prstGeom>
          <a:noFill/>
        </p:spPr>
      </p:pic>
      <p:pic>
        <p:nvPicPr>
          <p:cNvPr id="75" name="Picture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570" y="5980446"/>
            <a:ext cx="427482" cy="247269"/>
          </a:xfrm>
          <a:prstGeom prst="rect">
            <a:avLst/>
          </a:prstGeom>
          <a:noFill/>
        </p:spPr>
      </p:pic>
      <p:pic>
        <p:nvPicPr>
          <p:cNvPr id="84" name="Picture 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2023931"/>
            <a:ext cx="427482" cy="247269"/>
          </a:xfrm>
          <a:prstGeom prst="rect">
            <a:avLst/>
          </a:prstGeom>
          <a:noFill/>
        </p:spPr>
      </p:pic>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2582672"/>
            <a:ext cx="427482" cy="247269"/>
          </a:xfrm>
          <a:prstGeom prst="rect">
            <a:avLst/>
          </a:prstGeom>
          <a:noFill/>
        </p:spPr>
      </p:pic>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3150489"/>
            <a:ext cx="427482" cy="247269"/>
          </a:xfrm>
          <a:prstGeom prst="rect">
            <a:avLst/>
          </a:prstGeom>
          <a:noFill/>
        </p:spPr>
      </p:pic>
      <p:pic>
        <p:nvPicPr>
          <p:cNvPr id="87" name="Picture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3718306"/>
            <a:ext cx="427482" cy="247269"/>
          </a:xfrm>
          <a:prstGeom prst="rect">
            <a:avLst/>
          </a:prstGeom>
          <a:noFill/>
        </p:spPr>
      </p:pic>
      <p:pic>
        <p:nvPicPr>
          <p:cNvPr id="88" name="Picture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4277047"/>
            <a:ext cx="427482" cy="247269"/>
          </a:xfrm>
          <a:prstGeom prst="rect">
            <a:avLst/>
          </a:prstGeom>
          <a:noFill/>
        </p:spPr>
      </p:pic>
      <p:pic>
        <p:nvPicPr>
          <p:cNvPr id="8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4844864"/>
            <a:ext cx="427482" cy="247269"/>
          </a:xfrm>
          <a:prstGeom prst="rect">
            <a:avLst/>
          </a:prstGeom>
          <a:noFill/>
        </p:spPr>
      </p:pic>
      <p:pic>
        <p:nvPicPr>
          <p:cNvPr id="90" name="Picture 8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5412681"/>
            <a:ext cx="427482" cy="247269"/>
          </a:xfrm>
          <a:prstGeom prst="rect">
            <a:avLst/>
          </a:prstGeom>
          <a:noFill/>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1874" y="5980498"/>
            <a:ext cx="427482" cy="247269"/>
          </a:xfrm>
          <a:prstGeom prst="rect">
            <a:avLst/>
          </a:prstGeom>
          <a:noFill/>
        </p:spPr>
      </p:pic>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3075" y="2582620"/>
            <a:ext cx="427482" cy="247269"/>
          </a:xfrm>
          <a:prstGeom prst="rect">
            <a:avLst/>
          </a:prstGeom>
          <a:noFill/>
        </p:spPr>
      </p:pic>
      <p:pic>
        <p:nvPicPr>
          <p:cNvPr id="96" name="Picture 9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3075" y="4276995"/>
            <a:ext cx="427482" cy="247269"/>
          </a:xfrm>
          <a:prstGeom prst="rect">
            <a:avLst/>
          </a:prstGeom>
          <a:noFill/>
        </p:spPr>
      </p:pic>
      <p:pic>
        <p:nvPicPr>
          <p:cNvPr id="97" name="Picture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3075" y="4844812"/>
            <a:ext cx="427482" cy="247269"/>
          </a:xfrm>
          <a:prstGeom prst="rect">
            <a:avLst/>
          </a:prstGeom>
          <a:noFill/>
        </p:spPr>
      </p:pic>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3075" y="5412629"/>
            <a:ext cx="427482" cy="247269"/>
          </a:xfrm>
          <a:prstGeom prst="rect">
            <a:avLst/>
          </a:prstGeom>
          <a:noFill/>
        </p:spPr>
      </p:pic>
      <p:pic>
        <p:nvPicPr>
          <p:cNvPr id="99" name="Picture 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3075" y="5980446"/>
            <a:ext cx="427482" cy="247269"/>
          </a:xfrm>
          <a:prstGeom prst="rect">
            <a:avLst/>
          </a:prstGeom>
          <a:noFill/>
        </p:spPr>
      </p:pic>
      <p:sp>
        <p:nvSpPr>
          <p:cNvPr id="101" name="TextBox 100"/>
          <p:cNvSpPr txBox="1"/>
          <p:nvPr/>
        </p:nvSpPr>
        <p:spPr>
          <a:xfrm>
            <a:off x="7512723" y="6411011"/>
            <a:ext cx="4376519"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Johnson et. Al. 2013, sharpservices.com)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286491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78309B-6251-4B38-9DB1-212C96F2A3CC}" type="slidenum">
              <a:rPr lang="en-US" smtClean="0"/>
              <a:t>28</a:t>
            </a:fld>
            <a:endParaRPr lang="en-US"/>
          </a:p>
        </p:txBody>
      </p:sp>
      <p:sp>
        <p:nvSpPr>
          <p:cNvPr id="5" name="Rounded Rectangle 4"/>
          <p:cNvSpPr/>
          <p:nvPr/>
        </p:nvSpPr>
        <p:spPr>
          <a:xfrm>
            <a:off x="5132409" y="3260665"/>
            <a:ext cx="1765300" cy="977900"/>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Excellent Reputation level</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6" name="Rounded Rectangle 5"/>
          <p:cNvSpPr/>
          <p:nvPr/>
        </p:nvSpPr>
        <p:spPr>
          <a:xfrm>
            <a:off x="332452" y="4126943"/>
            <a:ext cx="1765300" cy="977900"/>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Financial Management</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7" name="Rounded Rectangle 6"/>
          <p:cNvSpPr/>
          <p:nvPr/>
        </p:nvSpPr>
        <p:spPr>
          <a:xfrm>
            <a:off x="4519265" y="5467649"/>
            <a:ext cx="1765300" cy="977900"/>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Global Reach</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8" name="Rounded Rectangle 7"/>
          <p:cNvSpPr/>
          <p:nvPr/>
        </p:nvSpPr>
        <p:spPr>
          <a:xfrm>
            <a:off x="8347647" y="4044952"/>
            <a:ext cx="1765300" cy="977900"/>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rPr>
              <a:t>Leader in Serialisation</a:t>
            </a:r>
          </a:p>
        </p:txBody>
      </p:sp>
      <p:sp>
        <p:nvSpPr>
          <p:cNvPr id="9" name="Rounded Rectangle 8"/>
          <p:cNvSpPr/>
          <p:nvPr/>
        </p:nvSpPr>
        <p:spPr>
          <a:xfrm>
            <a:off x="2541933" y="1660657"/>
            <a:ext cx="1765300" cy="977900"/>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smtClean="0">
                <a:ln w="0"/>
                <a:solidFill>
                  <a:schemeClr val="tx1"/>
                </a:solidFill>
                <a:effectLst>
                  <a:outerShdw blurRad="38100" dist="19050" dir="2700000" algn="tl" rotWithShape="0">
                    <a:schemeClr val="dk1">
                      <a:alpha val="40000"/>
                    </a:schemeClr>
                  </a:outerShdw>
                </a:effectLst>
                <a:latin typeface="+mj-lt"/>
              </a:rPr>
              <a:t>Time-to-market</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10" name="Rounded Rectangle 9"/>
          <p:cNvSpPr/>
          <p:nvPr/>
        </p:nvSpPr>
        <p:spPr>
          <a:xfrm>
            <a:off x="8074064" y="2231703"/>
            <a:ext cx="1765300" cy="977900"/>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Top Level Quality</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11" name="Oval 10"/>
          <p:cNvSpPr/>
          <p:nvPr/>
        </p:nvSpPr>
        <p:spPr>
          <a:xfrm>
            <a:off x="7080528" y="5313362"/>
            <a:ext cx="1689100" cy="895517"/>
          </a:xfrm>
          <a:prstGeom prst="ellipse">
            <a:avLst/>
          </a:prstGeom>
          <a:solidFill>
            <a:schemeClr val="accent1">
              <a:lumMod val="60000"/>
              <a:lumOff val="40000"/>
              <a:alpha val="65000"/>
            </a:schemeClr>
          </a:solidFill>
          <a:ln>
            <a:solidFill>
              <a:schemeClr val="accent5">
                <a:lumMod val="60000"/>
                <a:lumOff val="4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smtClean="0">
                <a:ln w="0"/>
                <a:solidFill>
                  <a:schemeClr val="tx1"/>
                </a:solidFill>
                <a:effectLst>
                  <a:outerShdw blurRad="38100" dist="19050" dir="2700000" algn="tl" rotWithShape="0">
                    <a:schemeClr val="dk1">
                      <a:alpha val="40000"/>
                    </a:schemeClr>
                  </a:outerShdw>
                </a:effectLst>
                <a:latin typeface="+mj-lt"/>
              </a:rPr>
              <a:t>Mix of Products</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12" name="Oval 11"/>
          <p:cNvSpPr/>
          <p:nvPr/>
        </p:nvSpPr>
        <p:spPr>
          <a:xfrm>
            <a:off x="3062568" y="4445105"/>
            <a:ext cx="1767538" cy="895517"/>
          </a:xfrm>
          <a:prstGeom prst="ellipse">
            <a:avLst/>
          </a:prstGeom>
          <a:solidFill>
            <a:schemeClr val="accent1">
              <a:lumMod val="60000"/>
              <a:lumOff val="40000"/>
              <a:alpha val="65000"/>
            </a:schemeClr>
          </a:solidFill>
          <a:ln>
            <a:solidFill>
              <a:schemeClr val="accent5">
                <a:lumMod val="60000"/>
                <a:lumOff val="4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Excellent Acquisition Management</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13" name="Oval 12"/>
          <p:cNvSpPr/>
          <p:nvPr/>
        </p:nvSpPr>
        <p:spPr>
          <a:xfrm>
            <a:off x="3003828" y="2977386"/>
            <a:ext cx="1689100" cy="895517"/>
          </a:xfrm>
          <a:prstGeom prst="ellipse">
            <a:avLst/>
          </a:prstGeom>
          <a:solidFill>
            <a:schemeClr val="accent1">
              <a:lumMod val="60000"/>
              <a:lumOff val="40000"/>
              <a:alpha val="65000"/>
            </a:schemeClr>
          </a:solidFill>
          <a:ln>
            <a:solidFill>
              <a:schemeClr val="accent5">
                <a:lumMod val="60000"/>
                <a:lumOff val="4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Wise Investment Skills</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14" name="Oval 13"/>
          <p:cNvSpPr/>
          <p:nvPr/>
        </p:nvSpPr>
        <p:spPr>
          <a:xfrm>
            <a:off x="5761916" y="1852753"/>
            <a:ext cx="1689100" cy="895517"/>
          </a:xfrm>
          <a:prstGeom prst="ellipse">
            <a:avLst/>
          </a:prstGeom>
          <a:solidFill>
            <a:schemeClr val="accent1">
              <a:lumMod val="60000"/>
              <a:lumOff val="40000"/>
              <a:alpha val="65000"/>
            </a:schemeClr>
          </a:solidFill>
          <a:ln>
            <a:solidFill>
              <a:schemeClr val="accent5">
                <a:lumMod val="60000"/>
                <a:lumOff val="4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Operation Control</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15" name="Oval 14"/>
          <p:cNvSpPr/>
          <p:nvPr/>
        </p:nvSpPr>
        <p:spPr>
          <a:xfrm>
            <a:off x="10225059" y="2647985"/>
            <a:ext cx="1689100" cy="895517"/>
          </a:xfrm>
          <a:prstGeom prst="ellipse">
            <a:avLst/>
          </a:prstGeom>
          <a:solidFill>
            <a:schemeClr val="accent1">
              <a:lumMod val="60000"/>
              <a:lumOff val="40000"/>
              <a:alpha val="65000"/>
            </a:schemeClr>
          </a:solidFill>
          <a:ln>
            <a:solidFill>
              <a:schemeClr val="accent5">
                <a:lumMod val="60000"/>
                <a:lumOff val="4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Quality Assurance</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sp>
        <p:nvSpPr>
          <p:cNvPr id="16" name="Oval 15"/>
          <p:cNvSpPr/>
          <p:nvPr/>
        </p:nvSpPr>
        <p:spPr>
          <a:xfrm>
            <a:off x="7267614" y="1001143"/>
            <a:ext cx="1689100" cy="895517"/>
          </a:xfrm>
          <a:prstGeom prst="ellipse">
            <a:avLst/>
          </a:prstGeom>
          <a:solidFill>
            <a:schemeClr val="accent1">
              <a:lumMod val="60000"/>
              <a:lumOff val="40000"/>
              <a:alpha val="65000"/>
            </a:schemeClr>
          </a:solidFill>
          <a:ln>
            <a:solidFill>
              <a:schemeClr val="accent5">
                <a:lumMod val="60000"/>
                <a:lumOff val="4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Regulation Compliancy</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cxnSp>
        <p:nvCxnSpPr>
          <p:cNvPr id="17" name="Straight Connector 16"/>
          <p:cNvCxnSpPr>
            <a:stCxn id="5" idx="0"/>
            <a:endCxn id="9" idx="2"/>
          </p:cNvCxnSpPr>
          <p:nvPr/>
        </p:nvCxnSpPr>
        <p:spPr>
          <a:xfrm flipH="1" flipV="1">
            <a:off x="3424583" y="2638557"/>
            <a:ext cx="2590476" cy="62210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10" idx="1"/>
          </p:cNvCxnSpPr>
          <p:nvPr/>
        </p:nvCxnSpPr>
        <p:spPr>
          <a:xfrm flipV="1">
            <a:off x="6897709" y="2720653"/>
            <a:ext cx="1176355" cy="102896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2"/>
            <a:endCxn id="7" idx="0"/>
          </p:cNvCxnSpPr>
          <p:nvPr/>
        </p:nvCxnSpPr>
        <p:spPr>
          <a:xfrm flipH="1">
            <a:off x="5401915" y="4238565"/>
            <a:ext cx="613144" cy="1229084"/>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a:endCxn id="7" idx="0"/>
          </p:cNvCxnSpPr>
          <p:nvPr/>
        </p:nvCxnSpPr>
        <p:spPr>
          <a:xfrm>
            <a:off x="3946337" y="5340622"/>
            <a:ext cx="1455578" cy="127027"/>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1"/>
            <a:endCxn id="5" idx="3"/>
          </p:cNvCxnSpPr>
          <p:nvPr/>
        </p:nvCxnSpPr>
        <p:spPr>
          <a:xfrm flipH="1" flipV="1">
            <a:off x="6897709" y="3749615"/>
            <a:ext cx="1449938" cy="784287"/>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1"/>
            <a:endCxn id="6" idx="3"/>
          </p:cNvCxnSpPr>
          <p:nvPr/>
        </p:nvCxnSpPr>
        <p:spPr>
          <a:xfrm flipH="1">
            <a:off x="2097752" y="3749615"/>
            <a:ext cx="3034657" cy="86627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3" idx="5"/>
            <a:endCxn id="11" idx="2"/>
          </p:cNvCxnSpPr>
          <p:nvPr/>
        </p:nvCxnSpPr>
        <p:spPr>
          <a:xfrm>
            <a:off x="4445565" y="3741758"/>
            <a:ext cx="2634963" cy="2019363"/>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6"/>
            <a:endCxn id="8" idx="2"/>
          </p:cNvCxnSpPr>
          <p:nvPr/>
        </p:nvCxnSpPr>
        <p:spPr>
          <a:xfrm flipV="1">
            <a:off x="8769628" y="5022852"/>
            <a:ext cx="460669" cy="73826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6"/>
            <a:endCxn id="8" idx="1"/>
          </p:cNvCxnSpPr>
          <p:nvPr/>
        </p:nvCxnSpPr>
        <p:spPr>
          <a:xfrm flipV="1">
            <a:off x="4830106" y="4533902"/>
            <a:ext cx="3517541" cy="35896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0"/>
            <a:endCxn id="13" idx="2"/>
          </p:cNvCxnSpPr>
          <p:nvPr/>
        </p:nvCxnSpPr>
        <p:spPr>
          <a:xfrm flipV="1">
            <a:off x="1215102" y="3425145"/>
            <a:ext cx="1788726" cy="70179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7"/>
            <a:endCxn id="14" idx="2"/>
          </p:cNvCxnSpPr>
          <p:nvPr/>
        </p:nvCxnSpPr>
        <p:spPr>
          <a:xfrm flipV="1">
            <a:off x="4445565" y="2300512"/>
            <a:ext cx="1316351" cy="80801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3"/>
            <a:endCxn id="14" idx="2"/>
          </p:cNvCxnSpPr>
          <p:nvPr/>
        </p:nvCxnSpPr>
        <p:spPr>
          <a:xfrm>
            <a:off x="4307233" y="2149607"/>
            <a:ext cx="1454683" cy="150905"/>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602612" y="1032069"/>
            <a:ext cx="1689100" cy="895517"/>
          </a:xfrm>
          <a:prstGeom prst="ellipse">
            <a:avLst/>
          </a:prstGeom>
          <a:solidFill>
            <a:schemeClr val="accent1">
              <a:lumMod val="60000"/>
              <a:lumOff val="40000"/>
              <a:alpha val="65000"/>
            </a:schemeClr>
          </a:solidFill>
          <a:ln>
            <a:solidFill>
              <a:schemeClr val="accent5">
                <a:lumMod val="60000"/>
                <a:lumOff val="40000"/>
                <a:alpha val="3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E" sz="1400" dirty="0">
                <a:ln w="0"/>
                <a:solidFill>
                  <a:schemeClr val="tx1"/>
                </a:solidFill>
                <a:effectLst>
                  <a:outerShdw blurRad="38100" dist="19050" dir="2700000" algn="tl" rotWithShape="0">
                    <a:schemeClr val="dk1">
                      <a:alpha val="40000"/>
                    </a:schemeClr>
                  </a:outerShdw>
                </a:effectLst>
                <a:latin typeface="+mj-lt"/>
              </a:rPr>
              <a:t>Production Flexibility</a:t>
            </a:r>
            <a:endParaRPr lang="en-IE" sz="1400" dirty="0">
              <a:ln w="0"/>
              <a:solidFill>
                <a:schemeClr val="tx1"/>
              </a:solidFill>
              <a:effectLst>
                <a:outerShdw blurRad="38100" dist="19050" dir="2700000" algn="tl" rotWithShape="0">
                  <a:schemeClr val="dk1">
                    <a:alpha val="40000"/>
                  </a:schemeClr>
                </a:outerShdw>
              </a:effectLst>
              <a:latin typeface="+mj-lt"/>
            </a:endParaRPr>
          </a:p>
        </p:txBody>
      </p:sp>
      <p:cxnSp>
        <p:nvCxnSpPr>
          <p:cNvPr id="30" name="Straight Connector 29"/>
          <p:cNvCxnSpPr>
            <a:stCxn id="29" idx="5"/>
            <a:endCxn id="14" idx="1"/>
          </p:cNvCxnSpPr>
          <p:nvPr/>
        </p:nvCxnSpPr>
        <p:spPr>
          <a:xfrm flipH="1">
            <a:off x="6009279" y="1796441"/>
            <a:ext cx="35070" cy="187457"/>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4"/>
            <a:endCxn id="10" idx="0"/>
          </p:cNvCxnSpPr>
          <p:nvPr/>
        </p:nvCxnSpPr>
        <p:spPr>
          <a:xfrm>
            <a:off x="8112164" y="1896660"/>
            <a:ext cx="844550" cy="335043"/>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3"/>
            <a:endCxn id="14" idx="7"/>
          </p:cNvCxnSpPr>
          <p:nvPr/>
        </p:nvCxnSpPr>
        <p:spPr>
          <a:xfrm flipH="1">
            <a:off x="7203653" y="1765515"/>
            <a:ext cx="311324" cy="218383"/>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3"/>
            <a:endCxn id="15" idx="2"/>
          </p:cNvCxnSpPr>
          <p:nvPr/>
        </p:nvCxnSpPr>
        <p:spPr>
          <a:xfrm>
            <a:off x="9839364" y="2720653"/>
            <a:ext cx="385695" cy="375091"/>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1"/>
            <a:endCxn id="14" idx="6"/>
          </p:cNvCxnSpPr>
          <p:nvPr/>
        </p:nvCxnSpPr>
        <p:spPr>
          <a:xfrm flipH="1" flipV="1">
            <a:off x="7451016" y="2300512"/>
            <a:ext cx="623048" cy="420141"/>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1"/>
            <a:endCxn id="12" idx="7"/>
          </p:cNvCxnSpPr>
          <p:nvPr/>
        </p:nvCxnSpPr>
        <p:spPr>
          <a:xfrm flipH="1">
            <a:off x="4571256" y="3749615"/>
            <a:ext cx="561153" cy="826635"/>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3" idx="4"/>
            <a:endCxn id="12" idx="0"/>
          </p:cNvCxnSpPr>
          <p:nvPr/>
        </p:nvCxnSpPr>
        <p:spPr>
          <a:xfrm>
            <a:off x="3848378" y="3872903"/>
            <a:ext cx="97959" cy="57220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6" idx="3"/>
            <a:endCxn id="12" idx="2"/>
          </p:cNvCxnSpPr>
          <p:nvPr/>
        </p:nvCxnSpPr>
        <p:spPr>
          <a:xfrm>
            <a:off x="2097752" y="4615893"/>
            <a:ext cx="964816" cy="276971"/>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5100" y="266700"/>
            <a:ext cx="3039615" cy="584775"/>
          </a:xfrm>
          <a:prstGeom prst="rect">
            <a:avLst/>
          </a:prstGeom>
          <a:noFill/>
        </p:spPr>
        <p:txBody>
          <a:bodyPr wrap="none" rtlCol="0">
            <a:spAutoFit/>
          </a:bodyPr>
          <a:lstStyle/>
          <a:p>
            <a:r>
              <a:rPr lang="en-US" sz="3200" b="1" dirty="0" smtClean="0">
                <a:solidFill>
                  <a:schemeClr val="tx1">
                    <a:lumMod val="75000"/>
                    <a:lumOff val="25000"/>
                  </a:schemeClr>
                </a:solidFill>
              </a:rPr>
              <a:t>Sharp:  </a:t>
            </a:r>
            <a:r>
              <a:rPr lang="en-US" sz="2400" dirty="0" smtClean="0">
                <a:solidFill>
                  <a:schemeClr val="tx1">
                    <a:lumMod val="75000"/>
                    <a:lumOff val="25000"/>
                  </a:schemeClr>
                </a:solidFill>
              </a:rPr>
              <a:t>Activity Map</a:t>
            </a:r>
            <a:endParaRPr lang="en-US" sz="2400" dirty="0">
              <a:solidFill>
                <a:schemeClr val="tx1">
                  <a:lumMod val="75000"/>
                  <a:lumOff val="25000"/>
                </a:schemeClr>
              </a:solidFill>
            </a:endParaRPr>
          </a:p>
        </p:txBody>
      </p:sp>
      <p:sp>
        <p:nvSpPr>
          <p:cNvPr id="61" name="TextBox 60"/>
          <p:cNvSpPr txBox="1"/>
          <p:nvPr/>
        </p:nvSpPr>
        <p:spPr>
          <a:xfrm>
            <a:off x="6948466" y="6411011"/>
            <a:ext cx="4940776"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Johnson et. Al. 2013, Porter, 1996, sharpservices.com)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705728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778309B-6251-4B38-9DB1-212C96F2A3CC}" type="slidenum">
              <a:rPr lang="en-US" smtClean="0">
                <a:solidFill>
                  <a:prstClr val="black">
                    <a:lumMod val="75000"/>
                    <a:lumOff val="25000"/>
                  </a:prstClr>
                </a:solidFill>
              </a:rPr>
              <a:pPr/>
              <a:t>29</a:t>
            </a:fld>
            <a:endParaRPr lang="en-US" dirty="0">
              <a:solidFill>
                <a:prstClr val="black">
                  <a:lumMod val="75000"/>
                  <a:lumOff val="25000"/>
                </a:prstClr>
              </a:solidFill>
            </a:endParaRPr>
          </a:p>
        </p:txBody>
      </p:sp>
      <p:graphicFrame>
        <p:nvGraphicFramePr>
          <p:cNvPr id="10" name="Table 9"/>
          <p:cNvGraphicFramePr>
            <a:graphicFrameLocks noGrp="1"/>
          </p:cNvGraphicFramePr>
          <p:nvPr>
            <p:extLst/>
          </p:nvPr>
        </p:nvGraphicFramePr>
        <p:xfrm>
          <a:off x="384314" y="1285461"/>
          <a:ext cx="11410121" cy="5200832"/>
        </p:xfrm>
        <a:graphic>
          <a:graphicData uri="http://schemas.openxmlformats.org/drawingml/2006/table">
            <a:tbl>
              <a:tblPr firstRow="1" bandRow="1">
                <a:tableStyleId>{72833802-FEF1-4C79-8D5D-14CF1EAF98D9}</a:tableStyleId>
              </a:tblPr>
              <a:tblGrid>
                <a:gridCol w="1696071"/>
                <a:gridCol w="915443"/>
                <a:gridCol w="2064082"/>
                <a:gridCol w="1929684"/>
                <a:gridCol w="1891308"/>
                <a:gridCol w="2913533"/>
              </a:tblGrid>
              <a:tr h="400459">
                <a:tc>
                  <a:txBody>
                    <a:bodyPr/>
                    <a:lstStyle/>
                    <a:p>
                      <a:pPr algn="ctr"/>
                      <a:r>
                        <a:rPr lang="en-US" sz="1200" b="1" dirty="0" smtClean="0">
                          <a:solidFill>
                            <a:schemeClr val="tx1">
                              <a:lumMod val="65000"/>
                              <a:lumOff val="35000"/>
                            </a:schemeClr>
                          </a:solidFill>
                          <a:latin typeface="+mj-lt"/>
                        </a:rPr>
                        <a:t>Competitor</a:t>
                      </a:r>
                      <a:endParaRPr lang="en-US" sz="1200" b="1" dirty="0">
                        <a:solidFill>
                          <a:schemeClr val="tx1">
                            <a:lumMod val="65000"/>
                            <a:lumOff val="35000"/>
                          </a:schemeClr>
                        </a:solidFill>
                        <a:latin typeface="+mj-lt"/>
                      </a:endParaRPr>
                    </a:p>
                  </a:txBody>
                  <a:tcPr marL="68580" marR="68580" marT="34290" marB="34290" anchor="ctr">
                    <a:lnL w="6350" cap="flat" cmpd="sng" algn="ctr">
                      <a:noFill/>
                      <a:prstDash val="solid"/>
                      <a:miter lim="800000"/>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200" b="1" kern="1200" dirty="0" smtClean="0">
                          <a:solidFill>
                            <a:schemeClr val="tx1">
                              <a:lumMod val="65000"/>
                              <a:lumOff val="35000"/>
                            </a:schemeClr>
                          </a:solidFill>
                          <a:latin typeface="+mj-lt"/>
                          <a:ea typeface="+mn-ea"/>
                          <a:cs typeface="+mn-cs"/>
                        </a:rPr>
                        <a:t>EBITDA (‘000)</a:t>
                      </a:r>
                      <a:endParaRPr lang="en-US" sz="1200" b="1" kern="1200" dirty="0">
                        <a:solidFill>
                          <a:schemeClr val="tx1">
                            <a:lumMod val="65000"/>
                            <a:lumOff val="35000"/>
                          </a:schemeClr>
                        </a:solidFill>
                        <a:latin typeface="+mj-lt"/>
                        <a:ea typeface="+mn-ea"/>
                        <a:cs typeface="+mn-cs"/>
                      </a:endParaRPr>
                    </a:p>
                  </a:txBody>
                  <a:tcPr marL="7144" marR="7144" marT="7144" marB="0" anchor="ctr">
                    <a:lnL>
                      <a:noFill/>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200" b="1" kern="1200" dirty="0" smtClean="0">
                          <a:solidFill>
                            <a:schemeClr val="tx1">
                              <a:lumMod val="65000"/>
                              <a:lumOff val="35000"/>
                            </a:schemeClr>
                          </a:solidFill>
                          <a:latin typeface="+mj-lt"/>
                          <a:ea typeface="+mn-ea"/>
                          <a:cs typeface="+mn-cs"/>
                        </a:rPr>
                        <a:t>Services</a:t>
                      </a:r>
                      <a:endParaRPr lang="en-US" sz="1200" b="1" kern="1200" dirty="0">
                        <a:solidFill>
                          <a:schemeClr val="tx1">
                            <a:lumMod val="65000"/>
                            <a:lumOff val="35000"/>
                          </a:schemeClr>
                        </a:solidFill>
                        <a:latin typeface="+mj-lt"/>
                        <a:ea typeface="+mn-ea"/>
                        <a:cs typeface="+mn-cs"/>
                      </a:endParaRPr>
                    </a:p>
                  </a:txBody>
                  <a:tcPr marL="7144" marR="7144" marT="7144" marB="0" anchor="ctr">
                    <a:lnL>
                      <a:noFill/>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200" b="1" kern="1200" dirty="0" smtClean="0">
                          <a:solidFill>
                            <a:schemeClr val="tx1">
                              <a:lumMod val="65000"/>
                              <a:lumOff val="35000"/>
                            </a:schemeClr>
                          </a:solidFill>
                          <a:latin typeface="+mj-lt"/>
                          <a:ea typeface="+mn-ea"/>
                          <a:cs typeface="+mn-cs"/>
                        </a:rPr>
                        <a:t>Market Share</a:t>
                      </a:r>
                      <a:endParaRPr lang="en-US" sz="1200" b="1" kern="1200" dirty="0">
                        <a:solidFill>
                          <a:schemeClr val="tx1">
                            <a:lumMod val="65000"/>
                            <a:lumOff val="35000"/>
                          </a:schemeClr>
                        </a:solidFill>
                        <a:latin typeface="+mj-lt"/>
                        <a:ea typeface="+mn-ea"/>
                        <a:cs typeface="+mn-cs"/>
                      </a:endParaRPr>
                    </a:p>
                  </a:txBody>
                  <a:tcPr marL="7144" marR="7144" marT="7144" marB="0" anchor="ctr">
                    <a:lnL>
                      <a:noFill/>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200" b="1" kern="1200" dirty="0" smtClean="0">
                          <a:solidFill>
                            <a:schemeClr val="tx1">
                              <a:lumMod val="65000"/>
                              <a:lumOff val="35000"/>
                            </a:schemeClr>
                          </a:solidFill>
                          <a:latin typeface="+mj-lt"/>
                          <a:ea typeface="+mn-ea"/>
                          <a:cs typeface="+mn-cs"/>
                        </a:rPr>
                        <a:t>Worldwide Ranking </a:t>
                      </a:r>
                      <a:endParaRPr lang="en-US" sz="1200" b="1" kern="1200" dirty="0">
                        <a:solidFill>
                          <a:schemeClr val="tx1">
                            <a:lumMod val="65000"/>
                            <a:lumOff val="35000"/>
                          </a:schemeClr>
                        </a:solidFill>
                        <a:latin typeface="+mj-lt"/>
                        <a:ea typeface="+mn-ea"/>
                        <a:cs typeface="+mn-cs"/>
                      </a:endParaRPr>
                    </a:p>
                  </a:txBody>
                  <a:tcPr marL="7144" marR="7144" marT="7144" marB="0" anchor="ctr">
                    <a:lnL>
                      <a:noFill/>
                    </a:lnL>
                    <a:lnR>
                      <a:noFill/>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c>
                  <a:txBody>
                    <a:bodyPr/>
                    <a:lstStyle/>
                    <a:p>
                      <a:pPr algn="ctr" fontAlgn="b"/>
                      <a:r>
                        <a:rPr lang="en-US" sz="1200" b="1" kern="1200" dirty="0" smtClean="0">
                          <a:solidFill>
                            <a:schemeClr val="tx1">
                              <a:lumMod val="65000"/>
                              <a:lumOff val="35000"/>
                            </a:schemeClr>
                          </a:solidFill>
                          <a:latin typeface="+mj-lt"/>
                          <a:ea typeface="+mn-ea"/>
                          <a:cs typeface="+mn-cs"/>
                        </a:rPr>
                        <a:t>Capabilities</a:t>
                      </a:r>
                      <a:endParaRPr lang="en-US" sz="1200" b="1" kern="1200" dirty="0">
                        <a:solidFill>
                          <a:schemeClr val="tx1">
                            <a:lumMod val="65000"/>
                            <a:lumOff val="35000"/>
                          </a:schemeClr>
                        </a:solidFill>
                        <a:latin typeface="+mj-lt"/>
                        <a:ea typeface="+mn-ea"/>
                        <a:cs typeface="+mn-cs"/>
                      </a:endParaRPr>
                    </a:p>
                  </a:txBody>
                  <a:tcPr marL="7144" marR="7144" marT="7144" marB="0" anchor="ctr">
                    <a:lnL>
                      <a:noFill/>
                    </a:lnL>
                    <a:lnR w="6350" cap="flat" cmpd="sng" algn="ctr">
                      <a:noFill/>
                      <a:prstDash val="solid"/>
                      <a:miter lim="800000"/>
                    </a:lnR>
                    <a:lnT w="6350" cap="flat" cmpd="sng" algn="ctr">
                      <a:noFill/>
                      <a:prstDash val="solid"/>
                      <a:miter lim="800000"/>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alpha val="30000"/>
                      </a:schemeClr>
                    </a:solidFill>
                  </a:tcPr>
                </a:tc>
              </a:tr>
              <a:tr h="307776">
                <a:tc>
                  <a:txBody>
                    <a:bodyPr/>
                    <a:lstStyle/>
                    <a:p>
                      <a:pPr marL="0" algn="l" defTabSz="914400" rtl="0" eaLnBrk="1" latinLnBrk="0" hangingPunct="1"/>
                      <a:r>
                        <a:rPr lang="en-US" sz="1200" b="1" kern="1200" dirty="0" smtClean="0">
                          <a:solidFill>
                            <a:schemeClr val="tx1">
                              <a:lumMod val="65000"/>
                              <a:lumOff val="35000"/>
                            </a:schemeClr>
                          </a:solidFill>
                          <a:effectLst/>
                          <a:latin typeface="+mj-lt"/>
                          <a:ea typeface="+mn-ea"/>
                          <a:cs typeface="+mn-cs"/>
                        </a:rPr>
                        <a:t>Commercial</a:t>
                      </a:r>
                      <a:endParaRPr lang="en-US" sz="1200" b="1" kern="1200" dirty="0">
                        <a:solidFill>
                          <a:schemeClr val="tx1">
                            <a:lumMod val="65000"/>
                            <a:lumOff val="35000"/>
                          </a:schemeClr>
                        </a:solidFill>
                        <a:effectLst/>
                        <a:latin typeface="+mj-lt"/>
                        <a:ea typeface="+mn-ea"/>
                        <a:cs typeface="+mn-cs"/>
                      </a:endParaRPr>
                    </a:p>
                  </a:txBody>
                  <a:tcPr marL="68580" marR="68580" marT="34290" marB="34290">
                    <a:lnL w="6350" cap="flat" cmpd="sng" algn="ctr">
                      <a:noFill/>
                      <a:prstDash val="solid"/>
                      <a:miter lim="800000"/>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dirty="0" smtClean="0">
                        <a:solidFill>
                          <a:schemeClr val="tx1">
                            <a:lumMod val="65000"/>
                            <a:lumOff val="35000"/>
                          </a:schemeClr>
                        </a:solidFill>
                        <a:effectLst/>
                        <a:latin typeface="+mj-lt"/>
                      </a:endParaRP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92075" indent="-92075" algn="l" fontAlgn="ctr">
                        <a:buFont typeface="Arial" panose="020B0604020202020204" pitchFamily="34" charset="0"/>
                        <a:buChar char="•"/>
                      </a:pPr>
                      <a:endParaRPr lang="en-US" sz="1200" b="0" i="0" u="none" strike="noStrike" dirty="0">
                        <a:solidFill>
                          <a:schemeClr val="tx1">
                            <a:lumMod val="65000"/>
                            <a:lumOff val="35000"/>
                          </a:schemeClr>
                        </a:solidFill>
                        <a:effectLst/>
                        <a:latin typeface="+mj-lt"/>
                      </a:endParaRP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92075" indent="-92075" algn="l" fontAlgn="ctr">
                        <a:buFont typeface="Arial" panose="020B0604020202020204" pitchFamily="34" charset="0"/>
                        <a:buChar char="•"/>
                      </a:pPr>
                      <a:endParaRPr lang="en-US" sz="1200" b="0" i="0" u="none" strike="noStrike" dirty="0">
                        <a:solidFill>
                          <a:schemeClr val="tx1">
                            <a:lumMod val="65000"/>
                            <a:lumOff val="35000"/>
                          </a:schemeClr>
                        </a:solidFill>
                        <a:effectLst/>
                        <a:latin typeface="+mj-lt"/>
                      </a:endParaRP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92075" indent="-92075" algn="l" fontAlgn="ctr">
                        <a:buFont typeface="Arial" panose="020B0604020202020204" pitchFamily="34" charset="0"/>
                        <a:buChar char="•"/>
                      </a:pPr>
                      <a:endParaRPr lang="en-US" sz="1200" b="0" i="0" u="none" strike="noStrike" dirty="0">
                        <a:solidFill>
                          <a:schemeClr val="tx1">
                            <a:lumMod val="65000"/>
                            <a:lumOff val="35000"/>
                          </a:schemeClr>
                        </a:solidFill>
                        <a:effectLst/>
                        <a:latin typeface="+mj-lt"/>
                      </a:endParaRP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100013" indent="-100013" algn="l" fontAlgn="ctr">
                        <a:buFont typeface="Arial" panose="020B0604020202020204" pitchFamily="34" charset="0"/>
                        <a:buChar char="•"/>
                      </a:pPr>
                      <a:endParaRPr lang="en-US" sz="1200" b="0" i="0" u="none" strike="noStrike" dirty="0">
                        <a:solidFill>
                          <a:schemeClr val="tx1">
                            <a:lumMod val="65000"/>
                            <a:lumOff val="35000"/>
                          </a:schemeClr>
                        </a:solidFill>
                        <a:effectLst/>
                        <a:latin typeface="+mj-lt"/>
                      </a:endParaRPr>
                    </a:p>
                  </a:txBody>
                  <a:tcPr marL="68580" marR="68580" marT="34290" marB="34290" anchor="ctr">
                    <a:lnL>
                      <a:noFill/>
                    </a:lnL>
                    <a:lnR w="6350" cap="flat" cmpd="sng" algn="ctr">
                      <a:noFill/>
                      <a:prstDash val="solid"/>
                      <a:miter lim="800000"/>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r>
              <a:tr h="924722">
                <a:tc>
                  <a:txBody>
                    <a:bodyPr/>
                    <a:lstStyle/>
                    <a:p>
                      <a:endParaRPr lang="en-US" sz="1200" dirty="0">
                        <a:latin typeface="+mj-lt"/>
                      </a:endParaRPr>
                    </a:p>
                  </a:txBody>
                  <a:tcPr marL="68580" marR="68580" marT="34290" marB="34290">
                    <a:lnL w="6350" cap="flat" cmpd="sng" algn="ctr">
                      <a:noFill/>
                      <a:prstDash val="solid"/>
                      <a:miter lim="800000"/>
                    </a:lnL>
                    <a:lnR>
                      <a:noFill/>
                    </a:lnR>
                    <a:lnT w="12700" cap="flat" cmpd="sng" algn="ctr">
                      <a:solidFill>
                        <a:srgbClr val="0070C0"/>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tx1">
                              <a:lumMod val="65000"/>
                              <a:lumOff val="35000"/>
                            </a:schemeClr>
                          </a:solidFill>
                          <a:effectLst/>
                          <a:latin typeface="+mj-lt"/>
                        </a:rPr>
                        <a:t>$18,100</a:t>
                      </a: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2075" indent="-92075" algn="l" defTabSz="914400" rtl="0" eaLnBrk="1" fontAlgn="ctr" latinLnBrk="0" hangingPunct="1">
                        <a:buFont typeface="Arial" panose="020B0604020202020204" pitchFamily="34" charset="0"/>
                        <a:buChar char="•"/>
                      </a:pPr>
                      <a:r>
                        <a:rPr lang="en-US" sz="1200" b="0" i="0" u="none" strike="noStrike" kern="1200" dirty="0" smtClean="0">
                          <a:solidFill>
                            <a:schemeClr val="tx1">
                              <a:lumMod val="65000"/>
                              <a:lumOff val="35000"/>
                            </a:schemeClr>
                          </a:solidFill>
                          <a:effectLst/>
                          <a:latin typeface="+mj-lt"/>
                          <a:ea typeface="+mn-ea"/>
                          <a:cs typeface="+mn-cs"/>
                        </a:rPr>
                        <a:t>Contract packing services</a:t>
                      </a:r>
                    </a:p>
                    <a:p>
                      <a:pPr marL="92075" indent="-92075" algn="l" defTabSz="914400" rtl="0" eaLnBrk="1" fontAlgn="ctr" latinLnBrk="0" hangingPunct="1">
                        <a:buFont typeface="Arial" panose="020B0604020202020204" pitchFamily="34" charset="0"/>
                        <a:buChar char="•"/>
                      </a:pPr>
                      <a:r>
                        <a:rPr lang="en-US" sz="1200" b="0" i="0" u="none" strike="noStrike" kern="1200" dirty="0" smtClean="0">
                          <a:solidFill>
                            <a:schemeClr val="tx1">
                              <a:lumMod val="65000"/>
                              <a:lumOff val="35000"/>
                            </a:schemeClr>
                          </a:solidFill>
                          <a:effectLst/>
                          <a:latin typeface="+mj-lt"/>
                          <a:ea typeface="+mn-ea"/>
                          <a:cs typeface="+mn-cs"/>
                        </a:rPr>
                        <a:t>Commercial segment</a:t>
                      </a:r>
                    </a:p>
                    <a:p>
                      <a:pPr marL="92075" indent="-92075" algn="l" defTabSz="914400" rtl="0" eaLnBrk="1" fontAlgn="ctr" latinLnBrk="0" hangingPunct="1">
                        <a:buFont typeface="Arial" panose="020B0604020202020204" pitchFamily="34" charset="0"/>
                        <a:buChar char="•"/>
                      </a:pPr>
                      <a:r>
                        <a:rPr lang="en-US" sz="1200" b="0" i="0" u="none" strike="noStrike" kern="1200" dirty="0" smtClean="0">
                          <a:solidFill>
                            <a:schemeClr val="tx1">
                              <a:lumMod val="65000"/>
                              <a:lumOff val="35000"/>
                            </a:schemeClr>
                          </a:solidFill>
                          <a:effectLst/>
                          <a:latin typeface="+mj-lt"/>
                          <a:ea typeface="+mn-ea"/>
                          <a:cs typeface="+mn-cs"/>
                        </a:rPr>
                        <a:t>Clinical trials services</a:t>
                      </a:r>
                    </a:p>
                    <a:p>
                      <a:pPr marL="0" indent="0" algn="l" defTabSz="914400" rtl="0" eaLnBrk="1" fontAlgn="ctr" latinLnBrk="0" hangingPunct="1">
                        <a:buFont typeface="Arial" panose="020B0604020202020204" pitchFamily="34" charset="0"/>
                        <a:buNone/>
                      </a:pPr>
                      <a:endParaRPr lang="en-US" sz="1200" b="0" i="0" u="none" strike="noStrike" kern="1200" dirty="0" smtClean="0">
                        <a:solidFill>
                          <a:schemeClr val="tx1">
                            <a:lumMod val="65000"/>
                            <a:lumOff val="35000"/>
                          </a:schemeClr>
                        </a:solidFill>
                        <a:effectLst/>
                        <a:latin typeface="+mj-lt"/>
                        <a:ea typeface="+mn-ea"/>
                        <a:cs typeface="+mn-cs"/>
                      </a:endParaRP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92075" indent="-92075" algn="l" fontAlgn="ctr">
                        <a:buFont typeface="Arial" panose="020B0604020202020204" pitchFamily="34" charset="0"/>
                        <a:buChar char="•"/>
                      </a:pPr>
                      <a:endParaRPr lang="en-US" sz="1200" b="0" i="0" u="none" strike="noStrike" dirty="0">
                        <a:solidFill>
                          <a:schemeClr val="tx1">
                            <a:lumMod val="65000"/>
                            <a:lumOff val="35000"/>
                          </a:schemeClr>
                        </a:solidFill>
                        <a:effectLst/>
                        <a:latin typeface="+mj-lt"/>
                      </a:endParaRP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2075" indent="-92075" algn="l" fontAlgn="ctr">
                        <a:buFont typeface="Arial" panose="020B0604020202020204" pitchFamily="34" charset="0"/>
                        <a:buChar char="•"/>
                      </a:pPr>
                      <a:r>
                        <a:rPr lang="en-IE" sz="1200" b="0" i="0" u="none" strike="noStrike" kern="1200" dirty="0" smtClean="0">
                          <a:solidFill>
                            <a:schemeClr val="tx1">
                              <a:lumMod val="65000"/>
                              <a:lumOff val="35000"/>
                            </a:schemeClr>
                          </a:solidFill>
                          <a:effectLst/>
                          <a:latin typeface="+mj-lt"/>
                          <a:ea typeface="+mn-ea"/>
                          <a:cs typeface="+mn-cs"/>
                        </a:rPr>
                        <a:t>Top 2 position in the commercial segment in</a:t>
                      </a:r>
                      <a:r>
                        <a:rPr lang="en-IE" sz="1200" b="0" i="0" u="none" strike="noStrike" kern="1200" baseline="0" dirty="0" smtClean="0">
                          <a:solidFill>
                            <a:schemeClr val="tx1">
                              <a:lumMod val="65000"/>
                              <a:lumOff val="35000"/>
                            </a:schemeClr>
                          </a:solidFill>
                          <a:effectLst/>
                          <a:latin typeface="+mj-lt"/>
                          <a:ea typeface="+mn-ea"/>
                          <a:cs typeface="+mn-cs"/>
                        </a:rPr>
                        <a:t> </a:t>
                      </a:r>
                      <a:r>
                        <a:rPr lang="en-IE" sz="1200" b="0" i="0" u="none" strike="noStrike" kern="1200" dirty="0" smtClean="0">
                          <a:solidFill>
                            <a:schemeClr val="tx1">
                              <a:lumMod val="65000"/>
                              <a:lumOff val="35000"/>
                            </a:schemeClr>
                          </a:solidFill>
                          <a:effectLst/>
                          <a:latin typeface="+mj-lt"/>
                          <a:ea typeface="+mn-ea"/>
                          <a:cs typeface="+mn-cs"/>
                        </a:rPr>
                        <a:t>the US</a:t>
                      </a:r>
                    </a:p>
                    <a:p>
                      <a:pPr marL="92075" indent="-92075" algn="l" fontAlgn="ctr">
                        <a:buFont typeface="Arial" panose="020B0604020202020204" pitchFamily="34" charset="0"/>
                        <a:buChar char="•"/>
                      </a:pPr>
                      <a:r>
                        <a:rPr lang="en-IE" sz="1200" b="0" i="0" u="none" strike="noStrike" kern="1200" dirty="0" smtClean="0">
                          <a:solidFill>
                            <a:schemeClr val="tx1">
                              <a:lumMod val="65000"/>
                              <a:lumOff val="35000"/>
                            </a:schemeClr>
                          </a:solidFill>
                          <a:effectLst/>
                          <a:latin typeface="+mj-lt"/>
                          <a:ea typeface="+mn-ea"/>
                          <a:cs typeface="+mn-cs"/>
                        </a:rPr>
                        <a:t>Turnover:  $162.4m</a:t>
                      </a:r>
                    </a:p>
                  </a:txBody>
                  <a:tcPr marL="7144" marR="7144" marT="7144" marB="0" anchor="ctr">
                    <a:lnL>
                      <a:noFill/>
                    </a:lnL>
                    <a:lnR>
                      <a:noFill/>
                    </a:lnR>
                    <a:lnT w="12700" cap="flat" cmpd="sng" algn="ctr">
                      <a:solidFill>
                        <a:srgbClr val="0070C0"/>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defTabSz="450850"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Global leader in serialisation</a:t>
                      </a:r>
                    </a:p>
                    <a:p>
                      <a:pPr marL="100013" indent="-100013" algn="l" defTabSz="450850"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Unique coverage in</a:t>
                      </a:r>
                      <a:r>
                        <a:rPr lang="en-IE" sz="1200" b="0" i="0" u="none" strike="noStrike" baseline="0" dirty="0" smtClean="0">
                          <a:solidFill>
                            <a:schemeClr val="tx1">
                              <a:lumMod val="65000"/>
                              <a:lumOff val="35000"/>
                            </a:schemeClr>
                          </a:solidFill>
                          <a:effectLst/>
                          <a:latin typeface="+mj-lt"/>
                        </a:rPr>
                        <a:t> Europe (25 countries)</a:t>
                      </a:r>
                      <a:endParaRPr lang="en-US" sz="1200" b="0" i="0" u="none" strike="noStrike" dirty="0">
                        <a:solidFill>
                          <a:schemeClr val="tx1">
                            <a:lumMod val="65000"/>
                            <a:lumOff val="35000"/>
                          </a:schemeClr>
                        </a:solidFill>
                        <a:effectLst/>
                        <a:latin typeface="+mj-lt"/>
                      </a:endParaRPr>
                    </a:p>
                  </a:txBody>
                  <a:tcPr marL="68580" marR="68580" marT="34290" marB="34290" anchor="ctr">
                    <a:lnL>
                      <a:noFill/>
                    </a:lnL>
                    <a:lnR w="6350" cap="flat" cmpd="sng" algn="ctr">
                      <a:noFill/>
                      <a:prstDash val="solid"/>
                      <a:miter lim="800000"/>
                    </a:lnR>
                    <a:lnT w="12700" cap="flat" cmpd="sng" algn="ctr">
                      <a:solidFill>
                        <a:srgbClr val="0070C0"/>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r>
              <a:tr h="918082">
                <a:tc>
                  <a:txBody>
                    <a:bodyPr/>
                    <a:lstStyle/>
                    <a:p>
                      <a:endParaRPr lang="en-US" sz="1200" dirty="0">
                        <a:latin typeface="+mj-lt"/>
                      </a:endParaRPr>
                    </a:p>
                  </a:txBody>
                  <a:tcPr marL="68580" marR="68580" marT="34290" marB="34290">
                    <a:lnL w="6350" cap="flat" cmpd="sng" algn="ctr">
                      <a:noFill/>
                      <a:prstDash val="solid"/>
                      <a:miter lim="800000"/>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tx1">
                              <a:lumMod val="65000"/>
                              <a:lumOff val="35000"/>
                            </a:schemeClr>
                          </a:solidFill>
                          <a:effectLst/>
                          <a:latin typeface="+mj-lt"/>
                        </a:rPr>
                        <a:t>$217,000</a:t>
                      </a: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2075" indent="-92075"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Drug development services </a:t>
                      </a:r>
                    </a:p>
                    <a:p>
                      <a:pPr marL="92075" indent="-92075"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Packaging solutions</a:t>
                      </a:r>
                    </a:p>
                    <a:p>
                      <a:pPr marL="92075" indent="-92075" algn="l" fontAlgn="ctr">
                        <a:buFont typeface="Arial" panose="020B0604020202020204" pitchFamily="34" charset="0"/>
                        <a:buChar char="•"/>
                      </a:pPr>
                      <a:r>
                        <a:rPr lang="en-IE" sz="1200" b="0" i="0" u="none" strike="noStrike" kern="1200" dirty="0" smtClean="0">
                          <a:solidFill>
                            <a:schemeClr val="tx1">
                              <a:lumMod val="65000"/>
                              <a:lumOff val="35000"/>
                            </a:schemeClr>
                          </a:solidFill>
                          <a:effectLst/>
                          <a:latin typeface="+mj-lt"/>
                          <a:ea typeface="+mn-ea"/>
                          <a:cs typeface="+mn-cs"/>
                        </a:rPr>
                        <a:t>Insight to challenges of healthcare markets</a:t>
                      </a:r>
                      <a:endParaRPr lang="en-US" sz="1200" b="0" i="0" u="none" strike="noStrike" kern="1200" dirty="0">
                        <a:solidFill>
                          <a:schemeClr val="tx1">
                            <a:lumMod val="65000"/>
                            <a:lumOff val="35000"/>
                          </a:schemeClr>
                        </a:solidFill>
                        <a:effectLst/>
                        <a:latin typeface="+mj-lt"/>
                        <a:ea typeface="+mn-ea"/>
                        <a:cs typeface="+mn-cs"/>
                      </a:endParaRP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92075" indent="-92075" algn="l" fontAlgn="ctr">
                        <a:buFont typeface="Arial" panose="020B0604020202020204" pitchFamily="34" charset="0"/>
                        <a:buChar char="•"/>
                      </a:pPr>
                      <a:endParaRPr lang="en-US" sz="1300" b="0" i="0" u="none" strike="noStrike" dirty="0">
                        <a:solidFill>
                          <a:schemeClr val="tx1">
                            <a:lumMod val="65000"/>
                            <a:lumOff val="35000"/>
                          </a:schemeClr>
                        </a:solidFill>
                        <a:effectLst/>
                        <a:latin typeface="Calibri" panose="020F0502020204030204" pitchFamily="34" charset="0"/>
                      </a:endParaRPr>
                    </a:p>
                  </a:txBody>
                  <a:tcPr marL="9525" marR="9525" marT="9525"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2075" indent="-92075" algn="l" fontAlgn="ctr">
                        <a:buFont typeface="Arial" panose="020B0604020202020204" pitchFamily="34" charset="0"/>
                        <a:buChar char="•"/>
                      </a:pPr>
                      <a:r>
                        <a:rPr lang="en-US" sz="1200" b="0" i="0" u="none" strike="noStrike" kern="1200" dirty="0" smtClean="0">
                          <a:solidFill>
                            <a:schemeClr val="tx1">
                              <a:lumMod val="65000"/>
                              <a:lumOff val="35000"/>
                            </a:schemeClr>
                          </a:solidFill>
                          <a:effectLst/>
                          <a:latin typeface="+mj-lt"/>
                          <a:ea typeface="+mn-ea"/>
                          <a:cs typeface="+mn-cs"/>
                        </a:rPr>
                        <a:t>1st in commercial</a:t>
                      </a:r>
                      <a:r>
                        <a:rPr lang="en-US" sz="1200" b="0" i="0" u="none" strike="noStrike" kern="1200" baseline="0" dirty="0" smtClean="0">
                          <a:solidFill>
                            <a:schemeClr val="tx1">
                              <a:lumMod val="65000"/>
                              <a:lumOff val="35000"/>
                            </a:schemeClr>
                          </a:solidFill>
                          <a:effectLst/>
                          <a:latin typeface="+mj-lt"/>
                          <a:ea typeface="+mn-ea"/>
                          <a:cs typeface="+mn-cs"/>
                        </a:rPr>
                        <a:t> </a:t>
                      </a:r>
                      <a:r>
                        <a:rPr lang="en-US" sz="1200" b="0" i="0" u="none" strike="noStrike" kern="1200" dirty="0" smtClean="0">
                          <a:solidFill>
                            <a:schemeClr val="tx1">
                              <a:lumMod val="65000"/>
                              <a:lumOff val="35000"/>
                            </a:schemeClr>
                          </a:solidFill>
                          <a:effectLst/>
                          <a:latin typeface="+mj-lt"/>
                          <a:ea typeface="+mn-ea"/>
                          <a:cs typeface="+mn-cs"/>
                        </a:rPr>
                        <a:t>in the US</a:t>
                      </a: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fontAlgn="ctr">
                        <a:buFont typeface="Arial" panose="020B0604020202020204" pitchFamily="34" charset="0"/>
                        <a:buChar char="•"/>
                      </a:pPr>
                      <a:r>
                        <a:rPr lang="en-GB" sz="1200" b="0" i="0" u="none" strike="noStrike" dirty="0" smtClean="0">
                          <a:solidFill>
                            <a:schemeClr val="tx1">
                              <a:lumMod val="65000"/>
                              <a:lumOff val="35000"/>
                            </a:schemeClr>
                          </a:solidFill>
                          <a:effectLst/>
                          <a:latin typeface="+mj-lt"/>
                        </a:rPr>
                        <a:t>Geographical diversification.</a:t>
                      </a:r>
                    </a:p>
                    <a:p>
                      <a:pPr marL="100013" indent="-100013"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Global healthcare industry’s leading packaging solutions provider</a:t>
                      </a:r>
                    </a:p>
                    <a:p>
                      <a:pPr marL="100013" indent="-100013"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50 successful product launches a year</a:t>
                      </a:r>
                      <a:endParaRPr lang="en-US" sz="1200" b="0" i="0" u="none" strike="noStrike" dirty="0" smtClean="0">
                        <a:solidFill>
                          <a:schemeClr val="tx1">
                            <a:lumMod val="65000"/>
                            <a:lumOff val="35000"/>
                          </a:schemeClr>
                        </a:solidFill>
                        <a:effectLst/>
                        <a:latin typeface="+mj-lt"/>
                      </a:endParaRPr>
                    </a:p>
                  </a:txBody>
                  <a:tcPr marL="68580" marR="68580" marT="34290" marB="34290" anchor="ctr">
                    <a:lnL>
                      <a:noFill/>
                    </a:lnL>
                    <a:lnR w="6350" cap="flat" cmpd="sng" algn="ctr">
                      <a:noFill/>
                      <a:prstDash val="solid"/>
                      <a:miter lim="800000"/>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r>
              <a:tr h="307776">
                <a:tc>
                  <a:txBody>
                    <a:bodyPr/>
                    <a:lstStyle/>
                    <a:p>
                      <a:r>
                        <a:rPr lang="en-US" sz="1200" b="1" dirty="0" smtClean="0">
                          <a:solidFill>
                            <a:schemeClr val="tx1">
                              <a:lumMod val="65000"/>
                              <a:lumOff val="35000"/>
                            </a:schemeClr>
                          </a:solidFill>
                          <a:effectLst/>
                          <a:latin typeface="+mj-lt"/>
                        </a:rPr>
                        <a:t>Clinical Services</a:t>
                      </a:r>
                      <a:endParaRPr lang="en-US" sz="1200" b="1" dirty="0">
                        <a:solidFill>
                          <a:schemeClr val="tx1">
                            <a:lumMod val="65000"/>
                            <a:lumOff val="35000"/>
                          </a:schemeClr>
                        </a:solidFill>
                        <a:effectLst/>
                        <a:latin typeface="+mj-lt"/>
                      </a:endParaRPr>
                    </a:p>
                  </a:txBody>
                  <a:tcPr marL="68580" marR="68580" marT="34290" marB="34290">
                    <a:lnL w="6350" cap="flat" cmpd="sng" algn="ctr">
                      <a:noFill/>
                      <a:prstDash val="solid"/>
                      <a:miter lim="800000"/>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0" i="0" u="none" strike="noStrike" dirty="0" smtClean="0">
                        <a:solidFill>
                          <a:schemeClr val="tx1">
                            <a:lumMod val="65000"/>
                            <a:lumOff val="35000"/>
                          </a:schemeClr>
                        </a:solidFill>
                        <a:effectLst/>
                        <a:latin typeface="+mj-lt"/>
                      </a:endParaRP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92075" indent="-92075" algn="just" fontAlgn="ctr">
                        <a:buFont typeface="Arial" panose="020B0604020202020204" pitchFamily="34" charset="0"/>
                        <a:buChar char="•"/>
                      </a:pPr>
                      <a:endParaRPr lang="en-US" sz="1200" b="0" i="0" u="none" strike="noStrike" kern="1200" dirty="0">
                        <a:solidFill>
                          <a:schemeClr val="tx1">
                            <a:lumMod val="65000"/>
                            <a:lumOff val="35000"/>
                          </a:schemeClr>
                        </a:solidFill>
                        <a:effectLst/>
                        <a:latin typeface="+mj-lt"/>
                        <a:ea typeface="+mn-ea"/>
                        <a:cs typeface="+mn-cs"/>
                      </a:endParaRP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92075" indent="-92075" algn="just" fontAlgn="ctr">
                        <a:buFont typeface="Arial" panose="020B0604020202020204" pitchFamily="34" charset="0"/>
                        <a:buChar char="•"/>
                      </a:pPr>
                      <a:endParaRPr lang="en-US" sz="1200" b="0" i="0" u="none" strike="noStrike" kern="1200" dirty="0">
                        <a:solidFill>
                          <a:schemeClr val="tx1">
                            <a:lumMod val="65000"/>
                            <a:lumOff val="35000"/>
                          </a:schemeClr>
                        </a:solidFill>
                        <a:effectLst/>
                        <a:latin typeface="+mj-lt"/>
                        <a:ea typeface="+mn-ea"/>
                        <a:cs typeface="+mn-cs"/>
                      </a:endParaRP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92075" indent="-92075" algn="just" fontAlgn="ctr">
                        <a:buFont typeface="Arial" panose="020B0604020202020204" pitchFamily="34" charset="0"/>
                        <a:buChar char="•"/>
                      </a:pPr>
                      <a:endParaRPr lang="en-US" sz="1200" b="0" i="0" u="none" strike="noStrike" kern="1200" dirty="0">
                        <a:solidFill>
                          <a:schemeClr val="tx1">
                            <a:lumMod val="65000"/>
                            <a:lumOff val="35000"/>
                          </a:schemeClr>
                        </a:solidFill>
                        <a:effectLst/>
                        <a:latin typeface="+mj-lt"/>
                        <a:ea typeface="+mn-ea"/>
                        <a:cs typeface="+mn-cs"/>
                      </a:endParaRP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c>
                  <a:txBody>
                    <a:bodyPr/>
                    <a:lstStyle/>
                    <a:p>
                      <a:pPr marL="100013" indent="-100013" algn="just" defTabSz="450850" fontAlgn="ctr">
                        <a:buFont typeface="Arial" panose="020B0604020202020204" pitchFamily="34" charset="0"/>
                        <a:buChar char="•"/>
                      </a:pPr>
                      <a:endParaRPr lang="en-US" sz="1200" b="0" i="0" u="none" strike="noStrike" dirty="0">
                        <a:solidFill>
                          <a:schemeClr val="tx1">
                            <a:lumMod val="65000"/>
                            <a:lumOff val="35000"/>
                          </a:schemeClr>
                        </a:solidFill>
                        <a:effectLst/>
                        <a:latin typeface="+mj-lt"/>
                      </a:endParaRPr>
                    </a:p>
                  </a:txBody>
                  <a:tcPr marL="68580" marR="68580" marT="34290" marB="34290" anchor="ctr">
                    <a:lnL>
                      <a:noFill/>
                    </a:lnL>
                    <a:lnR w="6350" cap="flat" cmpd="sng" algn="ctr">
                      <a:noFill/>
                      <a:prstDash val="solid"/>
                      <a:miter lim="800000"/>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30000"/>
                      </a:schemeClr>
                    </a:solidFill>
                  </a:tcPr>
                </a:tc>
              </a:tr>
              <a:tr h="1203124">
                <a:tc>
                  <a:txBody>
                    <a:bodyPr/>
                    <a:lstStyle/>
                    <a:p>
                      <a:endParaRPr lang="en-US" sz="1200" dirty="0">
                        <a:latin typeface="+mj-lt"/>
                      </a:endParaRPr>
                    </a:p>
                  </a:txBody>
                  <a:tcPr marL="68580" marR="68580" marT="34290" marB="34290">
                    <a:lnL w="6350" cap="flat" cmpd="sng" algn="ctr">
                      <a:noFill/>
                      <a:prstDash val="solid"/>
                      <a:miter lim="800000"/>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tx1">
                              <a:lumMod val="65000"/>
                              <a:lumOff val="35000"/>
                            </a:schemeClr>
                          </a:solidFill>
                          <a:effectLst/>
                          <a:latin typeface="+mj-lt"/>
                        </a:rPr>
                        <a:t>$370,000</a:t>
                      </a: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2075" indent="-92075" algn="l" fontAlgn="ctr">
                        <a:buFont typeface="Arial" panose="020B0604020202020204" pitchFamily="34" charset="0"/>
                        <a:buChar char="•"/>
                      </a:pPr>
                      <a:r>
                        <a:rPr lang="en-US" sz="1200" b="0" i="0" u="none" strike="noStrike" dirty="0" smtClean="0">
                          <a:solidFill>
                            <a:schemeClr val="tx1">
                              <a:lumMod val="65000"/>
                              <a:lumOff val="35000"/>
                            </a:schemeClr>
                          </a:solidFill>
                          <a:effectLst/>
                          <a:latin typeface="+mj-lt"/>
                        </a:rPr>
                        <a:t>Pharmaceutical development services</a:t>
                      </a:r>
                    </a:p>
                    <a:p>
                      <a:pPr marL="92075" indent="-92075" algn="l" fontAlgn="ctr">
                        <a:buFont typeface="Arial" panose="020B0604020202020204" pitchFamily="34" charset="0"/>
                        <a:buChar char="•"/>
                      </a:pPr>
                      <a:r>
                        <a:rPr lang="en-US" sz="1200" b="0" i="0" u="none" strike="noStrike" dirty="0" smtClean="0">
                          <a:solidFill>
                            <a:schemeClr val="tx1">
                              <a:lumMod val="65000"/>
                              <a:lumOff val="35000"/>
                            </a:schemeClr>
                          </a:solidFill>
                          <a:effectLst/>
                          <a:latin typeface="+mj-lt"/>
                        </a:rPr>
                        <a:t>Clinical trial supply &amp; management</a:t>
                      </a:r>
                    </a:p>
                    <a:p>
                      <a:pPr marL="92075" indent="-92075"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Clinical trial material manufacturing, packaging, and distribution services</a:t>
                      </a:r>
                      <a:endParaRPr lang="en-US" sz="1200" b="0" i="0" u="none" strike="noStrike" dirty="0" smtClean="0">
                        <a:solidFill>
                          <a:schemeClr val="tx1">
                            <a:lumMod val="65000"/>
                            <a:lumOff val="35000"/>
                          </a:schemeClr>
                        </a:solidFill>
                        <a:effectLst/>
                        <a:latin typeface="+mj-lt"/>
                      </a:endParaRPr>
                    </a:p>
                  </a:txBody>
                  <a:tcPr marL="68580" marR="68580" marT="34290" marB="3429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indent="0" algn="l" defTabSz="914400" rtl="0" eaLnBrk="1" fontAlgn="ctr" latinLnBrk="0" hangingPunct="1">
                        <a:buFont typeface="Arial" panose="020B0604020202020204" pitchFamily="34" charset="0"/>
                        <a:buNone/>
                      </a:pPr>
                      <a:endParaRPr lang="en-US" sz="1200" b="0" i="0" u="none" strike="noStrike" kern="1200" dirty="0" smtClean="0">
                        <a:solidFill>
                          <a:schemeClr val="tx1">
                            <a:lumMod val="65000"/>
                            <a:lumOff val="35000"/>
                          </a:schemeClr>
                        </a:solidFill>
                        <a:effectLst/>
                        <a:latin typeface="+mj-lt"/>
                        <a:ea typeface="+mn-ea"/>
                        <a:cs typeface="+mn-cs"/>
                      </a:endParaRPr>
                    </a:p>
                  </a:txBody>
                  <a:tcPr marL="68580" marR="68580" marT="34290" marB="3429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2075" indent="-92075" algn="l" fontAlgn="ctr">
                        <a:buFont typeface="Arial" panose="020B0604020202020204" pitchFamily="34" charset="0"/>
                        <a:buChar char="•"/>
                      </a:pPr>
                      <a:r>
                        <a:rPr lang="en-US" sz="1200" b="0" i="0" u="none" strike="noStrike" dirty="0" smtClean="0">
                          <a:solidFill>
                            <a:schemeClr val="tx1">
                              <a:lumMod val="65000"/>
                              <a:lumOff val="35000"/>
                            </a:schemeClr>
                          </a:solidFill>
                          <a:effectLst/>
                          <a:latin typeface="+mj-lt"/>
                        </a:rPr>
                        <a:t>2nd in Pharma distribution</a:t>
                      </a:r>
                    </a:p>
                    <a:p>
                      <a:pPr marL="92075" indent="-92075" algn="l" fontAlgn="ctr">
                        <a:buFont typeface="Arial" panose="020B0604020202020204" pitchFamily="34" charset="0"/>
                        <a:buChar char="•"/>
                      </a:pPr>
                      <a:r>
                        <a:rPr lang="en-US" sz="1200" b="0" i="0" u="none" strike="noStrike" dirty="0" smtClean="0">
                          <a:solidFill>
                            <a:schemeClr val="tx1">
                              <a:lumMod val="65000"/>
                              <a:lumOff val="35000"/>
                            </a:schemeClr>
                          </a:solidFill>
                          <a:effectLst/>
                          <a:latin typeface="+mj-lt"/>
                        </a:rPr>
                        <a:t>3rd Health Industry</a:t>
                      </a: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0013" indent="-100013"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20 years experience in clinical supply, packaging, distribution and management</a:t>
                      </a:r>
                    </a:p>
                    <a:p>
                      <a:pPr marL="100013" indent="-100013"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600+ clients worldwide.</a:t>
                      </a:r>
                      <a:r>
                        <a:rPr lang="en-IE" sz="1200" b="0" i="0" u="none" strike="noStrike" baseline="0" dirty="0" smtClean="0">
                          <a:solidFill>
                            <a:schemeClr val="tx1">
                              <a:lumMod val="65000"/>
                              <a:lumOff val="35000"/>
                            </a:schemeClr>
                          </a:solidFill>
                          <a:effectLst/>
                          <a:latin typeface="+mj-lt"/>
                        </a:rPr>
                        <a:t> Offices in US, UK and Asia</a:t>
                      </a:r>
                      <a:endParaRPr lang="en-IE" sz="1200" b="0" i="0" u="none" strike="noStrike" dirty="0" smtClean="0">
                        <a:solidFill>
                          <a:schemeClr val="tx1">
                            <a:lumMod val="65000"/>
                            <a:lumOff val="35000"/>
                          </a:schemeClr>
                        </a:solidFill>
                        <a:effectLst/>
                        <a:latin typeface="+mj-lt"/>
                      </a:endParaRPr>
                    </a:p>
                    <a:p>
                      <a:pPr marL="100013" indent="-100013" algn="l" fontAlgn="ctr">
                        <a:buFont typeface="Arial" panose="020B0604020202020204" pitchFamily="34" charset="0"/>
                        <a:buChar char="•"/>
                      </a:pPr>
                      <a:r>
                        <a:rPr lang="en-US" sz="1200" b="0" i="0" u="none" strike="noStrike" dirty="0" smtClean="0">
                          <a:solidFill>
                            <a:schemeClr val="tx1">
                              <a:lumMod val="65000"/>
                              <a:lumOff val="35000"/>
                            </a:schemeClr>
                          </a:solidFill>
                          <a:effectLst/>
                          <a:latin typeface="+mj-lt"/>
                        </a:rPr>
                        <a:t>Excellent results using</a:t>
                      </a:r>
                      <a:r>
                        <a:rPr lang="en-US" sz="1200" b="0" i="0" u="none" strike="noStrike" baseline="0" dirty="0" smtClean="0">
                          <a:solidFill>
                            <a:schemeClr val="tx1">
                              <a:lumMod val="65000"/>
                              <a:lumOff val="35000"/>
                            </a:schemeClr>
                          </a:solidFill>
                          <a:effectLst/>
                          <a:latin typeface="+mj-lt"/>
                        </a:rPr>
                        <a:t> </a:t>
                      </a:r>
                      <a:r>
                        <a:rPr lang="en-US" sz="1200" b="0" i="0" u="none" strike="noStrike" dirty="0" smtClean="0">
                          <a:solidFill>
                            <a:schemeClr val="tx1">
                              <a:lumMod val="65000"/>
                              <a:lumOff val="35000"/>
                            </a:schemeClr>
                          </a:solidFill>
                          <a:effectLst/>
                          <a:latin typeface="+mj-lt"/>
                        </a:rPr>
                        <a:t>Six Sigma methodology</a:t>
                      </a:r>
                    </a:p>
                  </a:txBody>
                  <a:tcPr marL="68580" marR="68580" marT="34290" marB="34290" anchor="ctr">
                    <a:lnL>
                      <a:noFill/>
                    </a:lnL>
                    <a:lnR w="6350" cap="flat" cmpd="sng" algn="ctr">
                      <a:noFill/>
                      <a:prstDash val="solid"/>
                      <a:miter lim="800000"/>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r>
              <a:tr h="993277">
                <a:tc>
                  <a:txBody>
                    <a:bodyPr/>
                    <a:lstStyle/>
                    <a:p>
                      <a:endParaRPr lang="en-US" sz="1200" dirty="0">
                        <a:latin typeface="+mj-lt"/>
                      </a:endParaRPr>
                    </a:p>
                  </a:txBody>
                  <a:tcPr marL="68580" marR="68580" marT="34290" marB="34290">
                    <a:lnL w="6350" cap="flat" cmpd="sng" algn="ctr">
                      <a:noFill/>
                      <a:prstDash val="solid"/>
                      <a:miter lim="800000"/>
                    </a:lnL>
                    <a:lnR>
                      <a:noFill/>
                    </a:lnR>
                    <a:lnT w="12700" cap="flat" cmpd="sng" algn="ctr">
                      <a:solidFill>
                        <a:schemeClr val="accent1">
                          <a:lumMod val="7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tx1">
                              <a:lumMod val="65000"/>
                              <a:lumOff val="35000"/>
                            </a:schemeClr>
                          </a:solidFill>
                          <a:effectLst/>
                          <a:latin typeface="+mj-lt"/>
                        </a:rPr>
                        <a:t>$460,000</a:t>
                      </a: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92075" marR="0" indent="-92075"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IE" sz="1200" b="0" i="0" u="none" strike="noStrike" dirty="0" smtClean="0">
                          <a:solidFill>
                            <a:schemeClr val="tx1">
                              <a:lumMod val="65000"/>
                              <a:lumOff val="35000"/>
                            </a:schemeClr>
                          </a:solidFill>
                          <a:effectLst/>
                          <a:latin typeface="+mj-lt"/>
                        </a:rPr>
                        <a:t>From drug and biologic development services to delivery technologies to supply solutions</a:t>
                      </a:r>
                      <a:endParaRPr lang="en-US" sz="1200" b="0" i="0" u="none" strike="noStrike" dirty="0" smtClean="0">
                        <a:solidFill>
                          <a:schemeClr val="tx1">
                            <a:lumMod val="65000"/>
                            <a:lumOff val="35000"/>
                          </a:schemeClr>
                        </a:solidFill>
                        <a:effectLst/>
                        <a:latin typeface="+mj-lt"/>
                      </a:endParaRP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vMerge="1">
                  <a:txBody>
                    <a:bodyPr/>
                    <a:lstStyle/>
                    <a:p>
                      <a:pPr marL="92075" indent="-92075" algn="l" fontAlgn="ctr">
                        <a:buFont typeface="Arial" panose="020B0604020202020204" pitchFamily="34" charset="0"/>
                        <a:buChar char="•"/>
                      </a:pPr>
                      <a:endParaRPr lang="en-US" sz="1300" b="0" i="0" u="none" strike="noStrike" kern="1200" dirty="0">
                        <a:solidFill>
                          <a:schemeClr val="tx1">
                            <a:lumMod val="65000"/>
                            <a:lumOff val="35000"/>
                          </a:schemeClr>
                        </a:solidFill>
                        <a:effectLst/>
                        <a:latin typeface="Calibri" panose="020F0502020204030204" pitchFamily="34" charset="0"/>
                        <a:ea typeface="+mn-ea"/>
                        <a:cs typeface="+mn-cs"/>
                      </a:endParaRPr>
                    </a:p>
                  </a:txBody>
                  <a:tcPr marL="9525" marR="9525" marT="9525" marB="0" anchor="ctr">
                    <a:lnL>
                      <a:noFill/>
                    </a:lnL>
                    <a:lnR>
                      <a:noFill/>
                    </a:lnR>
                    <a:lnT w="12700" cap="flat" cmpd="sng" algn="ctr">
                      <a:solidFill>
                        <a:schemeClr val="accent1">
                          <a:lumMod val="7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92075" indent="-92075"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1st in Pharma distribution</a:t>
                      </a:r>
                      <a:r>
                        <a:rPr lang="en-IE" sz="1200" b="0" i="0" u="none" strike="noStrike" baseline="0" dirty="0" smtClean="0">
                          <a:solidFill>
                            <a:schemeClr val="tx1">
                              <a:lumMod val="65000"/>
                              <a:lumOff val="35000"/>
                            </a:schemeClr>
                          </a:solidFill>
                          <a:effectLst/>
                          <a:latin typeface="+mj-lt"/>
                        </a:rPr>
                        <a:t> </a:t>
                      </a:r>
                      <a:r>
                        <a:rPr lang="en-IE" sz="1200" b="0" i="0" u="none" strike="noStrike" dirty="0" smtClean="0">
                          <a:solidFill>
                            <a:schemeClr val="tx1">
                              <a:lumMod val="65000"/>
                              <a:lumOff val="35000"/>
                            </a:schemeClr>
                          </a:solidFill>
                          <a:effectLst/>
                          <a:latin typeface="+mj-lt"/>
                        </a:rPr>
                        <a:t>in the US and Canada</a:t>
                      </a:r>
                    </a:p>
                  </a:txBody>
                  <a:tcPr marL="7144" marR="7144" marT="7144" marB="0" anchor="ctr">
                    <a:lnL>
                      <a:noFill/>
                    </a:lnL>
                    <a:lnR>
                      <a:noFill/>
                    </a:lnR>
                    <a:lnT w="12700" cap="flat" cmpd="sng" algn="ctr">
                      <a:solidFill>
                        <a:schemeClr val="accent1">
                          <a:lumMod val="7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100013" indent="-100013"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80 years of experience, we have the deepest expertise, the broadest offerings, and the most innovative technologies</a:t>
                      </a:r>
                    </a:p>
                    <a:p>
                      <a:pPr marL="100013" indent="-100013" algn="l" fontAlgn="ctr">
                        <a:buFont typeface="Arial" panose="020B0604020202020204" pitchFamily="34" charset="0"/>
                        <a:buChar char="•"/>
                      </a:pPr>
                      <a:r>
                        <a:rPr lang="en-IE" sz="1200" b="0" i="0" u="none" strike="noStrike" dirty="0" smtClean="0">
                          <a:solidFill>
                            <a:schemeClr val="tx1">
                              <a:lumMod val="65000"/>
                              <a:lumOff val="35000"/>
                            </a:schemeClr>
                          </a:solidFill>
                          <a:effectLst/>
                          <a:latin typeface="+mj-lt"/>
                        </a:rPr>
                        <a:t>World leader in drug delivery innovations</a:t>
                      </a:r>
                      <a:endParaRPr lang="en-US" sz="1200" b="0" i="0" u="none" strike="noStrike" dirty="0" smtClean="0">
                        <a:solidFill>
                          <a:schemeClr val="tx1">
                            <a:lumMod val="65000"/>
                            <a:lumOff val="35000"/>
                          </a:schemeClr>
                        </a:solidFill>
                        <a:effectLst/>
                        <a:latin typeface="+mj-lt"/>
                      </a:endParaRPr>
                    </a:p>
                  </a:txBody>
                  <a:tcPr marL="68580" marR="68580" marT="34290" marB="34290" anchor="ctr">
                    <a:lnL>
                      <a:noFill/>
                    </a:lnL>
                    <a:lnR w="6350" cap="flat" cmpd="sng" algn="ctr">
                      <a:noFill/>
                      <a:prstDash val="solid"/>
                      <a:miter lim="800000"/>
                    </a:lnR>
                    <a:lnT w="12700" cap="flat" cmpd="sng" algn="ctr">
                      <a:solidFill>
                        <a:schemeClr val="accent1">
                          <a:lumMod val="75000"/>
                        </a:schemeClr>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r>
            </a:tbl>
          </a:graphicData>
        </a:graphic>
      </p:graphicFrame>
      <p:graphicFrame>
        <p:nvGraphicFramePr>
          <p:cNvPr id="14" name="Content Placeholder 32"/>
          <p:cNvGraphicFramePr>
            <a:graphicFrameLocks/>
          </p:cNvGraphicFramePr>
          <p:nvPr>
            <p:extLst/>
          </p:nvPr>
        </p:nvGraphicFramePr>
        <p:xfrm>
          <a:off x="5231747" y="1582955"/>
          <a:ext cx="1672636" cy="23458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ontent Placeholder 32"/>
          <p:cNvGraphicFramePr>
            <a:graphicFrameLocks noGrp="1"/>
          </p:cNvGraphicFramePr>
          <p:nvPr>
            <p:ph idx="1"/>
            <p:extLst/>
          </p:nvPr>
        </p:nvGraphicFramePr>
        <p:xfrm>
          <a:off x="5178593" y="3670677"/>
          <a:ext cx="2006515" cy="2054932"/>
        </p:xfrm>
        <a:graphic>
          <a:graphicData uri="http://schemas.openxmlformats.org/drawingml/2006/chart">
            <c:chart xmlns:c="http://schemas.openxmlformats.org/drawingml/2006/chart" xmlns:r="http://schemas.openxmlformats.org/officeDocument/2006/relationships" r:id="rId4"/>
          </a:graphicData>
        </a:graphic>
      </p:graphicFrame>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058" y="3252731"/>
            <a:ext cx="1264124" cy="270884"/>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058" y="2257241"/>
            <a:ext cx="1160097" cy="410654"/>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058" y="5822805"/>
            <a:ext cx="1163199" cy="465279"/>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058" y="4660331"/>
            <a:ext cx="1160097" cy="335600"/>
          </a:xfrm>
          <a:prstGeom prst="rect">
            <a:avLst/>
          </a:prstGeom>
        </p:spPr>
      </p:pic>
      <p:sp>
        <p:nvSpPr>
          <p:cNvPr id="16" name="TextBox 15"/>
          <p:cNvSpPr txBox="1"/>
          <p:nvPr/>
        </p:nvSpPr>
        <p:spPr>
          <a:xfrm>
            <a:off x="165100" y="266700"/>
            <a:ext cx="6226448" cy="584775"/>
          </a:xfrm>
          <a:prstGeom prst="rect">
            <a:avLst/>
          </a:prstGeom>
          <a:noFill/>
        </p:spPr>
        <p:txBody>
          <a:bodyPr wrap="none" rtlCol="0">
            <a:spAutoFit/>
          </a:bodyPr>
          <a:lstStyle/>
          <a:p>
            <a:r>
              <a:rPr lang="en-US" sz="3200" b="1" dirty="0" smtClean="0">
                <a:solidFill>
                  <a:schemeClr val="tx1">
                    <a:lumMod val="75000"/>
                    <a:lumOff val="25000"/>
                  </a:schemeClr>
                </a:solidFill>
              </a:rPr>
              <a:t>Sharp:  </a:t>
            </a:r>
            <a:r>
              <a:rPr lang="en-US" sz="2400" dirty="0" smtClean="0">
                <a:solidFill>
                  <a:schemeClr val="tx1">
                    <a:lumMod val="75000"/>
                    <a:lumOff val="25000"/>
                  </a:schemeClr>
                </a:solidFill>
              </a:rPr>
              <a:t>Competitor Analysis (EU &amp; US Market)</a:t>
            </a:r>
            <a:endParaRPr lang="en-US" sz="2400" dirty="0">
              <a:solidFill>
                <a:schemeClr val="tx1">
                  <a:lumMod val="75000"/>
                  <a:lumOff val="25000"/>
                </a:schemeClr>
              </a:solidFill>
            </a:endParaRPr>
          </a:p>
        </p:txBody>
      </p:sp>
      <p:sp>
        <p:nvSpPr>
          <p:cNvPr id="13" name="Rectangle 12"/>
          <p:cNvSpPr/>
          <p:nvPr/>
        </p:nvSpPr>
        <p:spPr>
          <a:xfrm>
            <a:off x="10321730" y="189755"/>
            <a:ext cx="1764843" cy="369332"/>
          </a:xfrm>
          <a:prstGeom prst="rect">
            <a:avLst/>
          </a:prstGeom>
        </p:spPr>
        <p:txBody>
          <a:bodyPr wrap="none">
            <a:spAutoFit/>
          </a:bodyPr>
          <a:lstStyle/>
          <a:p>
            <a:pPr algn="r"/>
            <a:r>
              <a:rPr lang="en-US" dirty="0" smtClean="0">
                <a:solidFill>
                  <a:srgbClr val="FF0000"/>
                </a:solidFill>
              </a:rPr>
              <a:t>Work in Progress</a:t>
            </a:r>
          </a:p>
        </p:txBody>
      </p:sp>
    </p:spTree>
    <p:extLst>
      <p:ext uri="{BB962C8B-B14F-4D97-AF65-F5344CB8AC3E}">
        <p14:creationId xmlns:p14="http://schemas.microsoft.com/office/powerpoint/2010/main" val="3493718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100" y="266700"/>
            <a:ext cx="5559334" cy="584776"/>
          </a:xfrm>
          <a:prstGeom prst="rect">
            <a:avLst/>
          </a:prstGeom>
          <a:noFill/>
        </p:spPr>
        <p:txBody>
          <a:bodyPr wrap="none" rtlCol="0">
            <a:spAutoFit/>
          </a:bodyPr>
          <a:lstStyle/>
          <a:p>
            <a:r>
              <a:rPr lang="en-US" sz="3200" b="1" dirty="0" smtClean="0">
                <a:solidFill>
                  <a:schemeClr val="tx1">
                    <a:lumMod val="75000"/>
                    <a:lumOff val="25000"/>
                  </a:schemeClr>
                </a:solidFill>
              </a:rPr>
              <a:t>Introduction: 5ynergy Solutions</a:t>
            </a:r>
            <a:endParaRPr lang="en-US" sz="3200" b="1" dirty="0">
              <a:solidFill>
                <a:schemeClr val="tx1">
                  <a:lumMod val="75000"/>
                  <a:lumOff val="25000"/>
                </a:schemeClr>
              </a:solidFill>
            </a:endParaRPr>
          </a:p>
        </p:txBody>
      </p:sp>
      <p:sp>
        <p:nvSpPr>
          <p:cNvPr id="3" name="Slide Number Placeholder 2"/>
          <p:cNvSpPr>
            <a:spLocks noGrp="1"/>
          </p:cNvSpPr>
          <p:nvPr>
            <p:ph type="sldNum" sz="quarter" idx="12"/>
          </p:nvPr>
        </p:nvSpPr>
        <p:spPr/>
        <p:txBody>
          <a:bodyPr/>
          <a:lstStyle/>
          <a:p>
            <a:fld id="{F778309B-6251-4B38-9DB1-212C96F2A3CC}" type="slidenum">
              <a:rPr lang="en-US" smtClean="0"/>
              <a:pPr/>
              <a:t>3</a:t>
            </a:fld>
            <a:endParaRPr lang="en-US" dirty="0"/>
          </a:p>
        </p:txBody>
      </p:sp>
      <p:sp>
        <p:nvSpPr>
          <p:cNvPr id="70" name="Round Diagonal Corner Rectangle 69"/>
          <p:cNvSpPr/>
          <p:nvPr/>
        </p:nvSpPr>
        <p:spPr>
          <a:xfrm>
            <a:off x="9296896" y="1358900"/>
            <a:ext cx="2564904" cy="2197100"/>
          </a:xfrm>
          <a:prstGeom prst="round2Diag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pic>
        <p:nvPicPr>
          <p:cNvPr id="71" name="Picture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124" y="1740127"/>
            <a:ext cx="1141875" cy="1445028"/>
          </a:xfrm>
          <a:prstGeom prst="rect">
            <a:avLst/>
          </a:prstGeom>
        </p:spPr>
      </p:pic>
      <p:sp>
        <p:nvSpPr>
          <p:cNvPr id="72" name="Round Diagonal Corner Rectangle 71"/>
          <p:cNvSpPr/>
          <p:nvPr/>
        </p:nvSpPr>
        <p:spPr>
          <a:xfrm>
            <a:off x="9296896" y="3937227"/>
            <a:ext cx="2564904" cy="2197100"/>
          </a:xfrm>
          <a:prstGeom prst="round2Diag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24" y="4318454"/>
            <a:ext cx="1141875" cy="1445028"/>
          </a:xfrm>
          <a:prstGeom prst="rect">
            <a:avLst/>
          </a:prstGeom>
        </p:spPr>
      </p:pic>
      <p:sp>
        <p:nvSpPr>
          <p:cNvPr id="74" name="Round Diagonal Corner Rectangle 73"/>
          <p:cNvSpPr/>
          <p:nvPr/>
        </p:nvSpPr>
        <p:spPr>
          <a:xfrm>
            <a:off x="1204272" y="3937227"/>
            <a:ext cx="2564904" cy="2197100"/>
          </a:xfrm>
          <a:prstGeom prst="round2Diag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Diagonal Corner Rectangle 74"/>
          <p:cNvSpPr/>
          <p:nvPr/>
        </p:nvSpPr>
        <p:spPr>
          <a:xfrm>
            <a:off x="5254447" y="3937227"/>
            <a:ext cx="2564904" cy="2197100"/>
          </a:xfrm>
          <a:prstGeom prst="round2Diag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499" y="4318454"/>
            <a:ext cx="1141875" cy="144502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674" y="4318454"/>
            <a:ext cx="1142032" cy="1445226"/>
          </a:xfrm>
          <a:prstGeom prst="rect">
            <a:avLst/>
          </a:prstGeom>
        </p:spPr>
      </p:pic>
      <p:sp>
        <p:nvSpPr>
          <p:cNvPr id="78" name="Round Diagonal Corner Rectangle 77"/>
          <p:cNvSpPr/>
          <p:nvPr/>
        </p:nvSpPr>
        <p:spPr>
          <a:xfrm>
            <a:off x="1204272" y="1358900"/>
            <a:ext cx="2564904" cy="2197100"/>
          </a:xfrm>
          <a:prstGeom prst="round2Diag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0499" y="1734936"/>
            <a:ext cx="1141875" cy="1445028"/>
          </a:xfrm>
          <a:prstGeom prst="rect">
            <a:avLst/>
          </a:prstGeom>
        </p:spPr>
      </p:pic>
      <p:sp>
        <p:nvSpPr>
          <p:cNvPr id="80" name="TextBox 79"/>
          <p:cNvSpPr txBox="1"/>
          <p:nvPr/>
        </p:nvSpPr>
        <p:spPr>
          <a:xfrm>
            <a:off x="2148924" y="3947609"/>
            <a:ext cx="1620252" cy="369332"/>
          </a:xfrm>
          <a:prstGeom prst="rect">
            <a:avLst/>
          </a:prstGeom>
          <a:noFill/>
        </p:spPr>
        <p:txBody>
          <a:bodyPr wrap="none" rtlCol="0">
            <a:spAutoFit/>
          </a:bodyPr>
          <a:lstStyle/>
          <a:p>
            <a:pPr algn="r"/>
            <a:r>
              <a:rPr lang="en-US" b="1" dirty="0" smtClean="0">
                <a:solidFill>
                  <a:schemeClr val="tx1">
                    <a:lumMod val="75000"/>
                    <a:lumOff val="25000"/>
                  </a:schemeClr>
                </a:solidFill>
              </a:rPr>
              <a:t>Megan O’Brien</a:t>
            </a:r>
            <a:endParaRPr lang="en-US" b="1" dirty="0">
              <a:solidFill>
                <a:schemeClr val="tx1">
                  <a:lumMod val="75000"/>
                  <a:lumOff val="25000"/>
                </a:schemeClr>
              </a:solidFill>
            </a:endParaRPr>
          </a:p>
        </p:txBody>
      </p:sp>
      <p:sp>
        <p:nvSpPr>
          <p:cNvPr id="81" name="TextBox 80"/>
          <p:cNvSpPr txBox="1"/>
          <p:nvPr/>
        </p:nvSpPr>
        <p:spPr>
          <a:xfrm>
            <a:off x="9538086" y="1369243"/>
            <a:ext cx="2323714" cy="369332"/>
          </a:xfrm>
          <a:prstGeom prst="rect">
            <a:avLst/>
          </a:prstGeom>
          <a:noFill/>
        </p:spPr>
        <p:txBody>
          <a:bodyPr wrap="none" rtlCol="0">
            <a:spAutoFit/>
          </a:bodyPr>
          <a:lstStyle/>
          <a:p>
            <a:pPr algn="r"/>
            <a:r>
              <a:rPr lang="en-US" b="1" dirty="0" smtClean="0">
                <a:solidFill>
                  <a:schemeClr val="tx1">
                    <a:lumMod val="75000"/>
                    <a:lumOff val="25000"/>
                  </a:schemeClr>
                </a:solidFill>
              </a:rPr>
              <a:t>Suzanne (Sue) Landers</a:t>
            </a:r>
            <a:endParaRPr lang="en-US" b="1" dirty="0">
              <a:solidFill>
                <a:schemeClr val="tx1">
                  <a:lumMod val="75000"/>
                  <a:lumOff val="25000"/>
                </a:schemeClr>
              </a:solidFill>
            </a:endParaRPr>
          </a:p>
        </p:txBody>
      </p:sp>
      <p:sp>
        <p:nvSpPr>
          <p:cNvPr id="82" name="TextBox 81"/>
          <p:cNvSpPr txBox="1"/>
          <p:nvPr/>
        </p:nvSpPr>
        <p:spPr>
          <a:xfrm>
            <a:off x="2149724" y="1369243"/>
            <a:ext cx="1627177" cy="369332"/>
          </a:xfrm>
          <a:prstGeom prst="rect">
            <a:avLst/>
          </a:prstGeom>
          <a:noFill/>
        </p:spPr>
        <p:txBody>
          <a:bodyPr wrap="none" rtlCol="0">
            <a:spAutoFit/>
          </a:bodyPr>
          <a:lstStyle/>
          <a:p>
            <a:pPr algn="r"/>
            <a:r>
              <a:rPr lang="en-US" b="1" dirty="0" smtClean="0">
                <a:solidFill>
                  <a:schemeClr val="tx1">
                    <a:lumMod val="75000"/>
                    <a:lumOff val="25000"/>
                  </a:schemeClr>
                </a:solidFill>
              </a:rPr>
              <a:t>Fernando Bassi</a:t>
            </a:r>
            <a:endParaRPr lang="en-US" b="1" dirty="0">
              <a:solidFill>
                <a:schemeClr val="tx1">
                  <a:lumMod val="75000"/>
                  <a:lumOff val="25000"/>
                </a:schemeClr>
              </a:solidFill>
            </a:endParaRPr>
          </a:p>
        </p:txBody>
      </p:sp>
      <p:sp>
        <p:nvSpPr>
          <p:cNvPr id="83" name="TextBox 82"/>
          <p:cNvSpPr txBox="1"/>
          <p:nvPr/>
        </p:nvSpPr>
        <p:spPr>
          <a:xfrm>
            <a:off x="5565208" y="3947609"/>
            <a:ext cx="2254143" cy="369332"/>
          </a:xfrm>
          <a:prstGeom prst="rect">
            <a:avLst/>
          </a:prstGeom>
          <a:noFill/>
        </p:spPr>
        <p:txBody>
          <a:bodyPr wrap="none" rtlCol="0">
            <a:spAutoFit/>
          </a:bodyPr>
          <a:lstStyle/>
          <a:p>
            <a:pPr algn="r"/>
            <a:r>
              <a:rPr lang="en-US" b="1" dirty="0" smtClean="0">
                <a:solidFill>
                  <a:schemeClr val="tx1">
                    <a:lumMod val="75000"/>
                    <a:lumOff val="25000"/>
                  </a:schemeClr>
                </a:solidFill>
              </a:rPr>
              <a:t>Jasanmeet (Jas) Singh</a:t>
            </a:r>
            <a:endParaRPr lang="en-US" b="1" dirty="0">
              <a:solidFill>
                <a:schemeClr val="tx1">
                  <a:lumMod val="75000"/>
                  <a:lumOff val="25000"/>
                </a:schemeClr>
              </a:solidFill>
            </a:endParaRPr>
          </a:p>
        </p:txBody>
      </p:sp>
      <p:sp>
        <p:nvSpPr>
          <p:cNvPr id="84" name="TextBox 83"/>
          <p:cNvSpPr txBox="1"/>
          <p:nvPr/>
        </p:nvSpPr>
        <p:spPr>
          <a:xfrm>
            <a:off x="10289382" y="3947609"/>
            <a:ext cx="1572418" cy="369332"/>
          </a:xfrm>
          <a:prstGeom prst="rect">
            <a:avLst/>
          </a:prstGeom>
          <a:noFill/>
        </p:spPr>
        <p:txBody>
          <a:bodyPr wrap="none" rtlCol="0">
            <a:spAutoFit/>
          </a:bodyPr>
          <a:lstStyle/>
          <a:p>
            <a:pPr algn="r"/>
            <a:r>
              <a:rPr lang="en-US" b="1" dirty="0" smtClean="0">
                <a:solidFill>
                  <a:schemeClr val="tx1">
                    <a:lumMod val="75000"/>
                    <a:lumOff val="25000"/>
                  </a:schemeClr>
                </a:solidFill>
              </a:rPr>
              <a:t>Yopi Sopiawan</a:t>
            </a:r>
            <a:endParaRPr lang="en-US" b="1" dirty="0">
              <a:solidFill>
                <a:schemeClr val="tx1">
                  <a:lumMod val="75000"/>
                  <a:lumOff val="25000"/>
                </a:schemeClr>
              </a:solidFill>
            </a:endParaRPr>
          </a:p>
        </p:txBody>
      </p:sp>
      <p:sp>
        <p:nvSpPr>
          <p:cNvPr id="85" name="Rectangle 84"/>
          <p:cNvSpPr/>
          <p:nvPr/>
        </p:nvSpPr>
        <p:spPr>
          <a:xfrm>
            <a:off x="1459488" y="1709268"/>
            <a:ext cx="2282731" cy="1700466"/>
          </a:xfrm>
          <a:prstGeom prst="rect">
            <a:avLst/>
          </a:prstGeom>
        </p:spPr>
        <p:txBody>
          <a:bodyPr wrap="square">
            <a:spAutoFit/>
          </a:bodyPr>
          <a:lstStyle/>
          <a:p>
            <a:pPr marL="171450" lvl="0" indent="-171450">
              <a:buFont typeface="Arial" panose="020B0604020202020204" pitchFamily="34" charset="0"/>
              <a:buChar char="•"/>
            </a:pPr>
            <a:r>
              <a:rPr lang="en-US" sz="950" i="1" dirty="0" smtClean="0">
                <a:solidFill>
                  <a:schemeClr val="tx1">
                    <a:lumMod val="75000"/>
                    <a:lumOff val="25000"/>
                  </a:schemeClr>
                </a:solidFill>
              </a:rPr>
              <a:t>Nationality: </a:t>
            </a:r>
            <a:r>
              <a:rPr lang="en-US" sz="950" dirty="0" smtClean="0">
                <a:solidFill>
                  <a:schemeClr val="tx1">
                    <a:lumMod val="75000"/>
                    <a:lumOff val="25000"/>
                  </a:schemeClr>
                </a:solidFill>
              </a:rPr>
              <a:t>Brazilian</a:t>
            </a:r>
          </a:p>
          <a:p>
            <a:pPr marL="171450" lvl="0" indent="-171450">
              <a:buFont typeface="Arial" panose="020B0604020202020204" pitchFamily="34" charset="0"/>
              <a:buChar char="•"/>
            </a:pPr>
            <a:endParaRPr lang="en-US" sz="950"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Experience Range:</a:t>
            </a:r>
            <a:r>
              <a:rPr lang="en-US" sz="950" dirty="0" smtClean="0">
                <a:solidFill>
                  <a:schemeClr val="tx1">
                    <a:lumMod val="75000"/>
                    <a:lumOff val="25000"/>
                  </a:schemeClr>
                </a:solidFill>
              </a:rPr>
              <a:t> Telecom and education.</a:t>
            </a:r>
          </a:p>
          <a:p>
            <a:pPr marL="171450" lvl="0" indent="-171450">
              <a:buFont typeface="Arial" panose="020B0604020202020204" pitchFamily="34" charset="0"/>
              <a:buChar char="•"/>
            </a:pPr>
            <a:endParaRPr lang="en-US" sz="950" i="1"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Professional Experience:</a:t>
            </a:r>
            <a:r>
              <a:rPr lang="en-US" sz="950" dirty="0" smtClean="0">
                <a:solidFill>
                  <a:schemeClr val="tx1">
                    <a:lumMod val="75000"/>
                    <a:lumOff val="25000"/>
                  </a:schemeClr>
                </a:solidFill>
              </a:rPr>
              <a:t> Digital Marketing </a:t>
            </a:r>
            <a:r>
              <a:rPr lang="en-US" sz="950" dirty="0">
                <a:solidFill>
                  <a:schemeClr val="tx1">
                    <a:lumMod val="75000"/>
                    <a:lumOff val="25000"/>
                  </a:schemeClr>
                </a:solidFill>
              </a:rPr>
              <a:t>S</a:t>
            </a:r>
            <a:r>
              <a:rPr lang="en-US" sz="950" dirty="0" smtClean="0">
                <a:solidFill>
                  <a:schemeClr val="tx1">
                    <a:lumMod val="75000"/>
                    <a:lumOff val="25000"/>
                  </a:schemeClr>
                </a:solidFill>
              </a:rPr>
              <a:t>pecialist, Project Management, Business Consulting.</a:t>
            </a:r>
          </a:p>
          <a:p>
            <a:pPr marL="171450" lvl="0" indent="-171450">
              <a:buFont typeface="Arial" panose="020B0604020202020204" pitchFamily="34" charset="0"/>
              <a:buChar char="•"/>
            </a:pPr>
            <a:endParaRPr lang="en-US" sz="950"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Companies: </a:t>
            </a:r>
            <a:r>
              <a:rPr lang="en-US" sz="950" dirty="0" smtClean="0">
                <a:solidFill>
                  <a:schemeClr val="tx1">
                    <a:lumMod val="75000"/>
                    <a:lumOff val="25000"/>
                  </a:schemeClr>
                </a:solidFill>
              </a:rPr>
              <a:t>Telefonica, ABN Amro, Santander, Everis.</a:t>
            </a:r>
          </a:p>
        </p:txBody>
      </p:sp>
      <p:sp>
        <p:nvSpPr>
          <p:cNvPr id="86" name="Rectangle 85"/>
          <p:cNvSpPr/>
          <p:nvPr/>
        </p:nvSpPr>
        <p:spPr>
          <a:xfrm>
            <a:off x="5509663" y="4316941"/>
            <a:ext cx="2282731" cy="1554272"/>
          </a:xfrm>
          <a:prstGeom prst="rect">
            <a:avLst/>
          </a:prstGeom>
        </p:spPr>
        <p:txBody>
          <a:bodyPr wrap="square">
            <a:spAutoFit/>
          </a:bodyPr>
          <a:lstStyle/>
          <a:p>
            <a:pPr marL="171450" lvl="0" indent="-171450">
              <a:buFont typeface="Arial" panose="020B0604020202020204" pitchFamily="34" charset="0"/>
              <a:buChar char="•"/>
            </a:pPr>
            <a:r>
              <a:rPr lang="en-US" sz="950" dirty="0" smtClean="0">
                <a:solidFill>
                  <a:schemeClr val="tx1">
                    <a:lumMod val="75000"/>
                    <a:lumOff val="25000"/>
                  </a:schemeClr>
                </a:solidFill>
              </a:rPr>
              <a:t>Nationality: </a:t>
            </a:r>
            <a:r>
              <a:rPr lang="en-US" sz="950" b="0" dirty="0" smtClean="0">
                <a:solidFill>
                  <a:schemeClr val="tx1">
                    <a:lumMod val="75000"/>
                    <a:lumOff val="25000"/>
                  </a:schemeClr>
                </a:solidFill>
              </a:rPr>
              <a:t>Indian</a:t>
            </a:r>
          </a:p>
          <a:p>
            <a:pPr marL="171450" lvl="0" indent="-171450">
              <a:buFont typeface="Arial" panose="020B0604020202020204" pitchFamily="34" charset="0"/>
              <a:buChar char="•"/>
            </a:pPr>
            <a:endParaRPr lang="en-US" sz="950" dirty="0">
              <a:solidFill>
                <a:schemeClr val="tx1">
                  <a:lumMod val="75000"/>
                  <a:lumOff val="25000"/>
                </a:schemeClr>
              </a:solidFill>
            </a:endParaRPr>
          </a:p>
          <a:p>
            <a:pPr marL="171450" lvl="0" indent="-171450">
              <a:buFont typeface="Arial" panose="020B0604020202020204" pitchFamily="34" charset="0"/>
              <a:buChar char="•"/>
            </a:pPr>
            <a:r>
              <a:rPr lang="en-US" sz="950" b="0" dirty="0" smtClean="0">
                <a:solidFill>
                  <a:schemeClr val="tx1">
                    <a:lumMod val="75000"/>
                    <a:lumOff val="25000"/>
                  </a:schemeClr>
                </a:solidFill>
              </a:rPr>
              <a:t>Experience Range: </a:t>
            </a:r>
            <a:r>
              <a:rPr lang="en-US" sz="950" dirty="0" smtClean="0">
                <a:solidFill>
                  <a:schemeClr val="tx1">
                    <a:lumMod val="75000"/>
                    <a:lumOff val="25000"/>
                  </a:schemeClr>
                </a:solidFill>
              </a:rPr>
              <a:t>Software Services sector.</a:t>
            </a:r>
          </a:p>
          <a:p>
            <a:pPr marL="171450" lvl="0" indent="-171450">
              <a:buFont typeface="Arial" panose="020B0604020202020204" pitchFamily="34" charset="0"/>
              <a:buChar char="•"/>
            </a:pPr>
            <a:endParaRPr lang="en-US" sz="950" b="0" dirty="0" smtClean="0">
              <a:solidFill>
                <a:schemeClr val="tx1">
                  <a:lumMod val="75000"/>
                  <a:lumOff val="25000"/>
                </a:schemeClr>
              </a:solidFill>
            </a:endParaRPr>
          </a:p>
          <a:p>
            <a:pPr marL="171450" lvl="0" indent="-171450">
              <a:buFont typeface="Arial" panose="020B0604020202020204" pitchFamily="34" charset="0"/>
              <a:buChar char="•"/>
            </a:pPr>
            <a:r>
              <a:rPr lang="en-US" sz="950" b="0" i="1" dirty="0" smtClean="0">
                <a:solidFill>
                  <a:schemeClr val="tx1">
                    <a:lumMod val="75000"/>
                    <a:lumOff val="25000"/>
                  </a:schemeClr>
                </a:solidFill>
              </a:rPr>
              <a:t>Professional Experience</a:t>
            </a:r>
            <a:r>
              <a:rPr lang="en-US" sz="950" b="0" dirty="0" smtClean="0">
                <a:solidFill>
                  <a:schemeClr val="tx1">
                    <a:lumMod val="75000"/>
                    <a:lumOff val="25000"/>
                  </a:schemeClr>
                </a:solidFill>
              </a:rPr>
              <a:t>: IT professional as well as Test Analysis.  </a:t>
            </a:r>
          </a:p>
          <a:p>
            <a:pPr marL="171450" lvl="0" indent="-171450">
              <a:buFont typeface="Arial" panose="020B0604020202020204" pitchFamily="34" charset="0"/>
              <a:buChar char="•"/>
            </a:pPr>
            <a:endParaRPr lang="en-US" sz="950" b="0"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Companies</a:t>
            </a:r>
            <a:r>
              <a:rPr lang="en-US" sz="950" b="0" i="1" dirty="0" smtClean="0">
                <a:solidFill>
                  <a:schemeClr val="tx1">
                    <a:lumMod val="75000"/>
                    <a:lumOff val="25000"/>
                  </a:schemeClr>
                </a:solidFill>
              </a:rPr>
              <a:t>: </a:t>
            </a:r>
            <a:r>
              <a:rPr lang="en-US" sz="950" b="0" dirty="0" smtClean="0">
                <a:solidFill>
                  <a:schemeClr val="tx1">
                    <a:lumMod val="75000"/>
                    <a:lumOff val="25000"/>
                  </a:schemeClr>
                </a:solidFill>
              </a:rPr>
              <a:t>Accenture, Oracle</a:t>
            </a:r>
            <a:r>
              <a:rPr lang="en-US" sz="950" dirty="0" smtClean="0">
                <a:solidFill>
                  <a:schemeClr val="tx1">
                    <a:lumMod val="75000"/>
                    <a:lumOff val="25000"/>
                  </a:schemeClr>
                </a:solidFill>
              </a:rPr>
              <a:t>, </a:t>
            </a:r>
            <a:r>
              <a:rPr lang="en-US" sz="950" b="0" dirty="0" smtClean="0">
                <a:solidFill>
                  <a:schemeClr val="tx1">
                    <a:lumMod val="75000"/>
                    <a:lumOff val="25000"/>
                  </a:schemeClr>
                </a:solidFill>
              </a:rPr>
              <a:t>Prime Software Solutions.</a:t>
            </a:r>
            <a:endParaRPr lang="en-US" sz="950" b="0" dirty="0">
              <a:solidFill>
                <a:schemeClr val="tx1">
                  <a:lumMod val="75000"/>
                  <a:lumOff val="25000"/>
                </a:schemeClr>
              </a:solidFill>
            </a:endParaRPr>
          </a:p>
        </p:txBody>
      </p:sp>
      <p:sp>
        <p:nvSpPr>
          <p:cNvPr id="87" name="Rectangle 86"/>
          <p:cNvSpPr/>
          <p:nvPr/>
        </p:nvSpPr>
        <p:spPr>
          <a:xfrm>
            <a:off x="9552034" y="4316941"/>
            <a:ext cx="2282731" cy="1408078"/>
          </a:xfrm>
          <a:prstGeom prst="rect">
            <a:avLst/>
          </a:prstGeom>
        </p:spPr>
        <p:txBody>
          <a:bodyPr wrap="square">
            <a:spAutoFit/>
          </a:bodyPr>
          <a:lstStyle/>
          <a:p>
            <a:pPr marL="171450" lvl="0" indent="-171450">
              <a:buFont typeface="Arial" panose="020B0604020202020204" pitchFamily="34" charset="0"/>
              <a:buChar char="•"/>
            </a:pPr>
            <a:r>
              <a:rPr lang="en-US" sz="950" i="1" dirty="0" smtClean="0">
                <a:solidFill>
                  <a:schemeClr val="tx1">
                    <a:lumMod val="75000"/>
                    <a:lumOff val="25000"/>
                  </a:schemeClr>
                </a:solidFill>
              </a:rPr>
              <a:t>Nationality:</a:t>
            </a:r>
            <a:r>
              <a:rPr lang="en-US" sz="950" dirty="0" smtClean="0">
                <a:solidFill>
                  <a:schemeClr val="tx1">
                    <a:lumMod val="75000"/>
                    <a:lumOff val="25000"/>
                  </a:schemeClr>
                </a:solidFill>
              </a:rPr>
              <a:t> Indonesian</a:t>
            </a:r>
          </a:p>
          <a:p>
            <a:pPr marL="171450" lvl="0" indent="-171450">
              <a:buFont typeface="Arial" panose="020B0604020202020204" pitchFamily="34" charset="0"/>
              <a:buChar char="•"/>
            </a:pPr>
            <a:endParaRPr lang="en-US" sz="950" i="1"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Experience range</a:t>
            </a:r>
            <a:r>
              <a:rPr lang="en-US" sz="950" dirty="0" smtClean="0">
                <a:solidFill>
                  <a:schemeClr val="tx1">
                    <a:lumMod val="75000"/>
                    <a:lumOff val="25000"/>
                  </a:schemeClr>
                </a:solidFill>
              </a:rPr>
              <a:t>: Telecom sector.</a:t>
            </a:r>
          </a:p>
          <a:p>
            <a:pPr marL="171450" lvl="0" indent="-171450">
              <a:buFont typeface="Arial" panose="020B0604020202020204" pitchFamily="34" charset="0"/>
              <a:buChar char="•"/>
            </a:pPr>
            <a:endParaRPr lang="en-US" sz="950"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Professional Experience</a:t>
            </a:r>
            <a:r>
              <a:rPr lang="en-US" sz="950" i="1" dirty="0">
                <a:solidFill>
                  <a:schemeClr val="tx1">
                    <a:lumMod val="75000"/>
                    <a:lumOff val="25000"/>
                  </a:schemeClr>
                </a:solidFill>
              </a:rPr>
              <a:t>: </a:t>
            </a:r>
            <a:r>
              <a:rPr lang="en-US" sz="950" dirty="0" smtClean="0">
                <a:solidFill>
                  <a:schemeClr val="tx1">
                    <a:lumMod val="75000"/>
                    <a:lumOff val="25000"/>
                  </a:schemeClr>
                </a:solidFill>
              </a:rPr>
              <a:t>Performance Management. </a:t>
            </a:r>
          </a:p>
          <a:p>
            <a:pPr marL="171450" lvl="0" indent="-171450">
              <a:buFont typeface="Arial" panose="020B0604020202020204" pitchFamily="34" charset="0"/>
              <a:buChar char="•"/>
            </a:pPr>
            <a:endParaRPr lang="en-US" sz="950"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Companies:</a:t>
            </a:r>
            <a:r>
              <a:rPr lang="en-US" sz="950" dirty="0" smtClean="0">
                <a:solidFill>
                  <a:schemeClr val="tx1">
                    <a:lumMod val="75000"/>
                    <a:lumOff val="25000"/>
                  </a:schemeClr>
                </a:solidFill>
              </a:rPr>
              <a:t> </a:t>
            </a:r>
            <a:r>
              <a:rPr lang="en-US" sz="950" dirty="0">
                <a:solidFill>
                  <a:schemeClr val="tx1">
                    <a:lumMod val="75000"/>
                    <a:lumOff val="25000"/>
                  </a:schemeClr>
                </a:solidFill>
              </a:rPr>
              <a:t>Nokia Siemens </a:t>
            </a:r>
            <a:r>
              <a:rPr lang="en-US" sz="950" dirty="0" smtClean="0">
                <a:solidFill>
                  <a:schemeClr val="tx1">
                    <a:lumMod val="75000"/>
                    <a:lumOff val="25000"/>
                  </a:schemeClr>
                </a:solidFill>
              </a:rPr>
              <a:t>Networks, Telkom Indonesia.</a:t>
            </a:r>
            <a:endParaRPr lang="en-US" sz="950" dirty="0">
              <a:solidFill>
                <a:schemeClr val="tx1">
                  <a:lumMod val="75000"/>
                  <a:lumOff val="25000"/>
                </a:schemeClr>
              </a:solidFill>
            </a:endParaRPr>
          </a:p>
        </p:txBody>
      </p:sp>
      <p:sp>
        <p:nvSpPr>
          <p:cNvPr id="88" name="Rectangle 87"/>
          <p:cNvSpPr/>
          <p:nvPr/>
        </p:nvSpPr>
        <p:spPr>
          <a:xfrm>
            <a:off x="1459488" y="4316941"/>
            <a:ext cx="2282731" cy="1700466"/>
          </a:xfrm>
          <a:prstGeom prst="rect">
            <a:avLst/>
          </a:prstGeom>
        </p:spPr>
        <p:txBody>
          <a:bodyPr wrap="square">
            <a:spAutoFit/>
          </a:bodyPr>
          <a:lstStyle/>
          <a:p>
            <a:pPr marL="171450" indent="-171450">
              <a:buFont typeface="Arial" panose="020B0604020202020204" pitchFamily="34" charset="0"/>
              <a:buChar char="•"/>
            </a:pPr>
            <a:r>
              <a:rPr lang="en-US" sz="950" i="1" dirty="0" smtClean="0">
                <a:solidFill>
                  <a:schemeClr val="tx1">
                    <a:lumMod val="75000"/>
                    <a:lumOff val="25000"/>
                  </a:schemeClr>
                </a:solidFill>
              </a:rPr>
              <a:t>Nationality: </a:t>
            </a:r>
            <a:r>
              <a:rPr lang="en-US" sz="950" dirty="0" smtClean="0">
                <a:solidFill>
                  <a:schemeClr val="tx1">
                    <a:lumMod val="75000"/>
                    <a:lumOff val="25000"/>
                  </a:schemeClr>
                </a:solidFill>
              </a:rPr>
              <a:t>American</a:t>
            </a:r>
          </a:p>
          <a:p>
            <a:pPr marL="171450" indent="-171450">
              <a:buFont typeface="Arial" panose="020B0604020202020204" pitchFamily="34" charset="0"/>
              <a:buChar char="•"/>
            </a:pPr>
            <a:endParaRPr lang="en-US" sz="950" dirty="0" smtClean="0">
              <a:solidFill>
                <a:schemeClr val="tx1">
                  <a:lumMod val="75000"/>
                  <a:lumOff val="25000"/>
                </a:schemeClr>
              </a:solidFill>
            </a:endParaRPr>
          </a:p>
          <a:p>
            <a:pPr marL="171450" indent="-171450">
              <a:buFont typeface="Arial" panose="020B0604020202020204" pitchFamily="34" charset="0"/>
              <a:buChar char="•"/>
            </a:pPr>
            <a:r>
              <a:rPr lang="en-US" sz="950" i="1" dirty="0" smtClean="0">
                <a:solidFill>
                  <a:schemeClr val="tx1">
                    <a:lumMod val="75000"/>
                    <a:lumOff val="25000"/>
                  </a:schemeClr>
                </a:solidFill>
              </a:rPr>
              <a:t>Experience Range</a:t>
            </a:r>
            <a:r>
              <a:rPr lang="en-US" sz="950" i="1" dirty="0">
                <a:solidFill>
                  <a:schemeClr val="tx1">
                    <a:lumMod val="75000"/>
                    <a:lumOff val="25000"/>
                  </a:schemeClr>
                </a:solidFill>
              </a:rPr>
              <a:t>:</a:t>
            </a:r>
            <a:r>
              <a:rPr lang="en-US" sz="950" dirty="0">
                <a:solidFill>
                  <a:schemeClr val="tx1">
                    <a:lumMod val="75000"/>
                    <a:lumOff val="25000"/>
                  </a:schemeClr>
                </a:solidFill>
              </a:rPr>
              <a:t> </a:t>
            </a:r>
            <a:r>
              <a:rPr lang="en-US" sz="950" dirty="0" smtClean="0">
                <a:solidFill>
                  <a:schemeClr val="tx1">
                    <a:lumMod val="75000"/>
                    <a:lumOff val="25000"/>
                  </a:schemeClr>
                </a:solidFill>
              </a:rPr>
              <a:t>Energy </a:t>
            </a:r>
            <a:r>
              <a:rPr lang="en-US" sz="950" dirty="0">
                <a:solidFill>
                  <a:schemeClr val="tx1">
                    <a:lumMod val="75000"/>
                    <a:lumOff val="25000"/>
                  </a:schemeClr>
                </a:solidFill>
              </a:rPr>
              <a:t>and telecom </a:t>
            </a:r>
            <a:r>
              <a:rPr lang="en-US" sz="950" dirty="0" smtClean="0">
                <a:solidFill>
                  <a:schemeClr val="tx1">
                    <a:lumMod val="75000"/>
                    <a:lumOff val="25000"/>
                  </a:schemeClr>
                </a:solidFill>
              </a:rPr>
              <a:t>sectors; </a:t>
            </a:r>
            <a:r>
              <a:rPr lang="en-US" sz="950" dirty="0">
                <a:solidFill>
                  <a:schemeClr val="tx1">
                    <a:lumMod val="75000"/>
                    <a:lumOff val="25000"/>
                  </a:schemeClr>
                </a:solidFill>
              </a:rPr>
              <a:t>m</a:t>
            </a:r>
            <a:r>
              <a:rPr lang="en-US" sz="950" dirty="0" smtClean="0">
                <a:solidFill>
                  <a:schemeClr val="tx1">
                    <a:lumMod val="75000"/>
                    <a:lumOff val="25000"/>
                  </a:schemeClr>
                </a:solidFill>
              </a:rPr>
              <a:t>anagement of </a:t>
            </a:r>
            <a:r>
              <a:rPr lang="en-US" sz="950" dirty="0">
                <a:solidFill>
                  <a:schemeClr val="tx1">
                    <a:lumMod val="75000"/>
                    <a:lumOff val="25000"/>
                  </a:schemeClr>
                </a:solidFill>
              </a:rPr>
              <a:t>large-scale product </a:t>
            </a:r>
            <a:r>
              <a:rPr lang="en-US" sz="950" dirty="0" smtClean="0">
                <a:solidFill>
                  <a:schemeClr val="tx1">
                    <a:lumMod val="75000"/>
                    <a:lumOff val="25000"/>
                  </a:schemeClr>
                </a:solidFill>
              </a:rPr>
              <a:t>portfolios.</a:t>
            </a:r>
          </a:p>
          <a:p>
            <a:pPr marL="171450" indent="-171450">
              <a:buFont typeface="Arial" panose="020B0604020202020204" pitchFamily="34" charset="0"/>
              <a:buChar char="•"/>
            </a:pPr>
            <a:endParaRPr lang="en-US" sz="950" dirty="0" smtClean="0">
              <a:solidFill>
                <a:schemeClr val="tx1">
                  <a:lumMod val="75000"/>
                  <a:lumOff val="25000"/>
                </a:schemeClr>
              </a:solidFill>
            </a:endParaRPr>
          </a:p>
          <a:p>
            <a:pPr marL="171450" indent="-171450">
              <a:buFont typeface="Arial" panose="020B0604020202020204" pitchFamily="34" charset="0"/>
              <a:buChar char="•"/>
            </a:pPr>
            <a:r>
              <a:rPr lang="en-US" sz="950" i="1" dirty="0" smtClean="0">
                <a:solidFill>
                  <a:schemeClr val="tx1">
                    <a:lumMod val="75000"/>
                    <a:lumOff val="25000"/>
                  </a:schemeClr>
                </a:solidFill>
              </a:rPr>
              <a:t>Professional Experience:</a:t>
            </a:r>
            <a:r>
              <a:rPr lang="en-US" sz="950" dirty="0" smtClean="0">
                <a:solidFill>
                  <a:schemeClr val="tx1">
                    <a:lumMod val="75000"/>
                    <a:lumOff val="25000"/>
                  </a:schemeClr>
                </a:solidFill>
              </a:rPr>
              <a:t> Product and project management  experience.  </a:t>
            </a:r>
          </a:p>
          <a:p>
            <a:pPr marL="171450" indent="-171450">
              <a:buFont typeface="Arial" panose="020B0604020202020204" pitchFamily="34" charset="0"/>
              <a:buChar char="•"/>
            </a:pPr>
            <a:endParaRPr lang="en-US" sz="950" dirty="0" smtClean="0">
              <a:solidFill>
                <a:schemeClr val="tx1">
                  <a:lumMod val="75000"/>
                  <a:lumOff val="25000"/>
                </a:schemeClr>
              </a:solidFill>
            </a:endParaRPr>
          </a:p>
          <a:p>
            <a:pPr marL="171450" indent="-171450">
              <a:buFont typeface="Arial" panose="020B0604020202020204" pitchFamily="34" charset="0"/>
              <a:buChar char="•"/>
            </a:pPr>
            <a:r>
              <a:rPr lang="en-US" sz="950" i="1" dirty="0" smtClean="0">
                <a:solidFill>
                  <a:schemeClr val="tx1">
                    <a:lumMod val="75000"/>
                    <a:lumOff val="25000"/>
                  </a:schemeClr>
                </a:solidFill>
              </a:rPr>
              <a:t>Companies: </a:t>
            </a:r>
            <a:r>
              <a:rPr lang="en-US" sz="950" dirty="0" smtClean="0">
                <a:solidFill>
                  <a:schemeClr val="tx1">
                    <a:lumMod val="75000"/>
                    <a:lumOff val="25000"/>
                  </a:schemeClr>
                </a:solidFill>
              </a:rPr>
              <a:t>Pacific Gas &amp; Electric Company (PG&amp;E), AT&amp;T. </a:t>
            </a:r>
          </a:p>
        </p:txBody>
      </p:sp>
      <p:sp>
        <p:nvSpPr>
          <p:cNvPr id="89" name="Rectangle 88"/>
          <p:cNvSpPr/>
          <p:nvPr/>
        </p:nvSpPr>
        <p:spPr>
          <a:xfrm>
            <a:off x="9552034" y="1719650"/>
            <a:ext cx="2282731" cy="1700466"/>
          </a:xfrm>
          <a:prstGeom prst="rect">
            <a:avLst/>
          </a:prstGeom>
        </p:spPr>
        <p:txBody>
          <a:bodyPr wrap="square">
            <a:spAutoFit/>
          </a:bodyPr>
          <a:lstStyle/>
          <a:p>
            <a:pPr marL="171450" indent="-171450" algn="just">
              <a:buFont typeface="Arial" panose="020B0604020202020204" pitchFamily="34" charset="0"/>
              <a:buChar char="•"/>
            </a:pPr>
            <a:r>
              <a:rPr lang="en-US" sz="950" i="1" dirty="0" smtClean="0">
                <a:solidFill>
                  <a:schemeClr val="tx1">
                    <a:lumMod val="75000"/>
                    <a:lumOff val="25000"/>
                  </a:schemeClr>
                </a:solidFill>
              </a:rPr>
              <a:t>Nationality:</a:t>
            </a:r>
            <a:r>
              <a:rPr lang="en-US" sz="950" dirty="0" smtClean="0">
                <a:solidFill>
                  <a:schemeClr val="tx1">
                    <a:lumMod val="75000"/>
                    <a:lumOff val="25000"/>
                  </a:schemeClr>
                </a:solidFill>
              </a:rPr>
              <a:t> Irish</a:t>
            </a:r>
          </a:p>
          <a:p>
            <a:pPr marL="171450" indent="-171450" algn="just">
              <a:buFont typeface="Arial" panose="020B0604020202020204" pitchFamily="34" charset="0"/>
              <a:buChar char="•"/>
            </a:pPr>
            <a:endParaRPr lang="en-US" sz="950" dirty="0" smtClean="0">
              <a:solidFill>
                <a:schemeClr val="tx1">
                  <a:lumMod val="75000"/>
                  <a:lumOff val="25000"/>
                </a:schemeClr>
              </a:solidFill>
            </a:endParaRPr>
          </a:p>
          <a:p>
            <a:pPr marL="171450" indent="-171450" algn="just">
              <a:buFont typeface="Arial" panose="020B0604020202020204" pitchFamily="34" charset="0"/>
              <a:buChar char="•"/>
            </a:pPr>
            <a:r>
              <a:rPr lang="en-US" sz="950" i="1" dirty="0" smtClean="0">
                <a:solidFill>
                  <a:schemeClr val="tx1">
                    <a:lumMod val="75000"/>
                    <a:lumOff val="25000"/>
                  </a:schemeClr>
                </a:solidFill>
              </a:rPr>
              <a:t>Experience Range</a:t>
            </a:r>
            <a:r>
              <a:rPr lang="en-US" sz="950" i="1" dirty="0">
                <a:solidFill>
                  <a:schemeClr val="tx1">
                    <a:lumMod val="75000"/>
                    <a:lumOff val="25000"/>
                  </a:schemeClr>
                </a:solidFill>
              </a:rPr>
              <a:t>: </a:t>
            </a:r>
            <a:r>
              <a:rPr lang="en-US" sz="950" dirty="0" smtClean="0">
                <a:solidFill>
                  <a:schemeClr val="tx1">
                    <a:lumMod val="75000"/>
                    <a:lumOff val="25000"/>
                  </a:schemeClr>
                </a:solidFill>
              </a:rPr>
              <a:t>Business </a:t>
            </a:r>
            <a:r>
              <a:rPr lang="en-US" sz="950" dirty="0">
                <a:solidFill>
                  <a:schemeClr val="tx1">
                    <a:lumMod val="75000"/>
                    <a:lumOff val="25000"/>
                  </a:schemeClr>
                </a:solidFill>
              </a:rPr>
              <a:t>experience across financial services, facilities and construction </a:t>
            </a:r>
            <a:r>
              <a:rPr lang="en-US" sz="950" dirty="0" smtClean="0">
                <a:solidFill>
                  <a:schemeClr val="tx1">
                    <a:lumMod val="75000"/>
                    <a:lumOff val="25000"/>
                  </a:schemeClr>
                </a:solidFill>
              </a:rPr>
              <a:t>industries.</a:t>
            </a:r>
          </a:p>
          <a:p>
            <a:pPr marL="171450" indent="-171450" algn="just">
              <a:buFont typeface="Arial" panose="020B0604020202020204" pitchFamily="34" charset="0"/>
              <a:buChar char="•"/>
            </a:pPr>
            <a:endParaRPr lang="en-US" sz="950" dirty="0" smtClean="0">
              <a:solidFill>
                <a:schemeClr val="tx1">
                  <a:lumMod val="75000"/>
                  <a:lumOff val="25000"/>
                </a:schemeClr>
              </a:solidFill>
            </a:endParaRPr>
          </a:p>
          <a:p>
            <a:pPr marL="171450" indent="-171450" algn="just">
              <a:buFont typeface="Arial" panose="020B0604020202020204" pitchFamily="34" charset="0"/>
              <a:buChar char="•"/>
            </a:pPr>
            <a:r>
              <a:rPr lang="en-US" sz="950" i="1" dirty="0" smtClean="0">
                <a:solidFill>
                  <a:schemeClr val="tx1">
                    <a:lumMod val="75000"/>
                    <a:lumOff val="25000"/>
                  </a:schemeClr>
                </a:solidFill>
              </a:rPr>
              <a:t>Professional </a:t>
            </a:r>
            <a:r>
              <a:rPr lang="en-US" sz="950" i="1" dirty="0">
                <a:solidFill>
                  <a:schemeClr val="tx1">
                    <a:lumMod val="75000"/>
                    <a:lumOff val="25000"/>
                  </a:schemeClr>
                </a:solidFill>
              </a:rPr>
              <a:t>Experience:</a:t>
            </a:r>
            <a:r>
              <a:rPr lang="en-US" sz="950" dirty="0">
                <a:solidFill>
                  <a:schemeClr val="tx1">
                    <a:lumMod val="75000"/>
                    <a:lumOff val="25000"/>
                  </a:schemeClr>
                </a:solidFill>
              </a:rPr>
              <a:t> </a:t>
            </a:r>
            <a:r>
              <a:rPr lang="en-US" sz="950" dirty="0" smtClean="0">
                <a:solidFill>
                  <a:schemeClr val="tx1">
                    <a:lumMod val="75000"/>
                    <a:lumOff val="25000"/>
                  </a:schemeClr>
                </a:solidFill>
              </a:rPr>
              <a:t>Finance </a:t>
            </a:r>
            <a:r>
              <a:rPr lang="en-US" sz="950" dirty="0">
                <a:solidFill>
                  <a:schemeClr val="tx1">
                    <a:lumMod val="75000"/>
                    <a:lumOff val="25000"/>
                  </a:schemeClr>
                </a:solidFill>
              </a:rPr>
              <a:t>and accounts </a:t>
            </a:r>
            <a:r>
              <a:rPr lang="en-US" sz="950" dirty="0" smtClean="0">
                <a:solidFill>
                  <a:schemeClr val="tx1">
                    <a:lumMod val="75000"/>
                    <a:lumOff val="25000"/>
                  </a:schemeClr>
                </a:solidFill>
              </a:rPr>
              <a:t>professional.</a:t>
            </a:r>
          </a:p>
          <a:p>
            <a:pPr marL="171450" indent="-171450" algn="just">
              <a:buFont typeface="Arial" panose="020B0604020202020204" pitchFamily="34" charset="0"/>
              <a:buChar char="•"/>
            </a:pPr>
            <a:endParaRPr lang="en-US" sz="950" i="1" dirty="0" smtClean="0">
              <a:solidFill>
                <a:schemeClr val="tx1">
                  <a:lumMod val="75000"/>
                  <a:lumOff val="25000"/>
                </a:schemeClr>
              </a:solidFill>
            </a:endParaRPr>
          </a:p>
          <a:p>
            <a:pPr marL="171450" indent="-171450" algn="just">
              <a:buFont typeface="Arial" panose="020B0604020202020204" pitchFamily="34" charset="0"/>
              <a:buChar char="•"/>
            </a:pPr>
            <a:r>
              <a:rPr lang="en-US" sz="950" i="1" dirty="0" smtClean="0">
                <a:solidFill>
                  <a:schemeClr val="tx1">
                    <a:lumMod val="75000"/>
                    <a:lumOff val="25000"/>
                  </a:schemeClr>
                </a:solidFill>
              </a:rPr>
              <a:t>Companies:</a:t>
            </a:r>
            <a:r>
              <a:rPr lang="en-US" sz="950" dirty="0" smtClean="0">
                <a:solidFill>
                  <a:schemeClr val="tx1">
                    <a:lumMod val="75000"/>
                    <a:lumOff val="25000"/>
                  </a:schemeClr>
                </a:solidFill>
              </a:rPr>
              <a:t> INBS, IBRC.</a:t>
            </a:r>
          </a:p>
          <a:p>
            <a:pPr lvl="0" algn="just"/>
            <a:endParaRPr lang="en-US" sz="950" dirty="0">
              <a:solidFill>
                <a:schemeClr val="tx1">
                  <a:lumMod val="75000"/>
                  <a:lumOff val="25000"/>
                </a:schemeClr>
              </a:solidFill>
            </a:endParaRPr>
          </a:p>
        </p:txBody>
      </p:sp>
      <p:sp>
        <p:nvSpPr>
          <p:cNvPr id="95" name="Round Diagonal Corner Rectangle 94"/>
          <p:cNvSpPr/>
          <p:nvPr/>
        </p:nvSpPr>
        <p:spPr>
          <a:xfrm>
            <a:off x="5254447" y="1358900"/>
            <a:ext cx="2564904" cy="2197100"/>
          </a:xfrm>
          <a:prstGeom prst="round2DiagRect">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a:t>
            </a:r>
            <a:endParaRPr lang="en-US" dirty="0">
              <a:solidFill>
                <a:schemeClr val="tx1">
                  <a:lumMod val="75000"/>
                  <a:lumOff val="25000"/>
                </a:schemeClr>
              </a:solidFill>
            </a:endParaRPr>
          </a:p>
        </p:txBody>
      </p:sp>
      <p:sp>
        <p:nvSpPr>
          <p:cNvPr id="96" name="TextBox 95"/>
          <p:cNvSpPr txBox="1"/>
          <p:nvPr/>
        </p:nvSpPr>
        <p:spPr>
          <a:xfrm>
            <a:off x="6195509" y="1369243"/>
            <a:ext cx="1623842" cy="369332"/>
          </a:xfrm>
          <a:prstGeom prst="rect">
            <a:avLst/>
          </a:prstGeom>
          <a:noFill/>
        </p:spPr>
        <p:txBody>
          <a:bodyPr wrap="none" rtlCol="0">
            <a:spAutoFit/>
          </a:bodyPr>
          <a:lstStyle/>
          <a:p>
            <a:pPr algn="r"/>
            <a:r>
              <a:rPr lang="en-US" b="1" dirty="0" smtClean="0">
                <a:solidFill>
                  <a:schemeClr val="tx1">
                    <a:lumMod val="75000"/>
                    <a:lumOff val="25000"/>
                  </a:schemeClr>
                </a:solidFill>
              </a:rPr>
              <a:t>Daymir Castillo</a:t>
            </a:r>
            <a:endParaRPr lang="en-US" b="1" dirty="0">
              <a:solidFill>
                <a:schemeClr val="tx1">
                  <a:lumMod val="75000"/>
                  <a:lumOff val="25000"/>
                </a:schemeClr>
              </a:solidFill>
            </a:endParaRPr>
          </a:p>
        </p:txBody>
      </p:sp>
      <p:sp>
        <p:nvSpPr>
          <p:cNvPr id="97" name="Rectangle 96"/>
          <p:cNvSpPr/>
          <p:nvPr/>
        </p:nvSpPr>
        <p:spPr>
          <a:xfrm>
            <a:off x="5509663" y="1709268"/>
            <a:ext cx="2282731" cy="1554272"/>
          </a:xfrm>
          <a:prstGeom prst="rect">
            <a:avLst/>
          </a:prstGeom>
        </p:spPr>
        <p:txBody>
          <a:bodyPr wrap="square">
            <a:spAutoFit/>
          </a:bodyPr>
          <a:lstStyle/>
          <a:p>
            <a:pPr marL="171450" lvl="0" indent="-171450">
              <a:buFont typeface="Arial" panose="020B0604020202020204" pitchFamily="34" charset="0"/>
              <a:buChar char="•"/>
            </a:pPr>
            <a:r>
              <a:rPr lang="en-US" sz="950" i="1" dirty="0" smtClean="0">
                <a:solidFill>
                  <a:schemeClr val="tx1">
                    <a:lumMod val="75000"/>
                    <a:lumOff val="25000"/>
                  </a:schemeClr>
                </a:solidFill>
              </a:rPr>
              <a:t>Nationality:</a:t>
            </a:r>
            <a:r>
              <a:rPr lang="en-US" sz="950" dirty="0" smtClean="0">
                <a:solidFill>
                  <a:schemeClr val="tx1">
                    <a:lumMod val="75000"/>
                    <a:lumOff val="25000"/>
                  </a:schemeClr>
                </a:solidFill>
              </a:rPr>
              <a:t> Venezuelan</a:t>
            </a:r>
          </a:p>
          <a:p>
            <a:pPr lvl="0"/>
            <a:endParaRPr lang="en-US" sz="950"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Experience Range:</a:t>
            </a:r>
            <a:r>
              <a:rPr lang="en-US" sz="950" dirty="0" smtClean="0">
                <a:solidFill>
                  <a:schemeClr val="tx1">
                    <a:lumMod val="75000"/>
                    <a:lumOff val="25000"/>
                  </a:schemeClr>
                </a:solidFill>
              </a:rPr>
              <a:t> Telecom </a:t>
            </a:r>
            <a:r>
              <a:rPr lang="en-US" sz="950" dirty="0">
                <a:solidFill>
                  <a:schemeClr val="tx1">
                    <a:lumMod val="75000"/>
                    <a:lumOff val="25000"/>
                  </a:schemeClr>
                </a:solidFill>
              </a:rPr>
              <a:t>s</a:t>
            </a:r>
            <a:r>
              <a:rPr lang="en-US" sz="950" dirty="0" smtClean="0">
                <a:solidFill>
                  <a:schemeClr val="tx1">
                    <a:lumMod val="75000"/>
                    <a:lumOff val="25000"/>
                  </a:schemeClr>
                </a:solidFill>
              </a:rPr>
              <a:t>ector. </a:t>
            </a:r>
          </a:p>
          <a:p>
            <a:pPr marL="171450" lvl="0" indent="-171450">
              <a:buFont typeface="Arial" panose="020B0604020202020204" pitchFamily="34" charset="0"/>
              <a:buChar char="•"/>
            </a:pPr>
            <a:endParaRPr lang="en-US" sz="950" i="1"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Professional Experience: </a:t>
            </a:r>
            <a:r>
              <a:rPr lang="en-US" sz="950" dirty="0" smtClean="0">
                <a:solidFill>
                  <a:schemeClr val="tx1">
                    <a:lumMod val="75000"/>
                    <a:lumOff val="25000"/>
                  </a:schemeClr>
                </a:solidFill>
              </a:rPr>
              <a:t>Industrial Engineer, Project Management Officer.</a:t>
            </a:r>
          </a:p>
          <a:p>
            <a:pPr marL="171450" lvl="0" indent="-171450">
              <a:buFont typeface="Arial" panose="020B0604020202020204" pitchFamily="34" charset="0"/>
              <a:buChar char="•"/>
            </a:pPr>
            <a:endParaRPr lang="en-US" sz="950" i="1" dirty="0" smtClean="0">
              <a:solidFill>
                <a:schemeClr val="tx1">
                  <a:lumMod val="75000"/>
                  <a:lumOff val="25000"/>
                </a:schemeClr>
              </a:solidFill>
            </a:endParaRPr>
          </a:p>
          <a:p>
            <a:pPr marL="171450" lvl="0" indent="-171450">
              <a:buFont typeface="Arial" panose="020B0604020202020204" pitchFamily="34" charset="0"/>
              <a:buChar char="•"/>
            </a:pPr>
            <a:r>
              <a:rPr lang="en-US" sz="950" i="1" dirty="0" smtClean="0">
                <a:solidFill>
                  <a:schemeClr val="tx1">
                    <a:lumMod val="75000"/>
                    <a:lumOff val="25000"/>
                  </a:schemeClr>
                </a:solidFill>
              </a:rPr>
              <a:t>Companies: </a:t>
            </a:r>
            <a:r>
              <a:rPr lang="en-US" sz="950" dirty="0" smtClean="0">
                <a:solidFill>
                  <a:schemeClr val="tx1">
                    <a:lumMod val="75000"/>
                    <a:lumOff val="25000"/>
                  </a:schemeClr>
                </a:solidFill>
              </a:rPr>
              <a:t>Compañia Anonima Nacional Telefonos the Venezuela (CANTV).</a:t>
            </a:r>
            <a:endParaRPr lang="en-US" sz="950" dirty="0">
              <a:solidFill>
                <a:schemeClr val="tx1">
                  <a:lumMod val="75000"/>
                  <a:lumOff val="25000"/>
                </a:schemeClr>
              </a:solidFill>
            </a:endParaRPr>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0830" y="1734936"/>
            <a:ext cx="1141876" cy="1445028"/>
          </a:xfrm>
          <a:prstGeom prst="rect">
            <a:avLst/>
          </a:prstGeom>
        </p:spPr>
      </p:pic>
      <p:pic>
        <p:nvPicPr>
          <p:cNvPr id="2" name="Picture 1"/>
          <p:cNvPicPr>
            <a:picLocks noChangeAspect="1"/>
          </p:cNvPicPr>
          <p:nvPr/>
        </p:nvPicPr>
        <p:blipFill>
          <a:blip r:embed="rId8"/>
          <a:stretch>
            <a:fillRect/>
          </a:stretch>
        </p:blipFill>
        <p:spPr>
          <a:xfrm>
            <a:off x="10803735" y="150796"/>
            <a:ext cx="1235746" cy="700680"/>
          </a:xfrm>
          <a:prstGeom prst="rect">
            <a:avLst/>
          </a:prstGeom>
        </p:spPr>
      </p:pic>
    </p:spTree>
    <p:extLst>
      <p:ext uri="{BB962C8B-B14F-4D97-AF65-F5344CB8AC3E}">
        <p14:creationId xmlns:p14="http://schemas.microsoft.com/office/powerpoint/2010/main" val="441326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a:spLocks noGrp="1"/>
          </p:cNvSpPr>
          <p:nvPr>
            <p:ph idx="1"/>
          </p:nvPr>
        </p:nvSpPr>
        <p:spPr>
          <a:xfrm>
            <a:off x="457200" y="1096624"/>
            <a:ext cx="8229600" cy="4525963"/>
          </a:xfrm>
        </p:spPr>
        <p:txBody>
          <a:bodyPr/>
          <a:lstStyle/>
          <a:p>
            <a:pPr>
              <a:buFont typeface="Wingdings" panose="05000000000000000000" pitchFamily="2" charset="2"/>
              <a:buChar char="q"/>
            </a:pPr>
            <a:r>
              <a:rPr lang="en-US" sz="2400" dirty="0" smtClean="0">
                <a:solidFill>
                  <a:schemeClr val="bg2">
                    <a:lumMod val="90000"/>
                  </a:schemeClr>
                </a:solidFill>
              </a:rPr>
              <a:t>  Introduction</a:t>
            </a:r>
          </a:p>
          <a:p>
            <a:pPr>
              <a:buFont typeface="Wingdings" panose="05000000000000000000" pitchFamily="2" charset="2"/>
              <a:buChar char="q"/>
            </a:pPr>
            <a:r>
              <a:rPr lang="en-US" sz="2400" dirty="0" smtClean="0">
                <a:solidFill>
                  <a:schemeClr val="bg2">
                    <a:lumMod val="90000"/>
                  </a:schemeClr>
                </a:solidFill>
              </a:rPr>
              <a:t>  Company Project Current Stage</a:t>
            </a:r>
          </a:p>
          <a:p>
            <a:pPr>
              <a:buFont typeface="Wingdings" panose="05000000000000000000" pitchFamily="2" charset="2"/>
              <a:buChar char="q"/>
            </a:pPr>
            <a:r>
              <a:rPr lang="en-US" sz="2400" dirty="0" smtClean="0">
                <a:solidFill>
                  <a:schemeClr val="bg2">
                    <a:lumMod val="90000"/>
                  </a:schemeClr>
                </a:solidFill>
              </a:rPr>
              <a:t>  Company </a:t>
            </a:r>
            <a:r>
              <a:rPr lang="en-US" sz="2400" dirty="0" smtClean="0">
                <a:solidFill>
                  <a:schemeClr val="bg2">
                    <a:lumMod val="90000"/>
                  </a:schemeClr>
                </a:solidFill>
              </a:rPr>
              <a:t>Overview</a:t>
            </a:r>
          </a:p>
          <a:p>
            <a:pPr>
              <a:buFont typeface="Wingdings" panose="05000000000000000000" pitchFamily="2" charset="2"/>
              <a:buChar char="q"/>
            </a:pPr>
            <a:r>
              <a:rPr lang="en-US" sz="2400" dirty="0" smtClean="0">
                <a:solidFill>
                  <a:schemeClr val="bg2">
                    <a:lumMod val="90000"/>
                  </a:schemeClr>
                </a:solidFill>
              </a:rPr>
              <a:t>  Company Analysis</a:t>
            </a:r>
          </a:p>
          <a:p>
            <a:pPr>
              <a:buFont typeface="Wingdings" panose="05000000000000000000" pitchFamily="2" charset="2"/>
              <a:buChar char="q"/>
            </a:pPr>
            <a:r>
              <a:rPr lang="en-US" sz="2400" dirty="0" smtClean="0">
                <a:solidFill>
                  <a:schemeClr val="tx1">
                    <a:lumMod val="75000"/>
                    <a:lumOff val="25000"/>
                  </a:schemeClr>
                </a:solidFill>
              </a:rPr>
              <a:t>Conclusion</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UDG Healthcare plc SWOT Summary</a:t>
            </a:r>
            <a:endParaRPr lang="en-US" sz="2000" dirty="0">
              <a:solidFill>
                <a:schemeClr val="tx1">
                  <a:lumMod val="75000"/>
                  <a:lumOff val="25000"/>
                </a:schemeClr>
              </a:solidFill>
            </a:endParaRP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Issue Evaluation</a:t>
            </a:r>
            <a:endParaRPr lang="en-US" sz="2400" dirty="0">
              <a:solidFill>
                <a:schemeClr val="tx1">
                  <a:lumMod val="75000"/>
                  <a:lumOff val="25000"/>
                </a:schemeClr>
              </a:solidFill>
            </a:endParaRPr>
          </a:p>
        </p:txBody>
      </p:sp>
      <p:sp>
        <p:nvSpPr>
          <p:cNvPr id="2" name="Slide Number Placeholder 1"/>
          <p:cNvSpPr>
            <a:spLocks noGrp="1"/>
          </p:cNvSpPr>
          <p:nvPr>
            <p:ph type="sldNum" sz="quarter" idx="12"/>
          </p:nvPr>
        </p:nvSpPr>
        <p:spPr/>
        <p:txBody>
          <a:bodyPr/>
          <a:lstStyle/>
          <a:p>
            <a:fld id="{F778309B-6251-4B38-9DB1-212C96F2A3CC}" type="slidenum">
              <a:rPr lang="en-US" smtClean="0"/>
              <a:t>30</a:t>
            </a:fld>
            <a:endParaRPr lang="en-US"/>
          </a:p>
        </p:txBody>
      </p:sp>
      <p:sp>
        <p:nvSpPr>
          <p:cNvPr id="5" name="TextBox 4"/>
          <p:cNvSpPr txBox="1"/>
          <p:nvPr/>
        </p:nvSpPr>
        <p:spPr>
          <a:xfrm>
            <a:off x="165100" y="266700"/>
            <a:ext cx="1470659" cy="584775"/>
          </a:xfrm>
          <a:prstGeom prst="rect">
            <a:avLst/>
          </a:prstGeom>
          <a:noFill/>
        </p:spPr>
        <p:txBody>
          <a:bodyPr wrap="none" rtlCol="0">
            <a:spAutoFit/>
          </a:bodyPr>
          <a:lstStyle/>
          <a:p>
            <a:r>
              <a:rPr lang="en-US" sz="3200" b="1" dirty="0" smtClean="0">
                <a:solidFill>
                  <a:schemeClr val="tx1">
                    <a:lumMod val="75000"/>
                    <a:lumOff val="25000"/>
                  </a:schemeClr>
                </a:solidFill>
              </a:rPr>
              <a:t>Agenda</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2267423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pPr/>
              <a:t>31</a:t>
            </a:fld>
            <a:endParaRPr lang="en-US"/>
          </a:p>
        </p:txBody>
      </p:sp>
      <p:sp>
        <p:nvSpPr>
          <p:cNvPr id="6" name="Content Placeholder 2"/>
          <p:cNvSpPr txBox="1">
            <a:spLocks/>
          </p:cNvSpPr>
          <p:nvPr/>
        </p:nvSpPr>
        <p:spPr>
          <a:xfrm>
            <a:off x="457200" y="160020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smtClean="0">
              <a:solidFill>
                <a:schemeClr val="tx1">
                  <a:lumMod val="75000"/>
                  <a:lumOff val="25000"/>
                </a:schemeClr>
              </a:solidFill>
            </a:endParaRPr>
          </a:p>
        </p:txBody>
      </p:sp>
      <p:sp>
        <p:nvSpPr>
          <p:cNvPr id="9" name="TextBox 8"/>
          <p:cNvSpPr txBox="1"/>
          <p:nvPr/>
        </p:nvSpPr>
        <p:spPr>
          <a:xfrm>
            <a:off x="165100" y="266700"/>
            <a:ext cx="6864636" cy="584775"/>
          </a:xfrm>
          <a:prstGeom prst="rect">
            <a:avLst/>
          </a:prstGeom>
          <a:noFill/>
        </p:spPr>
        <p:txBody>
          <a:bodyPr wrap="none" rtlCol="0">
            <a:spAutoFit/>
          </a:bodyPr>
          <a:lstStyle/>
          <a:p>
            <a:r>
              <a:rPr lang="en-US" sz="3200" b="1" dirty="0" smtClean="0">
                <a:solidFill>
                  <a:schemeClr val="tx1">
                    <a:lumMod val="75000"/>
                    <a:lumOff val="25000"/>
                  </a:schemeClr>
                </a:solidFill>
              </a:rPr>
              <a:t>Conclusion:  </a:t>
            </a:r>
            <a:r>
              <a:rPr lang="en-US" sz="2400" dirty="0" smtClean="0">
                <a:solidFill>
                  <a:schemeClr val="tx1">
                    <a:lumMod val="75000"/>
                    <a:lumOff val="25000"/>
                  </a:schemeClr>
                </a:solidFill>
              </a:rPr>
              <a:t>UDG Healthcare plc SWOT Summary</a:t>
            </a:r>
            <a:endParaRPr lang="en-US" sz="2400" dirty="0">
              <a:solidFill>
                <a:schemeClr val="tx1">
                  <a:lumMod val="75000"/>
                  <a:lumOff val="25000"/>
                </a:schemeClr>
              </a:solidFill>
            </a:endParaRPr>
          </a:p>
        </p:txBody>
      </p:sp>
      <p:sp>
        <p:nvSpPr>
          <p:cNvPr id="10" name="Rounded Rectangle 9"/>
          <p:cNvSpPr/>
          <p:nvPr/>
        </p:nvSpPr>
        <p:spPr>
          <a:xfrm>
            <a:off x="367907" y="1163932"/>
            <a:ext cx="11430393" cy="3712868"/>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t" anchorCtr="0"/>
          <a:lstStyle/>
          <a:p>
            <a:pPr marL="342900" indent="-342900" algn="just">
              <a:buFont typeface="Wingdings" panose="05000000000000000000" pitchFamily="2" charset="2"/>
              <a:buChar char="q"/>
            </a:pPr>
            <a:r>
              <a:rPr lang="en-US" sz="1600" b="1" dirty="0" smtClean="0">
                <a:solidFill>
                  <a:schemeClr val="tx1">
                    <a:lumMod val="75000"/>
                    <a:lumOff val="25000"/>
                  </a:schemeClr>
                </a:solidFill>
              </a:rPr>
              <a:t>Summary: </a:t>
            </a:r>
            <a:endParaRPr lang="en-US" sz="1600" b="1" dirty="0">
              <a:solidFill>
                <a:schemeClr val="tx1">
                  <a:lumMod val="75000"/>
                  <a:lumOff val="25000"/>
                </a:schemeClr>
              </a:solidFill>
            </a:endParaRP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Diversification from traditional distribution business by moving forward on value </a:t>
            </a:r>
            <a:r>
              <a:rPr lang="en-US" sz="1600" dirty="0" smtClean="0">
                <a:solidFill>
                  <a:schemeClr val="tx1">
                    <a:lumMod val="75000"/>
                    <a:lumOff val="25000"/>
                  </a:schemeClr>
                </a:solidFill>
              </a:rPr>
              <a:t>chain</a:t>
            </a:r>
            <a:endParaRPr lang="en-US" sz="1600" dirty="0">
              <a:solidFill>
                <a:schemeClr val="tx1">
                  <a:lumMod val="75000"/>
                  <a:lumOff val="25000"/>
                </a:schemeClr>
              </a:solidFill>
            </a:endParaRP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Leveraging on supply chain services  by </a:t>
            </a:r>
            <a:r>
              <a:rPr lang="en-US" sz="1600" dirty="0" smtClean="0">
                <a:solidFill>
                  <a:schemeClr val="tx1">
                    <a:lumMod val="75000"/>
                    <a:lumOff val="25000"/>
                  </a:schemeClr>
                </a:solidFill>
              </a:rPr>
              <a:t>using profit pools from existing business</a:t>
            </a:r>
            <a:endParaRPr lang="en-US" sz="1600" dirty="0">
              <a:solidFill>
                <a:schemeClr val="tx1">
                  <a:lumMod val="75000"/>
                  <a:lumOff val="25000"/>
                </a:schemeClr>
              </a:solidFill>
            </a:endParaRP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Focus on recent market trends such as serialization , emerging markets and outsourcing services</a:t>
            </a: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Serialization, an opportunity  for the organization  can also act as a threat from industry perspective if proper</a:t>
            </a: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standardizations are not implemented</a:t>
            </a: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Patient centric model provides framework for the organization to offer services toward the more informed </a:t>
            </a:r>
            <a:r>
              <a:rPr lang="en-US" sz="1600" dirty="0" smtClean="0">
                <a:solidFill>
                  <a:schemeClr val="tx1">
                    <a:lumMod val="75000"/>
                    <a:lumOff val="25000"/>
                  </a:schemeClr>
                </a:solidFill>
              </a:rPr>
              <a:t>patients</a:t>
            </a:r>
            <a:endParaRPr lang="en-US" sz="1600" dirty="0">
              <a:solidFill>
                <a:schemeClr val="tx1">
                  <a:lumMod val="75000"/>
                  <a:lumOff val="25000"/>
                </a:schemeClr>
              </a:solidFill>
            </a:endParaRP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Sharing of  strategic capabilities across different divisions can act as a competitive advantage for diversified organization</a:t>
            </a: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Market penetration for core business segments is limited in Japan, Europe and </a:t>
            </a:r>
            <a:r>
              <a:rPr lang="en-US" sz="1600" dirty="0" smtClean="0">
                <a:solidFill>
                  <a:schemeClr val="tx1">
                    <a:lumMod val="75000"/>
                    <a:lumOff val="25000"/>
                  </a:schemeClr>
                </a:solidFill>
              </a:rPr>
              <a:t>America</a:t>
            </a:r>
            <a:endParaRPr lang="en-US" sz="1600" dirty="0">
              <a:solidFill>
                <a:schemeClr val="tx1">
                  <a:lumMod val="75000"/>
                  <a:lumOff val="25000"/>
                </a:schemeClr>
              </a:solidFill>
            </a:endParaRPr>
          </a:p>
          <a:p>
            <a:pPr marL="742950" lvl="1" indent="-285750" algn="just">
              <a:lnSpc>
                <a:spcPts val="2500"/>
              </a:lnSpc>
              <a:buFont typeface="Wingdings" panose="05000000000000000000" pitchFamily="2" charset="2"/>
              <a:buChar char="ü"/>
            </a:pPr>
            <a:r>
              <a:rPr lang="en-US" sz="1600" dirty="0">
                <a:solidFill>
                  <a:schemeClr val="tx1">
                    <a:lumMod val="75000"/>
                    <a:lumOff val="25000"/>
                  </a:schemeClr>
                </a:solidFill>
              </a:rPr>
              <a:t>Building relationships with existing Big -Pharma clients provides opportunities for cross selling of products and</a:t>
            </a:r>
          </a:p>
          <a:p>
            <a:pPr marL="742950" lvl="1" indent="-285750" algn="just">
              <a:lnSpc>
                <a:spcPts val="2500"/>
              </a:lnSpc>
              <a:buFont typeface="Wingdings" panose="05000000000000000000" pitchFamily="2" charset="2"/>
              <a:buChar char="ü"/>
            </a:pPr>
            <a:r>
              <a:rPr lang="en-US" sz="1600" dirty="0" smtClean="0">
                <a:solidFill>
                  <a:schemeClr val="tx1">
                    <a:lumMod val="75000"/>
                    <a:lumOff val="25000"/>
                  </a:schemeClr>
                </a:solidFill>
              </a:rPr>
              <a:t>services</a:t>
            </a:r>
            <a:endParaRPr lang="en-US" sz="1600" dirty="0">
              <a:solidFill>
                <a:schemeClr val="tx1">
                  <a:lumMod val="75000"/>
                  <a:lumOff val="25000"/>
                </a:schemeClr>
              </a:solidFill>
            </a:endParaRPr>
          </a:p>
        </p:txBody>
      </p:sp>
      <p:sp>
        <p:nvSpPr>
          <p:cNvPr id="8" name="Rounded Rectangle 7"/>
          <p:cNvSpPr/>
          <p:nvPr/>
        </p:nvSpPr>
        <p:spPr>
          <a:xfrm>
            <a:off x="373901" y="5088834"/>
            <a:ext cx="11430393" cy="1250029"/>
          </a:xfrm>
          <a:prstGeom prst="roundRect">
            <a:avLst/>
          </a:prstGeom>
          <a:solidFill>
            <a:schemeClr val="accent1">
              <a:lumMod val="60000"/>
              <a:lumOff val="40000"/>
              <a:alpha val="20000"/>
            </a:schemeClr>
          </a:solidFill>
          <a:ln>
            <a:solidFill>
              <a:schemeClr val="accent1">
                <a:alpha val="30000"/>
              </a:schemeClr>
            </a:solidFill>
          </a:ln>
        </p:spPr>
        <p:style>
          <a:lnRef idx="1">
            <a:schemeClr val="accent1"/>
          </a:lnRef>
          <a:fillRef idx="2">
            <a:schemeClr val="accent1"/>
          </a:fillRef>
          <a:effectRef idx="1">
            <a:schemeClr val="accent1"/>
          </a:effectRef>
          <a:fontRef idx="minor">
            <a:schemeClr val="dk1"/>
          </a:fontRef>
        </p:style>
        <p:txBody>
          <a:bodyPr rtlCol="0" anchor="t" anchorCtr="0"/>
          <a:lstStyle/>
          <a:p>
            <a:pPr marL="342900" indent="-342900" algn="just">
              <a:buFont typeface="Wingdings" panose="05000000000000000000" pitchFamily="2" charset="2"/>
              <a:buChar char="q"/>
            </a:pPr>
            <a:r>
              <a:rPr lang="en-US" sz="1600" b="1" dirty="0" smtClean="0">
                <a:solidFill>
                  <a:schemeClr val="tx1">
                    <a:lumMod val="75000"/>
                    <a:lumOff val="25000"/>
                  </a:schemeClr>
                </a:solidFill>
              </a:rPr>
              <a:t>Key Finding:</a:t>
            </a:r>
          </a:p>
          <a:p>
            <a:pPr marL="800100" lvl="1" indent="-342900" algn="just">
              <a:buFont typeface="Wingdings" panose="05000000000000000000" pitchFamily="2" charset="2"/>
              <a:buChar char="ü"/>
            </a:pPr>
            <a:r>
              <a:rPr lang="en-US" sz="1600" dirty="0">
                <a:solidFill>
                  <a:schemeClr val="tx1">
                    <a:lumMod val="75000"/>
                    <a:lumOff val="25000"/>
                  </a:schemeClr>
                </a:solidFill>
              </a:rPr>
              <a:t>UDG Healthcare is a growing market at the right time with a strong future </a:t>
            </a:r>
            <a:r>
              <a:rPr lang="en-US" sz="1600" dirty="0" smtClean="0">
                <a:solidFill>
                  <a:schemeClr val="tx1">
                    <a:lumMod val="75000"/>
                    <a:lumOff val="25000"/>
                  </a:schemeClr>
                </a:solidFill>
              </a:rPr>
              <a:t>outlook</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73183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778309B-6251-4B38-9DB1-212C96F2A3CC}" type="slidenum">
              <a:rPr lang="en-US" smtClean="0">
                <a:solidFill>
                  <a:prstClr val="black">
                    <a:lumMod val="75000"/>
                    <a:lumOff val="25000"/>
                  </a:prstClr>
                </a:solidFill>
              </a:rPr>
              <a:pPr/>
              <a:t>32</a:t>
            </a:fld>
            <a:endParaRPr lang="en-US" dirty="0">
              <a:solidFill>
                <a:prstClr val="black">
                  <a:lumMod val="75000"/>
                  <a:lumOff val="25000"/>
                </a:prst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248229629"/>
              </p:ext>
            </p:extLst>
          </p:nvPr>
        </p:nvGraphicFramePr>
        <p:xfrm>
          <a:off x="392595" y="1297265"/>
          <a:ext cx="11388588" cy="4085895"/>
        </p:xfrm>
        <a:graphic>
          <a:graphicData uri="http://schemas.openxmlformats.org/drawingml/2006/table">
            <a:tbl>
              <a:tblPr>
                <a:tableStyleId>{5C22544A-7EE6-4342-B048-85BDC9FD1C3A}</a:tableStyleId>
              </a:tblPr>
              <a:tblGrid>
                <a:gridCol w="1002769"/>
                <a:gridCol w="8515552"/>
                <a:gridCol w="1870267"/>
              </a:tblGrid>
              <a:tr h="817179">
                <a:tc>
                  <a:txBody>
                    <a:bodyPr/>
                    <a:lstStyle/>
                    <a:p>
                      <a:pPr algn="ctr" rtl="0" fontAlgn="t"/>
                      <a:r>
                        <a:rPr lang="en-US" sz="2000" u="none" strike="noStrike" dirty="0">
                          <a:solidFill>
                            <a:schemeClr val="tx1">
                              <a:lumMod val="75000"/>
                              <a:lumOff val="25000"/>
                            </a:schemeClr>
                          </a:solidFill>
                          <a:effectLst/>
                        </a:rPr>
                        <a:t>Rank </a:t>
                      </a:r>
                      <a:endParaRPr lang="en-US" sz="2000" b="1" i="0" u="none" strike="noStrike" dirty="0">
                        <a:solidFill>
                          <a:schemeClr val="tx1">
                            <a:lumMod val="75000"/>
                            <a:lumOff val="25000"/>
                          </a:schemeClr>
                        </a:solidFill>
                        <a:effectLst/>
                        <a:latin typeface="Calibri" panose="020F0502020204030204" pitchFamily="34" charset="0"/>
                      </a:endParaRPr>
                    </a:p>
                  </a:txBody>
                  <a:tcPr marL="9525" marR="9525" marT="9525" marB="0" anchor="ctr">
                    <a:solidFill>
                      <a:schemeClr val="accent1">
                        <a:lumMod val="60000"/>
                        <a:lumOff val="40000"/>
                        <a:alpha val="30000"/>
                      </a:schemeClr>
                    </a:solidFill>
                  </a:tcPr>
                </a:tc>
                <a:tc>
                  <a:txBody>
                    <a:bodyPr/>
                    <a:lstStyle/>
                    <a:p>
                      <a:pPr algn="ctr" rtl="0" fontAlgn="t"/>
                      <a:r>
                        <a:rPr lang="en-US" sz="2000" u="none" strike="noStrike" dirty="0">
                          <a:solidFill>
                            <a:schemeClr val="tx1">
                              <a:lumMod val="75000"/>
                              <a:lumOff val="25000"/>
                            </a:schemeClr>
                          </a:solidFill>
                          <a:effectLst/>
                        </a:rPr>
                        <a:t>Description</a:t>
                      </a:r>
                      <a:endParaRPr lang="en-US" sz="2000" b="1" i="0" u="none" strike="noStrike" dirty="0">
                        <a:solidFill>
                          <a:schemeClr val="tx1">
                            <a:lumMod val="75000"/>
                            <a:lumOff val="25000"/>
                          </a:schemeClr>
                        </a:solidFill>
                        <a:effectLst/>
                        <a:latin typeface="Calibri" panose="020F0502020204030204" pitchFamily="34" charset="0"/>
                      </a:endParaRPr>
                    </a:p>
                  </a:txBody>
                  <a:tcPr marL="9525" marR="9525" marT="9525" marB="0" anchor="ctr">
                    <a:solidFill>
                      <a:schemeClr val="accent1">
                        <a:lumMod val="60000"/>
                        <a:lumOff val="40000"/>
                        <a:alpha val="30000"/>
                      </a:schemeClr>
                    </a:solidFill>
                  </a:tcPr>
                </a:tc>
                <a:tc>
                  <a:txBody>
                    <a:bodyPr/>
                    <a:lstStyle/>
                    <a:p>
                      <a:pPr algn="ctr" rtl="0" fontAlgn="t"/>
                      <a:r>
                        <a:rPr lang="en-US" sz="2000" u="none" strike="noStrike" dirty="0">
                          <a:solidFill>
                            <a:schemeClr val="tx1">
                              <a:lumMod val="75000"/>
                              <a:lumOff val="25000"/>
                            </a:schemeClr>
                          </a:solidFill>
                          <a:effectLst/>
                        </a:rPr>
                        <a:t>Score </a:t>
                      </a:r>
                      <a:endParaRPr lang="en-US" sz="2000" b="1" i="0" u="none" strike="noStrike" dirty="0">
                        <a:solidFill>
                          <a:schemeClr val="tx1">
                            <a:lumMod val="75000"/>
                            <a:lumOff val="25000"/>
                          </a:schemeClr>
                        </a:solidFill>
                        <a:effectLst/>
                        <a:latin typeface="Calibri" panose="020F0502020204030204" pitchFamily="34" charset="0"/>
                      </a:endParaRPr>
                    </a:p>
                  </a:txBody>
                  <a:tcPr marL="9525" marR="9525" marT="9525" marB="0" anchor="ctr">
                    <a:solidFill>
                      <a:schemeClr val="accent1">
                        <a:lumMod val="60000"/>
                        <a:lumOff val="40000"/>
                        <a:alpha val="30000"/>
                      </a:schemeClr>
                    </a:solidFill>
                  </a:tcPr>
                </a:tc>
              </a:tr>
              <a:tr h="817179">
                <a:tc>
                  <a:txBody>
                    <a:bodyPr/>
                    <a:lstStyle/>
                    <a:p>
                      <a:pPr algn="ctr" rtl="0" fontAlgn="t"/>
                      <a:r>
                        <a:rPr lang="en-US" sz="2000" u="none" strike="noStrike" dirty="0">
                          <a:solidFill>
                            <a:schemeClr val="tx1">
                              <a:lumMod val="75000"/>
                              <a:lumOff val="25000"/>
                            </a:schemeClr>
                          </a:solidFill>
                          <a:effectLst/>
                        </a:rPr>
                        <a:t>1</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just" rtl="0" fontAlgn="t"/>
                      <a:r>
                        <a:rPr lang="en-US" sz="2000" u="none" strike="noStrike" dirty="0">
                          <a:solidFill>
                            <a:schemeClr val="tx1">
                              <a:lumMod val="75000"/>
                              <a:lumOff val="25000"/>
                            </a:schemeClr>
                          </a:solidFill>
                          <a:effectLst/>
                        </a:rPr>
                        <a:t>Capture Untapped profit pools on forward integration of value chain</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ctr" rtl="0" fontAlgn="ctr"/>
                      <a:r>
                        <a:rPr lang="en-US" sz="2000" u="none" strike="noStrike" dirty="0">
                          <a:solidFill>
                            <a:schemeClr val="tx1">
                              <a:lumMod val="75000"/>
                              <a:lumOff val="25000"/>
                            </a:schemeClr>
                          </a:solidFill>
                          <a:effectLst/>
                        </a:rPr>
                        <a:t>4</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r>
              <a:tr h="817179">
                <a:tc>
                  <a:txBody>
                    <a:bodyPr/>
                    <a:lstStyle/>
                    <a:p>
                      <a:pPr algn="ctr" rtl="0" fontAlgn="t"/>
                      <a:r>
                        <a:rPr lang="en-US" sz="2000" u="none" strike="noStrike">
                          <a:solidFill>
                            <a:schemeClr val="tx1">
                              <a:lumMod val="75000"/>
                              <a:lumOff val="25000"/>
                            </a:schemeClr>
                          </a:solidFill>
                          <a:effectLst/>
                        </a:rPr>
                        <a:t>2</a:t>
                      </a:r>
                      <a:endParaRPr lang="en-US" sz="2000" b="0" i="0" u="none" strike="noStrike">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just" rtl="0" fontAlgn="t"/>
                      <a:r>
                        <a:rPr lang="en-US" sz="2000" u="none" strike="noStrike">
                          <a:solidFill>
                            <a:schemeClr val="tx1">
                              <a:lumMod val="75000"/>
                              <a:lumOff val="25000"/>
                            </a:schemeClr>
                          </a:solidFill>
                          <a:effectLst/>
                        </a:rPr>
                        <a:t>CSO Penetration in Japan &amp; China</a:t>
                      </a:r>
                      <a:endParaRPr lang="en-US" sz="2000" b="0" i="0" u="none" strike="noStrike">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ctr" rtl="0" fontAlgn="ctr"/>
                      <a:r>
                        <a:rPr lang="en-US" sz="2000" u="none" strike="noStrike" dirty="0">
                          <a:solidFill>
                            <a:schemeClr val="tx1">
                              <a:lumMod val="75000"/>
                              <a:lumOff val="25000"/>
                            </a:schemeClr>
                          </a:solidFill>
                          <a:effectLst/>
                        </a:rPr>
                        <a:t>3</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r>
              <a:tr h="817179">
                <a:tc>
                  <a:txBody>
                    <a:bodyPr/>
                    <a:lstStyle/>
                    <a:p>
                      <a:pPr algn="ctr" rtl="0" fontAlgn="t"/>
                      <a:r>
                        <a:rPr lang="en-US" sz="2000" u="none" strike="noStrike">
                          <a:solidFill>
                            <a:schemeClr val="tx1">
                              <a:lumMod val="75000"/>
                              <a:lumOff val="25000"/>
                            </a:schemeClr>
                          </a:solidFill>
                          <a:effectLst/>
                        </a:rPr>
                        <a:t>3</a:t>
                      </a:r>
                      <a:endParaRPr lang="en-US" sz="2000" b="0" i="0" u="none" strike="noStrike">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just" rtl="0" fontAlgn="t"/>
                      <a:r>
                        <a:rPr lang="en-US" sz="2000" u="none" strike="noStrike" dirty="0">
                          <a:solidFill>
                            <a:schemeClr val="tx1">
                              <a:lumMod val="75000"/>
                              <a:lumOff val="25000"/>
                            </a:schemeClr>
                          </a:solidFill>
                          <a:effectLst/>
                        </a:rPr>
                        <a:t>Generate Synergies by capturing several </a:t>
                      </a:r>
                      <a:r>
                        <a:rPr lang="en-US" sz="2000" u="none" strike="noStrike" dirty="0" smtClean="0">
                          <a:solidFill>
                            <a:schemeClr val="tx1">
                              <a:lumMod val="75000"/>
                              <a:lumOff val="25000"/>
                            </a:schemeClr>
                          </a:solidFill>
                          <a:effectLst/>
                        </a:rPr>
                        <a:t>outsourcing </a:t>
                      </a:r>
                      <a:r>
                        <a:rPr lang="en-US" sz="2000" u="none" strike="noStrike" dirty="0">
                          <a:solidFill>
                            <a:schemeClr val="tx1">
                              <a:lumMod val="75000"/>
                              <a:lumOff val="25000"/>
                            </a:schemeClr>
                          </a:solidFill>
                          <a:effectLst/>
                        </a:rPr>
                        <a:t>functions across value </a:t>
                      </a:r>
                      <a:r>
                        <a:rPr lang="en-US" sz="2000" u="none" strike="noStrike" dirty="0" smtClean="0">
                          <a:solidFill>
                            <a:schemeClr val="tx1">
                              <a:lumMod val="75000"/>
                              <a:lumOff val="25000"/>
                            </a:schemeClr>
                          </a:solidFill>
                          <a:effectLst/>
                        </a:rPr>
                        <a:t>chain</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ctr" rtl="0" fontAlgn="ctr"/>
                      <a:r>
                        <a:rPr lang="en-US" sz="2000" u="none" strike="noStrike" dirty="0">
                          <a:solidFill>
                            <a:schemeClr val="tx1">
                              <a:lumMod val="75000"/>
                              <a:lumOff val="25000"/>
                            </a:schemeClr>
                          </a:solidFill>
                          <a:effectLst/>
                        </a:rPr>
                        <a:t>3</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r>
              <a:tr h="817179">
                <a:tc>
                  <a:txBody>
                    <a:bodyPr/>
                    <a:lstStyle/>
                    <a:p>
                      <a:pPr algn="ctr" rtl="0" fontAlgn="t"/>
                      <a:r>
                        <a:rPr lang="en-US" sz="2000" u="none" strike="noStrike">
                          <a:solidFill>
                            <a:schemeClr val="tx1">
                              <a:lumMod val="75000"/>
                              <a:lumOff val="25000"/>
                            </a:schemeClr>
                          </a:solidFill>
                          <a:effectLst/>
                        </a:rPr>
                        <a:t>4</a:t>
                      </a:r>
                      <a:endParaRPr lang="en-US" sz="2000" b="0" i="0" u="none" strike="noStrike">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just" rtl="0" fontAlgn="t"/>
                      <a:r>
                        <a:rPr lang="en-US" sz="2000" u="none" strike="noStrike" dirty="0">
                          <a:solidFill>
                            <a:schemeClr val="tx1">
                              <a:lumMod val="75000"/>
                              <a:lumOff val="25000"/>
                            </a:schemeClr>
                          </a:solidFill>
                          <a:effectLst/>
                        </a:rPr>
                        <a:t>Organisation knowledge sharing &amp; Talent Integration</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c>
                  <a:txBody>
                    <a:bodyPr/>
                    <a:lstStyle/>
                    <a:p>
                      <a:pPr algn="ctr" rtl="0" fontAlgn="ctr"/>
                      <a:r>
                        <a:rPr lang="en-US" sz="2000" u="none" strike="noStrike" dirty="0">
                          <a:solidFill>
                            <a:schemeClr val="tx1">
                              <a:lumMod val="75000"/>
                              <a:lumOff val="25000"/>
                            </a:schemeClr>
                          </a:solidFill>
                          <a:effectLst/>
                        </a:rPr>
                        <a:t>2</a:t>
                      </a:r>
                      <a:endParaRPr lang="en-US" sz="2000" b="0" i="0" u="none" strike="noStrike" dirty="0">
                        <a:solidFill>
                          <a:schemeClr val="tx1">
                            <a:lumMod val="75000"/>
                            <a:lumOff val="25000"/>
                          </a:schemeClr>
                        </a:solidFill>
                        <a:effectLst/>
                        <a:latin typeface="Calibri" panose="020F0502020204030204" pitchFamily="34" charset="0"/>
                      </a:endParaRPr>
                    </a:p>
                  </a:txBody>
                  <a:tcPr marL="9525" marR="9525" marT="9525" marB="0" anchor="ctr">
                    <a:noFill/>
                  </a:tcPr>
                </a:tc>
              </a:tr>
            </a:tbl>
          </a:graphicData>
        </a:graphic>
      </p:graphicFrame>
      <p:sp>
        <p:nvSpPr>
          <p:cNvPr id="10" name="TextBox 9"/>
          <p:cNvSpPr txBox="1"/>
          <p:nvPr/>
        </p:nvSpPr>
        <p:spPr>
          <a:xfrm>
            <a:off x="165100" y="266700"/>
            <a:ext cx="6864636" cy="584775"/>
          </a:xfrm>
          <a:prstGeom prst="rect">
            <a:avLst/>
          </a:prstGeom>
          <a:noFill/>
        </p:spPr>
        <p:txBody>
          <a:bodyPr wrap="none" rtlCol="0">
            <a:spAutoFit/>
          </a:bodyPr>
          <a:lstStyle/>
          <a:p>
            <a:r>
              <a:rPr lang="en-US" sz="3200" b="1" dirty="0" smtClean="0">
                <a:solidFill>
                  <a:schemeClr val="tx1">
                    <a:lumMod val="75000"/>
                    <a:lumOff val="25000"/>
                  </a:schemeClr>
                </a:solidFill>
              </a:rPr>
              <a:t>Conclusion:  </a:t>
            </a:r>
            <a:r>
              <a:rPr lang="en-US" sz="2400" dirty="0" smtClean="0">
                <a:solidFill>
                  <a:schemeClr val="tx1">
                    <a:lumMod val="75000"/>
                    <a:lumOff val="25000"/>
                  </a:schemeClr>
                </a:solidFill>
              </a:rPr>
              <a:t>UDG Healthcare plc SWOT Summary</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852098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472238"/>
            <a:ext cx="2743200" cy="365125"/>
          </a:xfrm>
        </p:spPr>
        <p:txBody>
          <a:bodyPr/>
          <a:lstStyle/>
          <a:p>
            <a:fld id="{F778309B-6251-4B38-9DB1-212C96F2A3CC}" type="slidenum">
              <a:rPr lang="en-US" smtClean="0"/>
              <a:t>33</a:t>
            </a:fld>
            <a:endParaRPr lang="en-US"/>
          </a:p>
        </p:txBody>
      </p:sp>
    </p:spTree>
    <p:extLst>
      <p:ext uri="{BB962C8B-B14F-4D97-AF65-F5344CB8AC3E}">
        <p14:creationId xmlns:p14="http://schemas.microsoft.com/office/powerpoint/2010/main" val="84963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759" y="939270"/>
            <a:ext cx="11808834" cy="4351338"/>
          </a:xfrm>
        </p:spPr>
        <p:txBody>
          <a:bodyPr/>
          <a:lstStyle/>
          <a:p>
            <a:pPr marL="0" indent="0">
              <a:buNone/>
            </a:pPr>
            <a:r>
              <a:rPr lang="en-IE" sz="1600" dirty="0">
                <a:solidFill>
                  <a:schemeClr val="tx1">
                    <a:lumMod val="75000"/>
                    <a:lumOff val="25000"/>
                  </a:schemeClr>
                </a:solidFill>
              </a:rPr>
              <a:t>We would like to acknowledge the </a:t>
            </a:r>
            <a:r>
              <a:rPr lang="en-IE" sz="1600" dirty="0" smtClean="0">
                <a:solidFill>
                  <a:schemeClr val="tx1">
                    <a:lumMod val="75000"/>
                    <a:lumOff val="25000"/>
                  </a:schemeClr>
                </a:solidFill>
              </a:rPr>
              <a:t>following </a:t>
            </a:r>
            <a:r>
              <a:rPr lang="en-IE" sz="1600" dirty="0">
                <a:solidFill>
                  <a:schemeClr val="tx1">
                    <a:lumMod val="75000"/>
                    <a:lumOff val="25000"/>
                  </a:schemeClr>
                </a:solidFill>
              </a:rPr>
              <a:t>individuals who </a:t>
            </a:r>
            <a:r>
              <a:rPr lang="en-IE" sz="1600" dirty="0" smtClean="0">
                <a:solidFill>
                  <a:schemeClr val="tx1">
                    <a:lumMod val="75000"/>
                    <a:lumOff val="25000"/>
                  </a:schemeClr>
                </a:solidFill>
              </a:rPr>
              <a:t>supported and assisted us in </a:t>
            </a:r>
            <a:r>
              <a:rPr lang="en-IE" sz="1600" dirty="0">
                <a:solidFill>
                  <a:schemeClr val="tx1">
                    <a:lumMod val="75000"/>
                    <a:lumOff val="25000"/>
                  </a:schemeClr>
                </a:solidFill>
              </a:rPr>
              <a:t>our analysis and </a:t>
            </a:r>
            <a:r>
              <a:rPr lang="en-IE" sz="1600" dirty="0" smtClean="0">
                <a:solidFill>
                  <a:schemeClr val="tx1">
                    <a:lumMod val="75000"/>
                    <a:lumOff val="25000"/>
                  </a:schemeClr>
                </a:solidFill>
              </a:rPr>
              <a:t>thank them for sharing freely their time, insights, </a:t>
            </a:r>
            <a:r>
              <a:rPr lang="en-IE" sz="1600" dirty="0">
                <a:solidFill>
                  <a:schemeClr val="tx1">
                    <a:lumMod val="75000"/>
                    <a:lumOff val="25000"/>
                  </a:schemeClr>
                </a:solidFill>
              </a:rPr>
              <a:t>and </a:t>
            </a:r>
            <a:r>
              <a:rPr lang="en-IE" sz="1600" dirty="0" smtClean="0">
                <a:solidFill>
                  <a:schemeClr val="tx1">
                    <a:lumMod val="75000"/>
                    <a:lumOff val="25000"/>
                  </a:schemeClr>
                </a:solidFill>
              </a:rPr>
              <a:t>perspectives</a:t>
            </a:r>
            <a:r>
              <a:rPr lang="en-IE" sz="160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fld id="{F778309B-6251-4B38-9DB1-212C96F2A3CC}" type="slidenum">
              <a:rPr lang="en-US" smtClean="0"/>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89351127"/>
              </p:ext>
            </p:extLst>
          </p:nvPr>
        </p:nvGraphicFramePr>
        <p:xfrm>
          <a:off x="286558" y="1533822"/>
          <a:ext cx="11575284" cy="4837482"/>
        </p:xfrm>
        <a:graphic>
          <a:graphicData uri="http://schemas.openxmlformats.org/drawingml/2006/table">
            <a:tbl>
              <a:tblPr firstRow="1" bandRow="1">
                <a:tableStyleId>{5C22544A-7EE6-4342-B048-85BDC9FD1C3A}</a:tableStyleId>
              </a:tblPr>
              <a:tblGrid>
                <a:gridCol w="2132177"/>
                <a:gridCol w="3554362"/>
                <a:gridCol w="4277032"/>
                <a:gridCol w="1611713"/>
              </a:tblGrid>
              <a:tr h="372114">
                <a:tc>
                  <a:txBody>
                    <a:bodyPr/>
                    <a:lstStyle/>
                    <a:p>
                      <a:pPr algn="ctr"/>
                      <a:r>
                        <a:rPr lang="en-US" sz="1400" dirty="0" smtClean="0">
                          <a:solidFill>
                            <a:schemeClr val="tx1">
                              <a:lumMod val="75000"/>
                              <a:lumOff val="25000"/>
                            </a:schemeClr>
                          </a:solidFill>
                        </a:rPr>
                        <a:t>Individuals Consulted</a:t>
                      </a:r>
                      <a:endParaRPr lang="en-US" sz="1400" dirty="0">
                        <a:solidFill>
                          <a:schemeClr val="tx1">
                            <a:lumMod val="75000"/>
                            <a:lumOff val="25000"/>
                          </a:schemeClr>
                        </a:solidFill>
                      </a:endParaRPr>
                    </a:p>
                  </a:txBody>
                  <a:tcPr>
                    <a:solidFill>
                      <a:schemeClr val="accent1">
                        <a:lumMod val="60000"/>
                        <a:lumOff val="40000"/>
                        <a:alpha val="30000"/>
                      </a:schemeClr>
                    </a:solidFill>
                  </a:tcPr>
                </a:tc>
                <a:tc>
                  <a:txBody>
                    <a:bodyPr/>
                    <a:lstStyle/>
                    <a:p>
                      <a:pPr algn="ctr"/>
                      <a:r>
                        <a:rPr lang="en-US" sz="1400" dirty="0" smtClean="0">
                          <a:solidFill>
                            <a:schemeClr val="tx1">
                              <a:lumMod val="75000"/>
                              <a:lumOff val="25000"/>
                            </a:schemeClr>
                          </a:solidFill>
                        </a:rPr>
                        <a:t>Role</a:t>
                      </a:r>
                      <a:endParaRPr lang="en-US" sz="1400" dirty="0">
                        <a:solidFill>
                          <a:schemeClr val="tx1">
                            <a:lumMod val="75000"/>
                            <a:lumOff val="25000"/>
                          </a:schemeClr>
                        </a:solidFill>
                      </a:endParaRPr>
                    </a:p>
                  </a:txBody>
                  <a:tcPr>
                    <a:solidFill>
                      <a:schemeClr val="accent1">
                        <a:lumMod val="60000"/>
                        <a:lumOff val="40000"/>
                        <a:alpha val="30000"/>
                      </a:schemeClr>
                    </a:solidFill>
                  </a:tcPr>
                </a:tc>
                <a:tc>
                  <a:txBody>
                    <a:bodyPr/>
                    <a:lstStyle/>
                    <a:p>
                      <a:pPr algn="ctr"/>
                      <a:r>
                        <a:rPr lang="en-US" sz="1400" dirty="0" smtClean="0">
                          <a:solidFill>
                            <a:schemeClr val="tx1">
                              <a:lumMod val="75000"/>
                              <a:lumOff val="25000"/>
                            </a:schemeClr>
                          </a:solidFill>
                        </a:rPr>
                        <a:t>Company</a:t>
                      </a:r>
                      <a:endParaRPr lang="en-US" sz="1400" dirty="0">
                        <a:solidFill>
                          <a:schemeClr val="tx1">
                            <a:lumMod val="75000"/>
                            <a:lumOff val="25000"/>
                          </a:schemeClr>
                        </a:solidFill>
                      </a:endParaRPr>
                    </a:p>
                  </a:txBody>
                  <a:tcPr>
                    <a:solidFill>
                      <a:schemeClr val="accent1">
                        <a:lumMod val="60000"/>
                        <a:lumOff val="40000"/>
                        <a:alpha val="30000"/>
                      </a:schemeClr>
                    </a:solidFill>
                  </a:tcPr>
                </a:tc>
                <a:tc>
                  <a:txBody>
                    <a:bodyPr/>
                    <a:lstStyle/>
                    <a:p>
                      <a:pPr algn="ctr"/>
                      <a:r>
                        <a:rPr lang="en-US" sz="1400" dirty="0" smtClean="0">
                          <a:solidFill>
                            <a:schemeClr val="tx1">
                              <a:lumMod val="75000"/>
                              <a:lumOff val="25000"/>
                            </a:schemeClr>
                          </a:solidFill>
                        </a:rPr>
                        <a:t>Date of Meeting</a:t>
                      </a:r>
                      <a:endParaRPr lang="en-US" sz="1400" dirty="0">
                        <a:solidFill>
                          <a:schemeClr val="tx1">
                            <a:lumMod val="75000"/>
                            <a:lumOff val="25000"/>
                          </a:schemeClr>
                        </a:solidFill>
                      </a:endParaRPr>
                    </a:p>
                  </a:txBody>
                  <a:tcPr>
                    <a:solidFill>
                      <a:schemeClr val="accent1">
                        <a:lumMod val="60000"/>
                        <a:lumOff val="40000"/>
                        <a:alpha val="30000"/>
                      </a:schemeClr>
                    </a:solidFill>
                  </a:tcPr>
                </a:tc>
              </a:tr>
              <a:tr h="372114">
                <a:tc>
                  <a:txBody>
                    <a:bodyPr/>
                    <a:lstStyle/>
                    <a:p>
                      <a:r>
                        <a:rPr lang="en-US" sz="1400" dirty="0" smtClean="0">
                          <a:solidFill>
                            <a:schemeClr val="tx1">
                              <a:lumMod val="75000"/>
                              <a:lumOff val="25000"/>
                            </a:schemeClr>
                          </a:solidFill>
                        </a:rPr>
                        <a:t>Brendan</a:t>
                      </a:r>
                      <a:r>
                        <a:rPr lang="en-US" sz="1400" baseline="0" dirty="0" smtClean="0">
                          <a:solidFill>
                            <a:schemeClr val="tx1">
                              <a:lumMod val="75000"/>
                              <a:lumOff val="25000"/>
                            </a:schemeClr>
                          </a:solidFill>
                        </a:rPr>
                        <a:t> McAtamney</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COO</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08.05.15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Emily O’Neill</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Senior HR Manager</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07.05.15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Philip Kerney</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Associate Director</a:t>
                      </a:r>
                      <a:endParaRPr lang="en-US" sz="1400" dirty="0">
                        <a:solidFill>
                          <a:schemeClr val="tx1">
                            <a:lumMod val="75000"/>
                            <a:lumOff val="25000"/>
                          </a:schemeClr>
                        </a:solidFill>
                      </a:endParaRPr>
                    </a:p>
                  </a:txBody>
                  <a:tcPr>
                    <a:noFill/>
                  </a:tcPr>
                </a:tc>
                <a:tc>
                  <a:txBody>
                    <a:bodyPr/>
                    <a:lstStyle/>
                    <a:p>
                      <a:r>
                        <a:rPr lang="en-US" sz="1400" kern="1200" dirty="0" smtClean="0">
                          <a:solidFill>
                            <a:schemeClr val="tx1">
                              <a:lumMod val="75000"/>
                              <a:lumOff val="25000"/>
                            </a:schemeClr>
                          </a:solidFill>
                          <a:latin typeface="+mn-lt"/>
                          <a:ea typeface="+mn-ea"/>
                          <a:cs typeface="+mn-cs"/>
                        </a:rPr>
                        <a:t>Bristol Myers Squibb </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07.05.15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Gemma Pfister</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Senior VP</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InterPhase Consult/KP360</a:t>
                      </a:r>
                      <a:r>
                        <a:rPr lang="en-US" sz="1400" baseline="0" dirty="0" smtClean="0">
                          <a:solidFill>
                            <a:schemeClr val="tx1">
                              <a:lumMod val="75000"/>
                              <a:lumOff val="25000"/>
                            </a:schemeClr>
                          </a:solidFill>
                        </a:rPr>
                        <a:t>, </a:t>
                      </a:r>
                      <a:r>
                        <a:rPr lang="en-US" sz="1400" dirty="0" smtClean="0">
                          <a:solidFill>
                            <a:schemeClr val="tx1">
                              <a:lumMod val="75000"/>
                              <a:lumOff val="25000"/>
                            </a:schemeClr>
                          </a:solidFill>
                        </a:rPr>
                        <a:t>Ashfield; 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06.05.15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Peter Robbins</a:t>
                      </a:r>
                      <a:endParaRPr lang="en-US" sz="1400" dirty="0">
                        <a:solidFill>
                          <a:schemeClr val="tx1">
                            <a:lumMod val="75000"/>
                            <a:lumOff val="25000"/>
                          </a:schemeClr>
                        </a:solidFill>
                      </a:endParaRPr>
                    </a:p>
                  </a:txBody>
                  <a:tcPr>
                    <a:noFill/>
                  </a:tcPr>
                </a:tc>
                <a:tc>
                  <a:txBody>
                    <a:bodyPr/>
                    <a:lstStyle/>
                    <a:p>
                      <a:r>
                        <a:rPr lang="en-US" sz="1400" kern="1200" dirty="0" smtClean="0">
                          <a:solidFill>
                            <a:schemeClr val="tx1">
                              <a:lumMod val="75000"/>
                              <a:lumOff val="25000"/>
                            </a:schemeClr>
                          </a:solidFill>
                          <a:latin typeface="+mn-lt"/>
                          <a:ea typeface="+mn-ea"/>
                          <a:cs typeface="+mn-cs"/>
                        </a:rPr>
                        <a:t>Director</a:t>
                      </a:r>
                      <a:endParaRPr lang="en-US" sz="1400" dirty="0">
                        <a:solidFill>
                          <a:schemeClr val="tx1">
                            <a:lumMod val="75000"/>
                            <a:lumOff val="25000"/>
                          </a:schemeClr>
                        </a:solidFill>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75000"/>
                              <a:lumOff val="25000"/>
                            </a:schemeClr>
                          </a:solidFill>
                          <a:latin typeface="+mn-lt"/>
                          <a:ea typeface="+mn-ea"/>
                          <a:cs typeface="+mn-cs"/>
                        </a:rPr>
                        <a:t>The Innovation Foundation - NovaUCD, Belfield</a:t>
                      </a:r>
                      <a:endParaRPr lang="en-US" sz="1400" dirty="0" smtClean="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06.05.15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Ian Byrne</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MBA Candidate; ICON Company Project</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TCD</a:t>
                      </a:r>
                      <a:r>
                        <a:rPr lang="en-US" sz="1400" baseline="0" dirty="0" smtClean="0">
                          <a:solidFill>
                            <a:schemeClr val="tx1">
                              <a:lumMod val="75000"/>
                              <a:lumOff val="25000"/>
                            </a:schemeClr>
                          </a:solidFill>
                        </a:rPr>
                        <a:t> MBA Part-time Programme</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06.05.15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Mike O’Hara</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Managing Director</a:t>
                      </a:r>
                      <a:r>
                        <a:rPr lang="en-US" sz="1400" baseline="0" dirty="0" smtClean="0">
                          <a:solidFill>
                            <a:schemeClr val="tx1">
                              <a:lumMod val="75000"/>
                              <a:lumOff val="25000"/>
                            </a:schemeClr>
                          </a:solidFill>
                        </a:rPr>
                        <a:t> Sharp Packaging Services</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24.04.15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Alan Ralph</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CFO</a:t>
                      </a:r>
                      <a:endParaRPr lang="en-US" sz="1400" dirty="0">
                        <a:solidFill>
                          <a:schemeClr val="tx1">
                            <a:lumMod val="75000"/>
                            <a:lumOff val="25000"/>
                          </a:schemeClr>
                        </a:solidFill>
                      </a:endParaRPr>
                    </a:p>
                  </a:txBody>
                  <a:tcPr>
                    <a:noFill/>
                  </a:tcPr>
                </a:tc>
                <a:tc>
                  <a:txBody>
                    <a:bodyPr/>
                    <a:lstStyle/>
                    <a:p>
                      <a:r>
                        <a:rPr lang="en-US" sz="1400" smtClean="0">
                          <a:solidFill>
                            <a:schemeClr val="tx1">
                              <a:lumMod val="75000"/>
                              <a:lumOff val="25000"/>
                            </a:schemeClr>
                          </a:solidFill>
                        </a:rPr>
                        <a:t>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24.04.15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Mike Gannon</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Company Secretary</a:t>
                      </a:r>
                      <a:r>
                        <a:rPr lang="en-US" sz="1400" baseline="0" dirty="0" smtClean="0">
                          <a:solidFill>
                            <a:schemeClr val="tx1">
                              <a:lumMod val="75000"/>
                              <a:lumOff val="25000"/>
                            </a:schemeClr>
                          </a:solidFill>
                        </a:rPr>
                        <a:t> &amp; Finance Director</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24.04.15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Gareth Davies</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Group Marketing</a:t>
                      </a:r>
                      <a:r>
                        <a:rPr lang="en-US" sz="1400" baseline="0" dirty="0" smtClean="0">
                          <a:solidFill>
                            <a:schemeClr val="tx1">
                              <a:lumMod val="75000"/>
                              <a:lumOff val="25000"/>
                            </a:schemeClr>
                          </a:solidFill>
                        </a:rPr>
                        <a:t> Director </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23.04.15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Lucy MacLauchlan</a:t>
                      </a:r>
                      <a:endParaRPr lang="en-US" sz="1400" dirty="0">
                        <a:solidFill>
                          <a:schemeClr val="tx1">
                            <a:lumMod val="75000"/>
                            <a:lumOff val="25000"/>
                          </a:schemeClr>
                        </a:solidFill>
                      </a:endParaRPr>
                    </a:p>
                  </a:txBody>
                  <a:tcPr>
                    <a:noFill/>
                  </a:tcPr>
                </a:tc>
                <a:tc>
                  <a:txBody>
                    <a:bodyPr/>
                    <a:lstStyle/>
                    <a:p>
                      <a:r>
                        <a:rPr lang="en-US" sz="1400" i="0" kern="1200" dirty="0" smtClean="0">
                          <a:solidFill>
                            <a:schemeClr val="tx1">
                              <a:lumMod val="75000"/>
                              <a:lumOff val="25000"/>
                            </a:schemeClr>
                          </a:solidFill>
                          <a:latin typeface="+mn-lt"/>
                          <a:ea typeface="+mn-ea"/>
                          <a:cs typeface="+mn-cs"/>
                        </a:rPr>
                        <a:t>Group Marketing</a:t>
                      </a:r>
                      <a:r>
                        <a:rPr lang="en-US" sz="1400" i="0" kern="1200" baseline="0" dirty="0" smtClean="0">
                          <a:solidFill>
                            <a:schemeClr val="tx1">
                              <a:lumMod val="75000"/>
                              <a:lumOff val="25000"/>
                            </a:schemeClr>
                          </a:solidFill>
                          <a:latin typeface="+mn-lt"/>
                          <a:ea typeface="+mn-ea"/>
                          <a:cs typeface="+mn-cs"/>
                        </a:rPr>
                        <a:t> &amp; </a:t>
                      </a:r>
                      <a:r>
                        <a:rPr lang="en-US" sz="1400" i="0" kern="1200" dirty="0" smtClean="0">
                          <a:solidFill>
                            <a:schemeClr val="tx1">
                              <a:lumMod val="75000"/>
                              <a:lumOff val="25000"/>
                            </a:schemeClr>
                          </a:solidFill>
                          <a:latin typeface="+mn-lt"/>
                          <a:ea typeface="+mn-ea"/>
                          <a:cs typeface="+mn-cs"/>
                        </a:rPr>
                        <a:t>Communications Manager</a:t>
                      </a:r>
                      <a:endParaRPr lang="en-US" sz="1400" i="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UDG Healthcare</a:t>
                      </a:r>
                      <a:r>
                        <a:rPr lang="en-US" sz="1400" baseline="0" dirty="0" smtClean="0">
                          <a:solidFill>
                            <a:schemeClr val="tx1">
                              <a:lumMod val="75000"/>
                              <a:lumOff val="25000"/>
                            </a:schemeClr>
                          </a:solidFill>
                        </a:rPr>
                        <a:t>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23.04.15</a:t>
                      </a:r>
                      <a:endParaRPr lang="en-US" sz="1400" dirty="0">
                        <a:solidFill>
                          <a:schemeClr val="tx1">
                            <a:lumMod val="75000"/>
                            <a:lumOff val="25000"/>
                          </a:schemeClr>
                        </a:solidFill>
                      </a:endParaRPr>
                    </a:p>
                  </a:txBody>
                  <a:tcPr>
                    <a:noFill/>
                  </a:tcPr>
                </a:tc>
              </a:tr>
              <a:tr h="372114">
                <a:tc>
                  <a:txBody>
                    <a:bodyPr/>
                    <a:lstStyle/>
                    <a:p>
                      <a:r>
                        <a:rPr lang="en-US" sz="1400" dirty="0" smtClean="0">
                          <a:solidFill>
                            <a:schemeClr val="tx1">
                              <a:lumMod val="75000"/>
                              <a:lumOff val="25000"/>
                            </a:schemeClr>
                          </a:solidFill>
                        </a:rPr>
                        <a:t>Eimear Kenny</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Group Head</a:t>
                      </a:r>
                      <a:r>
                        <a:rPr lang="en-US" sz="1400" baseline="0" dirty="0" smtClean="0">
                          <a:solidFill>
                            <a:schemeClr val="tx1">
                              <a:lumMod val="75000"/>
                              <a:lumOff val="25000"/>
                            </a:schemeClr>
                          </a:solidFill>
                        </a:rPr>
                        <a:t> of HR</a:t>
                      </a:r>
                      <a:endParaRPr lang="en-US" sz="1400" dirty="0">
                        <a:solidFill>
                          <a:schemeClr val="tx1">
                            <a:lumMod val="75000"/>
                            <a:lumOff val="25000"/>
                          </a:schemeClr>
                        </a:solidFill>
                      </a:endParaRPr>
                    </a:p>
                  </a:txBody>
                  <a:tcPr>
                    <a:noFill/>
                  </a:tcPr>
                </a:tc>
                <a:tc>
                  <a:txBody>
                    <a:bodyPr/>
                    <a:lstStyle/>
                    <a:p>
                      <a:r>
                        <a:rPr lang="en-US" sz="1400" dirty="0" smtClean="0">
                          <a:solidFill>
                            <a:schemeClr val="tx1">
                              <a:lumMod val="75000"/>
                              <a:lumOff val="25000"/>
                            </a:schemeClr>
                          </a:solidFill>
                        </a:rPr>
                        <a:t>UDG Healthcare plc</a:t>
                      </a:r>
                      <a:endParaRPr lang="en-US" sz="1400" dirty="0">
                        <a:solidFill>
                          <a:schemeClr val="tx1">
                            <a:lumMod val="75000"/>
                            <a:lumOff val="25000"/>
                          </a:schemeClr>
                        </a:solidFill>
                      </a:endParaRPr>
                    </a:p>
                  </a:txBody>
                  <a:tcPr>
                    <a:noFill/>
                  </a:tcPr>
                </a:tc>
                <a:tc>
                  <a:txBody>
                    <a:bodyPr/>
                    <a:lstStyle/>
                    <a:p>
                      <a:pPr algn="ctr"/>
                      <a:r>
                        <a:rPr lang="en-US" sz="1400" dirty="0" smtClean="0">
                          <a:solidFill>
                            <a:schemeClr val="tx1">
                              <a:lumMod val="75000"/>
                              <a:lumOff val="25000"/>
                            </a:schemeClr>
                          </a:solidFill>
                        </a:rPr>
                        <a:t>23.04.15</a:t>
                      </a:r>
                      <a:endParaRPr lang="en-US" sz="1400" dirty="0">
                        <a:solidFill>
                          <a:schemeClr val="tx1">
                            <a:lumMod val="75000"/>
                            <a:lumOff val="25000"/>
                          </a:schemeClr>
                        </a:solidFill>
                      </a:endParaRPr>
                    </a:p>
                  </a:txBody>
                  <a:tcPr>
                    <a:noFill/>
                  </a:tcPr>
                </a:tc>
              </a:tr>
            </a:tbl>
          </a:graphicData>
        </a:graphic>
      </p:graphicFrame>
      <p:sp>
        <p:nvSpPr>
          <p:cNvPr id="6" name="TextBox 5"/>
          <p:cNvSpPr txBox="1"/>
          <p:nvPr/>
        </p:nvSpPr>
        <p:spPr>
          <a:xfrm>
            <a:off x="165100" y="266700"/>
            <a:ext cx="3834511" cy="584775"/>
          </a:xfrm>
          <a:prstGeom prst="rect">
            <a:avLst/>
          </a:prstGeom>
          <a:noFill/>
        </p:spPr>
        <p:txBody>
          <a:bodyPr wrap="none" rtlCol="0">
            <a:spAutoFit/>
          </a:bodyPr>
          <a:lstStyle/>
          <a:p>
            <a:r>
              <a:rPr lang="en-US" sz="3200" b="1" dirty="0" smtClean="0">
                <a:solidFill>
                  <a:schemeClr val="tx1">
                    <a:lumMod val="75000"/>
                    <a:lumOff val="25000"/>
                  </a:schemeClr>
                </a:solidFill>
              </a:rPr>
              <a:t>Individuals Consulted</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83674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35</a:t>
            </a:fld>
            <a:endParaRPr lang="en-US"/>
          </a:p>
        </p:txBody>
      </p:sp>
      <p:sp>
        <p:nvSpPr>
          <p:cNvPr id="53" name="TextBox 52"/>
          <p:cNvSpPr txBox="1"/>
          <p:nvPr/>
        </p:nvSpPr>
        <p:spPr>
          <a:xfrm>
            <a:off x="165100" y="266700"/>
            <a:ext cx="2317814" cy="584775"/>
          </a:xfrm>
          <a:prstGeom prst="rect">
            <a:avLst/>
          </a:prstGeom>
          <a:noFill/>
        </p:spPr>
        <p:txBody>
          <a:bodyPr wrap="none" rtlCol="0">
            <a:spAutoFit/>
          </a:bodyPr>
          <a:lstStyle/>
          <a:p>
            <a:r>
              <a:rPr lang="en-US" sz="3200" b="1" dirty="0" smtClean="0">
                <a:solidFill>
                  <a:schemeClr val="tx1">
                    <a:lumMod val="75000"/>
                    <a:lumOff val="25000"/>
                  </a:schemeClr>
                </a:solidFill>
              </a:rPr>
              <a:t>Bibliography</a:t>
            </a:r>
            <a:endParaRPr lang="en-US" sz="2400" dirty="0">
              <a:solidFill>
                <a:schemeClr val="tx1">
                  <a:lumMod val="75000"/>
                  <a:lumOff val="25000"/>
                </a:schemeClr>
              </a:solidFill>
            </a:endParaRPr>
          </a:p>
        </p:txBody>
      </p:sp>
      <p:sp>
        <p:nvSpPr>
          <p:cNvPr id="18" name="Content Placeholder 2"/>
          <p:cNvSpPr>
            <a:spLocks noGrp="1"/>
          </p:cNvSpPr>
          <p:nvPr>
            <p:ph idx="1"/>
          </p:nvPr>
        </p:nvSpPr>
        <p:spPr>
          <a:xfrm>
            <a:off x="304800" y="1003991"/>
            <a:ext cx="11555896" cy="5362045"/>
          </a:xfrm>
        </p:spPr>
        <p:txBody>
          <a:bodyPr/>
          <a:lstStyle/>
          <a:p>
            <a:r>
              <a:rPr lang="en-US" sz="1300" dirty="0" smtClean="0">
                <a:solidFill>
                  <a:schemeClr val="tx1">
                    <a:lumMod val="75000"/>
                    <a:lumOff val="25000"/>
                  </a:schemeClr>
                </a:solidFill>
              </a:rPr>
              <a:t>Berenberg. 2014. </a:t>
            </a:r>
            <a:r>
              <a:rPr lang="en-US" sz="1300" b="1" i="1" dirty="0" smtClean="0">
                <a:solidFill>
                  <a:schemeClr val="tx1">
                    <a:lumMod val="75000"/>
                    <a:lumOff val="25000"/>
                  </a:schemeClr>
                </a:solidFill>
              </a:rPr>
              <a:t>UDG Healthcare plc: Buy, Transition Nearly Complete, Another Re-rating Due. </a:t>
            </a:r>
            <a:r>
              <a:rPr lang="en-US" sz="1300" dirty="0" smtClean="0">
                <a:solidFill>
                  <a:schemeClr val="tx1">
                    <a:lumMod val="75000"/>
                    <a:lumOff val="25000"/>
                  </a:schemeClr>
                </a:solidFill>
              </a:rPr>
              <a:t>Equity Research, Germany.</a:t>
            </a:r>
          </a:p>
          <a:p>
            <a:r>
              <a:rPr lang="en-US" sz="1300" dirty="0" smtClean="0">
                <a:solidFill>
                  <a:schemeClr val="tx1">
                    <a:lumMod val="75000"/>
                    <a:lumOff val="25000"/>
                  </a:schemeClr>
                </a:solidFill>
              </a:rPr>
              <a:t>Bocom International. 2015. </a:t>
            </a:r>
            <a:r>
              <a:rPr lang="en-US" sz="1300" b="1" i="1" dirty="0" smtClean="0">
                <a:solidFill>
                  <a:schemeClr val="tx1">
                    <a:lumMod val="75000"/>
                    <a:lumOff val="25000"/>
                  </a:schemeClr>
                </a:solidFill>
              </a:rPr>
              <a:t>Healthcare Sector: Outsourcing Trend on the Rise.</a:t>
            </a:r>
            <a:r>
              <a:rPr lang="en-US" sz="1300" dirty="0" smtClean="0">
                <a:solidFill>
                  <a:schemeClr val="tx1">
                    <a:lumMod val="75000"/>
                    <a:lumOff val="25000"/>
                  </a:schemeClr>
                </a:solidFill>
              </a:rPr>
              <a:t> Healthcare Sector Report, China.</a:t>
            </a:r>
          </a:p>
          <a:p>
            <a:r>
              <a:rPr lang="en-US" sz="1300" dirty="0" smtClean="0">
                <a:solidFill>
                  <a:schemeClr val="tx1">
                    <a:lumMod val="75000"/>
                    <a:lumOff val="25000"/>
                  </a:schemeClr>
                </a:solidFill>
              </a:rPr>
              <a:t>Edison. 2014. </a:t>
            </a:r>
            <a:r>
              <a:rPr lang="en-US" sz="1300" b="1" i="1" dirty="0" smtClean="0">
                <a:solidFill>
                  <a:schemeClr val="tx1">
                    <a:lumMod val="75000"/>
                    <a:lumOff val="25000"/>
                  </a:schemeClr>
                </a:solidFill>
              </a:rPr>
              <a:t>UDG Healthcare: Riding the Outsourcing Trend in Healthcare.</a:t>
            </a:r>
            <a:r>
              <a:rPr lang="en-US" sz="1300" dirty="0" smtClean="0">
                <a:solidFill>
                  <a:schemeClr val="tx1">
                    <a:lumMod val="75000"/>
                    <a:lumOff val="25000"/>
                  </a:schemeClr>
                </a:solidFill>
              </a:rPr>
              <a:t> Investment Research Limited, United Kingdom.</a:t>
            </a:r>
          </a:p>
          <a:p>
            <a:r>
              <a:rPr lang="en-US" sz="1300" dirty="0" smtClean="0">
                <a:solidFill>
                  <a:schemeClr val="tx1">
                    <a:lumMod val="75000"/>
                    <a:lumOff val="25000"/>
                  </a:schemeClr>
                </a:solidFill>
              </a:rPr>
              <a:t>Hoovers. </a:t>
            </a:r>
            <a:r>
              <a:rPr lang="en-US" sz="1300" b="1" i="1" dirty="0" smtClean="0">
                <a:solidFill>
                  <a:schemeClr val="tx1">
                    <a:lumMod val="75000"/>
                    <a:lumOff val="25000"/>
                  </a:schemeClr>
                </a:solidFill>
              </a:rPr>
              <a:t>Ashfield Competitors.</a:t>
            </a:r>
            <a:r>
              <a:rPr lang="en-US" sz="1300" dirty="0" smtClean="0">
                <a:solidFill>
                  <a:schemeClr val="tx1">
                    <a:lumMod val="75000"/>
                    <a:lumOff val="25000"/>
                  </a:schemeClr>
                </a:solidFill>
              </a:rPr>
              <a:t> &lt;http</a:t>
            </a:r>
            <a:r>
              <a:rPr lang="en-US" sz="1300" dirty="0">
                <a:solidFill>
                  <a:schemeClr val="tx1">
                    <a:lumMod val="75000"/>
                    <a:lumOff val="25000"/>
                  </a:schemeClr>
                </a:solidFill>
              </a:rPr>
              <a:t>://www.hoovers.com/company- </a:t>
            </a:r>
            <a:r>
              <a:rPr lang="en-US" sz="1300" dirty="0" smtClean="0">
                <a:solidFill>
                  <a:schemeClr val="tx1">
                    <a:lumMod val="75000"/>
                    <a:lumOff val="25000"/>
                  </a:schemeClr>
                </a:solidFill>
              </a:rPr>
              <a:t>information/</a:t>
            </a:r>
            <a:r>
              <a:rPr lang="en-US" sz="1300" dirty="0" err="1" smtClean="0">
                <a:solidFill>
                  <a:schemeClr val="tx1">
                    <a:lumMod val="75000"/>
                    <a:lumOff val="25000"/>
                  </a:schemeClr>
                </a:solidFill>
              </a:rPr>
              <a:t>cs</a:t>
            </a:r>
            <a:r>
              <a:rPr lang="en-US" sz="1300" dirty="0" smtClean="0">
                <a:solidFill>
                  <a:schemeClr val="tx1">
                    <a:lumMod val="75000"/>
                    <a:lumOff val="25000"/>
                  </a:schemeClr>
                </a:solidFill>
              </a:rPr>
              <a:t>/competition.ASHFIELD_HEALTHCARE_LTD.253c6fc0ee563b51.html&gt; </a:t>
            </a:r>
            <a:r>
              <a:rPr lang="en-US" sz="1300" dirty="0">
                <a:solidFill>
                  <a:schemeClr val="tx1">
                    <a:lumMod val="75000"/>
                    <a:lumOff val="25000"/>
                  </a:schemeClr>
                </a:solidFill>
              </a:rPr>
              <a:t>viewed 27 April 2015</a:t>
            </a:r>
            <a:r>
              <a:rPr lang="en-US" sz="1300" dirty="0" smtClean="0">
                <a:solidFill>
                  <a:schemeClr val="tx1">
                    <a:lumMod val="75000"/>
                    <a:lumOff val="25000"/>
                  </a:schemeClr>
                </a:solidFill>
              </a:rPr>
              <a:t>.</a:t>
            </a:r>
          </a:p>
          <a:p>
            <a:r>
              <a:rPr lang="en-US" sz="1300" dirty="0" smtClean="0">
                <a:solidFill>
                  <a:schemeClr val="tx1">
                    <a:lumMod val="75000"/>
                    <a:lumOff val="25000"/>
                  </a:schemeClr>
                </a:solidFill>
              </a:rPr>
              <a:t>Johnson, G., Whittington, R., Scholes, K., Angwin, D., &amp; Regner, P. 2013. </a:t>
            </a:r>
            <a:r>
              <a:rPr lang="en-US" sz="1300" b="1" i="1" dirty="0" smtClean="0">
                <a:solidFill>
                  <a:schemeClr val="tx1">
                    <a:lumMod val="75000"/>
                    <a:lumOff val="25000"/>
                  </a:schemeClr>
                </a:solidFill>
              </a:rPr>
              <a:t>Exploring Strategy Text &amp; Cases (10</a:t>
            </a:r>
            <a:r>
              <a:rPr lang="en-US" sz="1300" b="1" i="1" baseline="30000" dirty="0" smtClean="0">
                <a:solidFill>
                  <a:schemeClr val="tx1">
                    <a:lumMod val="75000"/>
                    <a:lumOff val="25000"/>
                  </a:schemeClr>
                </a:solidFill>
              </a:rPr>
              <a:t>th</a:t>
            </a:r>
            <a:r>
              <a:rPr lang="en-US" sz="1300" b="1" i="1" dirty="0" smtClean="0">
                <a:solidFill>
                  <a:schemeClr val="tx1">
                    <a:lumMod val="75000"/>
                    <a:lumOff val="25000"/>
                  </a:schemeClr>
                </a:solidFill>
              </a:rPr>
              <a:t> Ed.).</a:t>
            </a:r>
            <a:r>
              <a:rPr lang="en-US" sz="1300" dirty="0" smtClean="0">
                <a:solidFill>
                  <a:schemeClr val="tx1">
                    <a:lumMod val="75000"/>
                    <a:lumOff val="25000"/>
                  </a:schemeClr>
                </a:solidFill>
              </a:rPr>
              <a:t> Pearson, United States.</a:t>
            </a:r>
          </a:p>
          <a:p>
            <a:r>
              <a:rPr lang="en-US" sz="1300" dirty="0" smtClean="0">
                <a:solidFill>
                  <a:schemeClr val="tx1">
                    <a:lumMod val="75000"/>
                    <a:lumOff val="25000"/>
                  </a:schemeClr>
                </a:solidFill>
              </a:rPr>
              <a:t>Mintzberg, Lampel, Quinn, &amp; Ghosal. 2003. </a:t>
            </a:r>
            <a:r>
              <a:rPr lang="en-US" sz="1300" b="1" i="1" dirty="0" smtClean="0">
                <a:solidFill>
                  <a:schemeClr val="tx1">
                    <a:lumMod val="75000"/>
                    <a:lumOff val="25000"/>
                  </a:schemeClr>
                </a:solidFill>
              </a:rPr>
              <a:t>The Structuring of Organisations in The Strategy Process Global (4</a:t>
            </a:r>
            <a:r>
              <a:rPr lang="en-US" sz="1300" b="1" i="1" baseline="30000" dirty="0" smtClean="0">
                <a:solidFill>
                  <a:schemeClr val="tx1">
                    <a:lumMod val="75000"/>
                    <a:lumOff val="25000"/>
                  </a:schemeClr>
                </a:solidFill>
              </a:rPr>
              <a:t>th</a:t>
            </a:r>
            <a:r>
              <a:rPr lang="en-US" sz="1300" b="1" i="1" dirty="0" smtClean="0">
                <a:solidFill>
                  <a:schemeClr val="tx1">
                    <a:lumMod val="75000"/>
                    <a:lumOff val="25000"/>
                  </a:schemeClr>
                </a:solidFill>
              </a:rPr>
              <a:t> Ed.).</a:t>
            </a:r>
            <a:endParaRPr lang="en-US" sz="1300" dirty="0" smtClean="0">
              <a:solidFill>
                <a:schemeClr val="tx1">
                  <a:lumMod val="75000"/>
                  <a:lumOff val="25000"/>
                </a:schemeClr>
              </a:solidFill>
            </a:endParaRPr>
          </a:p>
          <a:p>
            <a:r>
              <a:rPr lang="en-US" sz="1300" dirty="0" smtClean="0">
                <a:solidFill>
                  <a:schemeClr val="tx1">
                    <a:lumMod val="75000"/>
                    <a:lumOff val="25000"/>
                  </a:schemeClr>
                </a:solidFill>
              </a:rPr>
              <a:t>Pharmaceutical Business Review. </a:t>
            </a:r>
            <a:r>
              <a:rPr lang="en-US" sz="1300" b="1" i="1" dirty="0" smtClean="0">
                <a:solidFill>
                  <a:schemeClr val="tx1">
                    <a:lumMod val="75000"/>
                    <a:lumOff val="25000"/>
                  </a:schemeClr>
                </a:solidFill>
              </a:rPr>
              <a:t>UDG Healthcare plc.</a:t>
            </a:r>
            <a:r>
              <a:rPr lang="en-US" sz="1300" dirty="0">
                <a:solidFill>
                  <a:schemeClr val="tx1">
                    <a:lumMod val="75000"/>
                    <a:lumOff val="25000"/>
                  </a:schemeClr>
                </a:solidFill>
              </a:rPr>
              <a:t> </a:t>
            </a:r>
            <a:r>
              <a:rPr lang="en-US" sz="1300" dirty="0" smtClean="0">
                <a:solidFill>
                  <a:schemeClr val="tx1">
                    <a:lumMod val="75000"/>
                    <a:lumOff val="25000"/>
                  </a:schemeClr>
                </a:solidFill>
              </a:rPr>
              <a:t>&lt;http</a:t>
            </a:r>
            <a:r>
              <a:rPr lang="en-US" sz="1300" dirty="0">
                <a:solidFill>
                  <a:schemeClr val="tx1">
                    <a:lumMod val="75000"/>
                    <a:lumOff val="25000"/>
                  </a:schemeClr>
                </a:solidFill>
              </a:rPr>
              <a:t>://</a:t>
            </a:r>
            <a:r>
              <a:rPr lang="en-US" sz="1300" dirty="0" smtClean="0">
                <a:solidFill>
                  <a:schemeClr val="tx1">
                    <a:lumMod val="75000"/>
                    <a:lumOff val="25000"/>
                  </a:schemeClr>
                </a:solidFill>
              </a:rPr>
              <a:t>www.pharmaceutical-business-review.com/companies/united_drug_plc&gt; viewed 27 April 2015.</a:t>
            </a:r>
          </a:p>
          <a:p>
            <a:r>
              <a:rPr lang="en-US" sz="1300" dirty="0" smtClean="0">
                <a:solidFill>
                  <a:schemeClr val="tx1">
                    <a:lumMod val="75000"/>
                    <a:lumOff val="25000"/>
                  </a:schemeClr>
                </a:solidFill>
              </a:rPr>
              <a:t>Porter, M. E. 1996. What is Strategy? </a:t>
            </a:r>
            <a:r>
              <a:rPr lang="en-US" sz="1300" b="1" i="1" dirty="0" smtClean="0">
                <a:solidFill>
                  <a:schemeClr val="tx1">
                    <a:lumMod val="75000"/>
                    <a:lumOff val="25000"/>
                  </a:schemeClr>
                </a:solidFill>
              </a:rPr>
              <a:t>Harvard Business Review.</a:t>
            </a:r>
            <a:endParaRPr lang="en-US" sz="1300" dirty="0" smtClean="0">
              <a:solidFill>
                <a:schemeClr val="tx1">
                  <a:lumMod val="75000"/>
                  <a:lumOff val="25000"/>
                </a:schemeClr>
              </a:solidFill>
            </a:endParaRPr>
          </a:p>
          <a:p>
            <a:r>
              <a:rPr lang="en-US" sz="1300" dirty="0" smtClean="0">
                <a:solidFill>
                  <a:schemeClr val="tx1">
                    <a:lumMod val="75000"/>
                    <a:lumOff val="25000"/>
                  </a:schemeClr>
                </a:solidFill>
              </a:rPr>
              <a:t>United </a:t>
            </a:r>
            <a:r>
              <a:rPr lang="en-US" sz="1300" dirty="0" smtClean="0">
                <a:solidFill>
                  <a:schemeClr val="tx1">
                    <a:lumMod val="75000"/>
                    <a:lumOff val="25000"/>
                  </a:schemeClr>
                </a:solidFill>
              </a:rPr>
              <a:t>Drug, plc. 2012. </a:t>
            </a:r>
            <a:r>
              <a:rPr lang="en-US" sz="1300" b="1" i="1" dirty="0" smtClean="0">
                <a:solidFill>
                  <a:schemeClr val="tx1">
                    <a:lumMod val="75000"/>
                    <a:lumOff val="25000"/>
                  </a:schemeClr>
                </a:solidFill>
              </a:rPr>
              <a:t>Annual Report 2012.</a:t>
            </a:r>
            <a:r>
              <a:rPr lang="en-US" sz="1300" b="1" dirty="0" smtClean="0">
                <a:solidFill>
                  <a:schemeClr val="tx1">
                    <a:lumMod val="75000"/>
                    <a:lumOff val="25000"/>
                  </a:schemeClr>
                </a:solidFill>
              </a:rPr>
              <a:t> </a:t>
            </a:r>
            <a:r>
              <a:rPr lang="en-US" sz="1300" dirty="0" smtClean="0">
                <a:solidFill>
                  <a:schemeClr val="tx1">
                    <a:lumMod val="75000"/>
                    <a:lumOff val="25000"/>
                  </a:schemeClr>
                </a:solidFill>
              </a:rPr>
              <a:t>Official Report, Ireland.</a:t>
            </a:r>
            <a:endParaRPr lang="en-US" sz="1300" dirty="0">
              <a:solidFill>
                <a:schemeClr val="tx1">
                  <a:lumMod val="75000"/>
                  <a:lumOff val="25000"/>
                </a:schemeClr>
              </a:solidFill>
            </a:endParaRPr>
          </a:p>
          <a:p>
            <a:r>
              <a:rPr lang="en-US" sz="1300" dirty="0">
                <a:solidFill>
                  <a:schemeClr val="tx1">
                    <a:lumMod val="75000"/>
                    <a:lumOff val="25000"/>
                  </a:schemeClr>
                </a:solidFill>
              </a:rPr>
              <a:t>United Drug Group Healthcare, plc. </a:t>
            </a:r>
            <a:r>
              <a:rPr lang="en-US" sz="1300" dirty="0" smtClean="0">
                <a:solidFill>
                  <a:schemeClr val="tx1">
                    <a:lumMod val="75000"/>
                    <a:lumOff val="25000"/>
                  </a:schemeClr>
                </a:solidFill>
              </a:rPr>
              <a:t>2013. </a:t>
            </a:r>
            <a:r>
              <a:rPr lang="en-US" sz="1300" b="1" i="1" dirty="0">
                <a:solidFill>
                  <a:schemeClr val="tx1">
                    <a:lumMod val="75000"/>
                    <a:lumOff val="25000"/>
                  </a:schemeClr>
                </a:solidFill>
              </a:rPr>
              <a:t>Annual Report </a:t>
            </a:r>
            <a:r>
              <a:rPr lang="en-US" sz="1300" b="1" i="1" dirty="0" smtClean="0">
                <a:solidFill>
                  <a:schemeClr val="tx1">
                    <a:lumMod val="75000"/>
                    <a:lumOff val="25000"/>
                  </a:schemeClr>
                </a:solidFill>
              </a:rPr>
              <a:t>2013.</a:t>
            </a:r>
            <a:r>
              <a:rPr lang="en-US" sz="1300" b="1" dirty="0" smtClean="0">
                <a:solidFill>
                  <a:schemeClr val="tx1">
                    <a:lumMod val="75000"/>
                    <a:lumOff val="25000"/>
                  </a:schemeClr>
                </a:solidFill>
              </a:rPr>
              <a:t> </a:t>
            </a:r>
            <a:r>
              <a:rPr lang="en-US" sz="1300" dirty="0">
                <a:solidFill>
                  <a:schemeClr val="tx1">
                    <a:lumMod val="75000"/>
                    <a:lumOff val="25000"/>
                  </a:schemeClr>
                </a:solidFill>
              </a:rPr>
              <a:t>Official Report, Ireland.</a:t>
            </a:r>
          </a:p>
          <a:p>
            <a:r>
              <a:rPr lang="en-US" sz="1300" dirty="0" smtClean="0">
                <a:solidFill>
                  <a:schemeClr val="tx1">
                    <a:lumMod val="75000"/>
                    <a:lumOff val="25000"/>
                  </a:schemeClr>
                </a:solidFill>
              </a:rPr>
              <a:t>United Drug Group Healthcare, </a:t>
            </a:r>
            <a:r>
              <a:rPr lang="en-US" sz="1300" dirty="0">
                <a:solidFill>
                  <a:schemeClr val="tx1">
                    <a:lumMod val="75000"/>
                    <a:lumOff val="25000"/>
                  </a:schemeClr>
                </a:solidFill>
              </a:rPr>
              <a:t>plc. </a:t>
            </a:r>
            <a:r>
              <a:rPr lang="en-US" sz="1300" dirty="0" smtClean="0">
                <a:solidFill>
                  <a:schemeClr val="tx1">
                    <a:lumMod val="75000"/>
                    <a:lumOff val="25000"/>
                  </a:schemeClr>
                </a:solidFill>
              </a:rPr>
              <a:t>2014. </a:t>
            </a:r>
            <a:r>
              <a:rPr lang="en-US" sz="1300" b="1" i="1" dirty="0">
                <a:solidFill>
                  <a:schemeClr val="tx1">
                    <a:lumMod val="75000"/>
                    <a:lumOff val="25000"/>
                  </a:schemeClr>
                </a:solidFill>
              </a:rPr>
              <a:t>Annual Report </a:t>
            </a:r>
            <a:r>
              <a:rPr lang="en-US" sz="1300" b="1" i="1" dirty="0" smtClean="0">
                <a:solidFill>
                  <a:schemeClr val="tx1">
                    <a:lumMod val="75000"/>
                    <a:lumOff val="25000"/>
                  </a:schemeClr>
                </a:solidFill>
              </a:rPr>
              <a:t>2014.</a:t>
            </a:r>
            <a:r>
              <a:rPr lang="en-US" sz="1300" b="1" dirty="0" smtClean="0">
                <a:solidFill>
                  <a:schemeClr val="tx1">
                    <a:lumMod val="75000"/>
                    <a:lumOff val="25000"/>
                  </a:schemeClr>
                </a:solidFill>
              </a:rPr>
              <a:t> </a:t>
            </a:r>
            <a:r>
              <a:rPr lang="en-US" sz="1300" dirty="0">
                <a:solidFill>
                  <a:schemeClr val="tx1">
                    <a:lumMod val="75000"/>
                    <a:lumOff val="25000"/>
                  </a:schemeClr>
                </a:solidFill>
              </a:rPr>
              <a:t>Official Report, Ireland</a:t>
            </a:r>
            <a:r>
              <a:rPr lang="en-US" sz="1300" dirty="0" smtClean="0">
                <a:solidFill>
                  <a:schemeClr val="tx1">
                    <a:lumMod val="75000"/>
                    <a:lumOff val="25000"/>
                  </a:schemeClr>
                </a:solidFill>
              </a:rPr>
              <a:t>.</a:t>
            </a:r>
          </a:p>
          <a:p>
            <a:r>
              <a:rPr lang="en-US" sz="1300" dirty="0">
                <a:solidFill>
                  <a:schemeClr val="tx1">
                    <a:lumMod val="75000"/>
                    <a:lumOff val="25000"/>
                  </a:schemeClr>
                </a:solidFill>
              </a:rPr>
              <a:t>United Drug Group Healthcare, plc. 2014. </a:t>
            </a:r>
            <a:r>
              <a:rPr lang="en-US" sz="1300" b="1" i="1" dirty="0" smtClean="0">
                <a:solidFill>
                  <a:schemeClr val="tx1">
                    <a:lumMod val="75000"/>
                    <a:lumOff val="25000"/>
                  </a:schemeClr>
                </a:solidFill>
              </a:rPr>
              <a:t>Investor Booklet: Preliminary Results Year to September </a:t>
            </a:r>
            <a:r>
              <a:rPr lang="en-US" sz="1300" b="1" i="1" dirty="0">
                <a:solidFill>
                  <a:schemeClr val="tx1">
                    <a:lumMod val="75000"/>
                    <a:lumOff val="25000"/>
                  </a:schemeClr>
                </a:solidFill>
              </a:rPr>
              <a:t>2014.</a:t>
            </a:r>
            <a:r>
              <a:rPr lang="en-US" sz="1300" b="1" dirty="0">
                <a:solidFill>
                  <a:schemeClr val="tx1">
                    <a:lumMod val="75000"/>
                    <a:lumOff val="25000"/>
                  </a:schemeClr>
                </a:solidFill>
              </a:rPr>
              <a:t> </a:t>
            </a:r>
            <a:r>
              <a:rPr lang="en-US" sz="1300" dirty="0">
                <a:solidFill>
                  <a:schemeClr val="tx1">
                    <a:lumMod val="75000"/>
                    <a:lumOff val="25000"/>
                  </a:schemeClr>
                </a:solidFill>
              </a:rPr>
              <a:t>Official Report, Ireland.</a:t>
            </a:r>
            <a:endParaRPr lang="en-US" sz="1300" dirty="0" smtClean="0">
              <a:solidFill>
                <a:schemeClr val="tx1">
                  <a:lumMod val="75000"/>
                  <a:lumOff val="25000"/>
                </a:schemeClr>
              </a:solidFill>
            </a:endParaRPr>
          </a:p>
          <a:p>
            <a:r>
              <a:rPr lang="en-US" sz="1300" dirty="0" smtClean="0">
                <a:solidFill>
                  <a:schemeClr val="tx1">
                    <a:lumMod val="75000"/>
                    <a:lumOff val="25000"/>
                  </a:schemeClr>
                </a:solidFill>
              </a:rPr>
              <a:t>United Drug Group Healthcare, plc. 2015. </a:t>
            </a:r>
            <a:r>
              <a:rPr lang="en-US" sz="1300" b="1" i="1" dirty="0" smtClean="0">
                <a:solidFill>
                  <a:schemeClr val="tx1">
                    <a:lumMod val="75000"/>
                    <a:lumOff val="25000"/>
                  </a:schemeClr>
                </a:solidFill>
              </a:rPr>
              <a:t>Ashfield Division.</a:t>
            </a:r>
            <a:r>
              <a:rPr lang="en-US" sz="1300" dirty="0" smtClean="0">
                <a:solidFill>
                  <a:schemeClr val="tx1">
                    <a:lumMod val="75000"/>
                    <a:lumOff val="25000"/>
                  </a:schemeClr>
                </a:solidFill>
              </a:rPr>
              <a:t> Capital Market Event, London.</a:t>
            </a:r>
            <a:endParaRPr lang="en-US" sz="1300" b="1" i="1" dirty="0" smtClean="0">
              <a:solidFill>
                <a:schemeClr val="tx1">
                  <a:lumMod val="75000"/>
                  <a:lumOff val="25000"/>
                </a:schemeClr>
              </a:solidFill>
            </a:endParaRPr>
          </a:p>
          <a:p>
            <a:r>
              <a:rPr lang="en-US" sz="1300" dirty="0" smtClean="0">
                <a:solidFill>
                  <a:schemeClr val="tx1">
                    <a:lumMod val="75000"/>
                    <a:lumOff val="25000"/>
                  </a:schemeClr>
                </a:solidFill>
              </a:rPr>
              <a:t>www.ashfieldhealthcare.com</a:t>
            </a:r>
          </a:p>
          <a:p>
            <a:r>
              <a:rPr lang="en-US" sz="1300" dirty="0">
                <a:solidFill>
                  <a:schemeClr val="tx1">
                    <a:lumMod val="75000"/>
                    <a:lumOff val="25000"/>
                  </a:schemeClr>
                </a:solidFill>
              </a:rPr>
              <a:t>www. aquilantservices.ie</a:t>
            </a:r>
          </a:p>
          <a:p>
            <a:r>
              <a:rPr lang="en-US" sz="1300" dirty="0">
                <a:solidFill>
                  <a:schemeClr val="tx1">
                    <a:lumMod val="75000"/>
                    <a:lumOff val="25000"/>
                  </a:schemeClr>
                </a:solidFill>
              </a:rPr>
              <a:t>www.sharpservices.com</a:t>
            </a:r>
          </a:p>
          <a:p>
            <a:r>
              <a:rPr lang="en-US" sz="1300" dirty="0">
                <a:solidFill>
                  <a:schemeClr val="tx1">
                    <a:lumMod val="75000"/>
                    <a:lumOff val="25000"/>
                  </a:schemeClr>
                </a:solidFill>
              </a:rPr>
              <a:t>www.udghealthcare.com</a:t>
            </a:r>
          </a:p>
          <a:p>
            <a:r>
              <a:rPr lang="en-US" sz="1300" dirty="0" smtClean="0">
                <a:solidFill>
                  <a:schemeClr val="tx1">
                    <a:lumMod val="75000"/>
                    <a:lumOff val="25000"/>
                  </a:schemeClr>
                </a:solidFill>
              </a:rPr>
              <a:t>www.united-drug.com</a:t>
            </a:r>
            <a:endParaRPr lang="en-US" sz="1300" dirty="0">
              <a:solidFill>
                <a:schemeClr val="tx1">
                  <a:lumMod val="75000"/>
                  <a:lumOff val="25000"/>
                </a:schemeClr>
              </a:solidFill>
            </a:endParaRPr>
          </a:p>
        </p:txBody>
      </p:sp>
    </p:spTree>
    <p:extLst>
      <p:ext uri="{BB962C8B-B14F-4D97-AF65-F5344CB8AC3E}">
        <p14:creationId xmlns:p14="http://schemas.microsoft.com/office/powerpoint/2010/main" val="359440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36</a:t>
            </a:fld>
            <a:endParaRPr lang="en-US"/>
          </a:p>
        </p:txBody>
      </p:sp>
      <p:graphicFrame>
        <p:nvGraphicFramePr>
          <p:cNvPr id="8" name="Content Placeholder 3"/>
          <p:cNvGraphicFramePr>
            <a:graphicFrameLocks noGrp="1"/>
          </p:cNvGraphicFramePr>
          <p:nvPr>
            <p:ph idx="1"/>
            <p:extLst/>
          </p:nvPr>
        </p:nvGraphicFramePr>
        <p:xfrm>
          <a:off x="221952" y="1023307"/>
          <a:ext cx="11726515" cy="5447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8056140" y="6411011"/>
            <a:ext cx="3833102"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Investor Booklet Sep. 2014)</a:t>
            </a:r>
            <a:endParaRPr lang="en-US" sz="800" dirty="0">
              <a:solidFill>
                <a:schemeClr val="tx1">
                  <a:lumMod val="75000"/>
                  <a:lumOff val="25000"/>
                </a:schemeClr>
              </a:solidFill>
            </a:endParaRPr>
          </a:p>
        </p:txBody>
      </p:sp>
      <p:sp>
        <p:nvSpPr>
          <p:cNvPr id="7" name="TextBox 6"/>
          <p:cNvSpPr txBox="1"/>
          <p:nvPr/>
        </p:nvSpPr>
        <p:spPr>
          <a:xfrm>
            <a:off x="165100" y="266700"/>
            <a:ext cx="8933984"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Strategic Capabilities – VRIN Model</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1220937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37</a:t>
            </a:fld>
            <a:endParaRPr lang="en-US"/>
          </a:p>
        </p:txBody>
      </p:sp>
      <p:sp>
        <p:nvSpPr>
          <p:cNvPr id="8" name="Content Placeholder 2"/>
          <p:cNvSpPr txBox="1">
            <a:spLocks/>
          </p:cNvSpPr>
          <p:nvPr/>
        </p:nvSpPr>
        <p:spPr>
          <a:xfrm>
            <a:off x="457200" y="160020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sp>
        <p:nvSpPr>
          <p:cNvPr id="10" name="Rectangle 9"/>
          <p:cNvSpPr/>
          <p:nvPr/>
        </p:nvSpPr>
        <p:spPr>
          <a:xfrm>
            <a:off x="4765812" y="1290129"/>
            <a:ext cx="7061200" cy="3508653"/>
          </a:xfrm>
          <a:prstGeom prst="rect">
            <a:avLst/>
          </a:prstGeom>
        </p:spPr>
        <p:txBody>
          <a:bodyPr wrap="square">
            <a:spAutoFit/>
          </a:bodyPr>
          <a:lstStyle/>
          <a:p>
            <a:pPr marL="285750" indent="-285750" algn="just">
              <a:buFont typeface="Arial"/>
              <a:buChar char="•"/>
            </a:pPr>
            <a:r>
              <a:rPr lang="en-GB" sz="1400" dirty="0" smtClean="0">
                <a:solidFill>
                  <a:schemeClr val="tx1">
                    <a:lumMod val="75000"/>
                    <a:lumOff val="25000"/>
                  </a:schemeClr>
                </a:solidFill>
              </a:rPr>
              <a:t>2010 </a:t>
            </a:r>
            <a:r>
              <a:rPr lang="en-GB" sz="1400" dirty="0" smtClean="0">
                <a:solidFill>
                  <a:schemeClr val="tx1">
                    <a:lumMod val="75000"/>
                    <a:lumOff val="25000"/>
                  </a:schemeClr>
                </a:solidFill>
              </a:rPr>
              <a:t>pre</a:t>
            </a:r>
            <a:r>
              <a:rPr lang="en-GB" sz="1400" dirty="0">
                <a:solidFill>
                  <a:schemeClr val="tx1">
                    <a:lumMod val="75000"/>
                    <a:lumOff val="25000"/>
                  </a:schemeClr>
                </a:solidFill>
              </a:rPr>
              <a:t>-tax profit of €53,072m on sales of €1,726,066, with a modest pre-tax profit of 3.07%. </a:t>
            </a:r>
            <a:endParaRPr lang="en-GB" sz="1400" dirty="0" smtClean="0">
              <a:solidFill>
                <a:schemeClr val="tx1">
                  <a:lumMod val="75000"/>
                  <a:lumOff val="25000"/>
                </a:schemeClr>
              </a:solidFill>
            </a:endParaRPr>
          </a:p>
          <a:p>
            <a:pPr marL="285750" indent="-285750" algn="just">
              <a:buFont typeface="Arial"/>
              <a:buChar char="•"/>
            </a:pPr>
            <a:endParaRPr lang="en-GB" sz="1400" dirty="0">
              <a:solidFill>
                <a:schemeClr val="tx1">
                  <a:lumMod val="75000"/>
                  <a:lumOff val="25000"/>
                </a:schemeClr>
              </a:solidFill>
            </a:endParaRPr>
          </a:p>
          <a:p>
            <a:pPr marL="285750" indent="-285750" algn="just">
              <a:buFont typeface="Arial"/>
              <a:buChar char="•"/>
            </a:pPr>
            <a:r>
              <a:rPr lang="en-GB" sz="1400" dirty="0" smtClean="0">
                <a:solidFill>
                  <a:schemeClr val="tx1">
                    <a:lumMod val="75000"/>
                    <a:lumOff val="25000"/>
                  </a:schemeClr>
                </a:solidFill>
              </a:rPr>
              <a:t>2011 </a:t>
            </a:r>
            <a:r>
              <a:rPr lang="en-GB" sz="1400" dirty="0">
                <a:solidFill>
                  <a:schemeClr val="tx1">
                    <a:lumMod val="75000"/>
                    <a:lumOff val="25000"/>
                  </a:schemeClr>
                </a:solidFill>
              </a:rPr>
              <a:t>to </a:t>
            </a:r>
            <a:r>
              <a:rPr lang="en-GB" sz="1400" dirty="0" smtClean="0">
                <a:solidFill>
                  <a:schemeClr val="tx1">
                    <a:lumMod val="75000"/>
                    <a:lumOff val="25000"/>
                  </a:schemeClr>
                </a:solidFill>
              </a:rPr>
              <a:t>2012</a:t>
            </a:r>
            <a:r>
              <a:rPr lang="en-GB" sz="1400" dirty="0">
                <a:solidFill>
                  <a:schemeClr val="tx1">
                    <a:lumMod val="75000"/>
                    <a:lumOff val="25000"/>
                  </a:schemeClr>
                </a:solidFill>
              </a:rPr>
              <a:t> </a:t>
            </a:r>
            <a:r>
              <a:rPr lang="en-GB" sz="1400" dirty="0" smtClean="0">
                <a:solidFill>
                  <a:schemeClr val="tx1">
                    <a:lumMod val="75000"/>
                    <a:lumOff val="25000"/>
                  </a:schemeClr>
                </a:solidFill>
              </a:rPr>
              <a:t>pre</a:t>
            </a:r>
            <a:r>
              <a:rPr lang="en-GB" sz="1400" dirty="0">
                <a:solidFill>
                  <a:schemeClr val="tx1">
                    <a:lumMod val="75000"/>
                    <a:lumOff val="25000"/>
                  </a:schemeClr>
                </a:solidFill>
              </a:rPr>
              <a:t>-tax </a:t>
            </a:r>
            <a:r>
              <a:rPr lang="en-GB" sz="1400" dirty="0" smtClean="0">
                <a:solidFill>
                  <a:schemeClr val="tx1">
                    <a:lumMod val="75000"/>
                    <a:lumOff val="25000"/>
                  </a:schemeClr>
                </a:solidFill>
              </a:rPr>
              <a:t>profit </a:t>
            </a:r>
            <a:r>
              <a:rPr lang="en-GB" sz="1400" dirty="0">
                <a:solidFill>
                  <a:schemeClr val="tx1">
                    <a:lumMod val="75000"/>
                    <a:lumOff val="25000"/>
                  </a:schemeClr>
                </a:solidFill>
              </a:rPr>
              <a:t>stagnant at € </a:t>
            </a:r>
            <a:r>
              <a:rPr lang="en-GB" sz="1400" dirty="0" smtClean="0">
                <a:solidFill>
                  <a:schemeClr val="tx1">
                    <a:lumMod val="75000"/>
                    <a:lumOff val="25000"/>
                  </a:schemeClr>
                </a:solidFill>
              </a:rPr>
              <a:t>53,917m, despite rise in sales - </a:t>
            </a:r>
            <a:r>
              <a:rPr lang="en-GB" sz="1400" dirty="0">
                <a:solidFill>
                  <a:schemeClr val="tx1">
                    <a:lumMod val="75000"/>
                    <a:lumOff val="25000"/>
                  </a:schemeClr>
                </a:solidFill>
              </a:rPr>
              <a:t>pre-tax profit margin from 3.09</a:t>
            </a:r>
            <a:r>
              <a:rPr lang="en-GB" sz="1400" dirty="0" smtClean="0">
                <a:solidFill>
                  <a:schemeClr val="tx1">
                    <a:lumMod val="75000"/>
                    <a:lumOff val="25000"/>
                  </a:schemeClr>
                </a:solidFill>
              </a:rPr>
              <a:t>% </a:t>
            </a:r>
            <a:r>
              <a:rPr lang="en-GB" sz="1400" dirty="0">
                <a:solidFill>
                  <a:schemeClr val="tx1">
                    <a:lumMod val="75000"/>
                    <a:lumOff val="25000"/>
                  </a:schemeClr>
                </a:solidFill>
              </a:rPr>
              <a:t>to 2.95</a:t>
            </a:r>
            <a:r>
              <a:rPr lang="en-GB" sz="1400" dirty="0" smtClean="0">
                <a:solidFill>
                  <a:schemeClr val="tx1">
                    <a:lumMod val="75000"/>
                    <a:lumOff val="25000"/>
                  </a:schemeClr>
                </a:solidFill>
              </a:rPr>
              <a:t>%. </a:t>
            </a:r>
          </a:p>
          <a:p>
            <a:pPr marL="285750" indent="-285750" algn="just">
              <a:buFont typeface="Arial"/>
              <a:buChar char="•"/>
            </a:pPr>
            <a:endParaRPr lang="en-GB" sz="1400" dirty="0" smtClean="0">
              <a:solidFill>
                <a:schemeClr val="tx1">
                  <a:lumMod val="75000"/>
                  <a:lumOff val="25000"/>
                </a:schemeClr>
              </a:solidFill>
            </a:endParaRPr>
          </a:p>
          <a:p>
            <a:pPr marL="285750" indent="-285750" algn="just">
              <a:buFont typeface="Arial"/>
              <a:buChar char="•"/>
            </a:pPr>
            <a:r>
              <a:rPr lang="en-GB" sz="1400" dirty="0" smtClean="0">
                <a:solidFill>
                  <a:schemeClr val="tx1">
                    <a:lumMod val="75000"/>
                    <a:lumOff val="25000"/>
                  </a:schemeClr>
                </a:solidFill>
              </a:rPr>
              <a:t>2013 pre</a:t>
            </a:r>
            <a:r>
              <a:rPr lang="en-GB" sz="1400" dirty="0">
                <a:solidFill>
                  <a:schemeClr val="tx1">
                    <a:lumMod val="75000"/>
                    <a:lumOff val="25000"/>
                  </a:schemeClr>
                </a:solidFill>
              </a:rPr>
              <a:t>-tax profit margin climbs to 3.18%, on sales of €</a:t>
            </a:r>
            <a:r>
              <a:rPr lang="en-GB" sz="1400" dirty="0" smtClean="0">
                <a:solidFill>
                  <a:schemeClr val="tx1">
                    <a:lumMod val="75000"/>
                    <a:lumOff val="25000"/>
                  </a:schemeClr>
                </a:solidFill>
              </a:rPr>
              <a:t>2,033,024m.</a:t>
            </a:r>
          </a:p>
          <a:p>
            <a:pPr marL="285750" indent="-285750" algn="just">
              <a:buFont typeface="Arial"/>
              <a:buChar char="•"/>
            </a:pPr>
            <a:endParaRPr lang="en-GB" sz="1400" dirty="0" smtClean="0">
              <a:solidFill>
                <a:schemeClr val="tx1">
                  <a:lumMod val="75000"/>
                  <a:lumOff val="25000"/>
                </a:schemeClr>
              </a:solidFill>
            </a:endParaRPr>
          </a:p>
          <a:p>
            <a:pPr marL="285750" indent="-285750" algn="just">
              <a:buFont typeface="Arial"/>
              <a:buChar char="•"/>
            </a:pPr>
            <a:r>
              <a:rPr lang="en-GB" sz="1400" dirty="0" smtClean="0">
                <a:solidFill>
                  <a:schemeClr val="tx1">
                    <a:lumMod val="75000"/>
                    <a:lumOff val="25000"/>
                  </a:schemeClr>
                </a:solidFill>
              </a:rPr>
              <a:t>2014 pre</a:t>
            </a:r>
            <a:r>
              <a:rPr lang="en-GB" sz="1400" dirty="0">
                <a:solidFill>
                  <a:schemeClr val="tx1">
                    <a:lumMod val="75000"/>
                    <a:lumOff val="25000"/>
                  </a:schemeClr>
                </a:solidFill>
              </a:rPr>
              <a:t>-tax profit and sales climb higher, to sales of € 2,126,895m, and a pre-tax profit of 3.33%.  </a:t>
            </a:r>
          </a:p>
          <a:p>
            <a:pPr algn="just"/>
            <a:r>
              <a:rPr lang="en-GB" sz="1400" dirty="0">
                <a:solidFill>
                  <a:schemeClr val="tx1">
                    <a:lumMod val="75000"/>
                    <a:lumOff val="25000"/>
                  </a:schemeClr>
                </a:solidFill>
              </a:rPr>
              <a:t> </a:t>
            </a:r>
          </a:p>
          <a:p>
            <a:pPr marL="285750" indent="-285750" algn="just">
              <a:buFont typeface="Arial"/>
              <a:buChar char="•"/>
            </a:pPr>
            <a:r>
              <a:rPr lang="en-GB" sz="1400" dirty="0">
                <a:solidFill>
                  <a:schemeClr val="tx1">
                    <a:lumMod val="75000"/>
                    <a:lumOff val="25000"/>
                  </a:schemeClr>
                </a:solidFill>
              </a:rPr>
              <a:t>K</a:t>
            </a:r>
            <a:r>
              <a:rPr lang="en-GB" sz="1400" dirty="0" smtClean="0">
                <a:solidFill>
                  <a:schemeClr val="tx1">
                    <a:lumMod val="75000"/>
                    <a:lumOff val="25000"/>
                  </a:schemeClr>
                </a:solidFill>
              </a:rPr>
              <a:t>ey </a:t>
            </a:r>
            <a:r>
              <a:rPr lang="en-GB" sz="1400" dirty="0">
                <a:solidFill>
                  <a:schemeClr val="tx1">
                    <a:lumMod val="75000"/>
                    <a:lumOff val="25000"/>
                  </a:schemeClr>
                </a:solidFill>
              </a:rPr>
              <a:t>ratios moving in positive directions</a:t>
            </a:r>
            <a:r>
              <a:rPr lang="en-GB" sz="1400" dirty="0" smtClean="0">
                <a:solidFill>
                  <a:schemeClr val="tx1">
                    <a:lumMod val="75000"/>
                    <a:lumOff val="25000"/>
                  </a:schemeClr>
                </a:solidFill>
              </a:rPr>
              <a:t>, </a:t>
            </a:r>
            <a:r>
              <a:rPr lang="en-GB" sz="1400" dirty="0">
                <a:solidFill>
                  <a:schemeClr val="tx1">
                    <a:lumMod val="75000"/>
                    <a:lumOff val="25000"/>
                  </a:schemeClr>
                </a:solidFill>
              </a:rPr>
              <a:t>slight drop in net asset turnover, </a:t>
            </a:r>
            <a:r>
              <a:rPr lang="en-GB" sz="1400" dirty="0" smtClean="0">
                <a:solidFill>
                  <a:schemeClr val="tx1">
                    <a:lumMod val="75000"/>
                    <a:lumOff val="25000"/>
                  </a:schemeClr>
                </a:solidFill>
              </a:rPr>
              <a:t>perhaps due to recent restructuring.</a:t>
            </a:r>
            <a:endParaRPr lang="en-US" sz="1400" dirty="0">
              <a:solidFill>
                <a:schemeClr val="tx1">
                  <a:lumMod val="75000"/>
                  <a:lumOff val="25000"/>
                </a:schemeClr>
              </a:solidFill>
            </a:endParaRPr>
          </a:p>
          <a:p>
            <a:pPr algn="just"/>
            <a:endParaRPr lang="en-GB" sz="2000" dirty="0" smtClean="0">
              <a:solidFill>
                <a:schemeClr val="tx1">
                  <a:lumMod val="75000"/>
                  <a:lumOff val="25000"/>
                </a:schemeClr>
              </a:solidFill>
            </a:endParaRPr>
          </a:p>
          <a:p>
            <a:pPr algn="just"/>
            <a:endParaRPr lang="en-GB" sz="2000" dirty="0">
              <a:solidFill>
                <a:schemeClr val="tx1">
                  <a:lumMod val="75000"/>
                  <a:lumOff val="25000"/>
                </a:schemeClr>
              </a:solidFill>
            </a:endParaRPr>
          </a:p>
        </p:txBody>
      </p:sp>
      <p:pic>
        <p:nvPicPr>
          <p:cNvPr id="15" name="Picture 14"/>
          <p:cNvPicPr>
            <a:picLocks noChangeAspect="1"/>
          </p:cNvPicPr>
          <p:nvPr/>
        </p:nvPicPr>
        <p:blipFill>
          <a:blip r:embed="rId3"/>
          <a:stretch>
            <a:fillRect/>
          </a:stretch>
        </p:blipFill>
        <p:spPr>
          <a:xfrm>
            <a:off x="352003" y="1144357"/>
            <a:ext cx="4334297" cy="5314444"/>
          </a:xfrm>
          <a:prstGeom prst="rect">
            <a:avLst/>
          </a:prstGeom>
        </p:spPr>
      </p:pic>
      <p:sp>
        <p:nvSpPr>
          <p:cNvPr id="9" name="TextBox 8"/>
          <p:cNvSpPr txBox="1"/>
          <p:nvPr/>
        </p:nvSpPr>
        <p:spPr>
          <a:xfrm>
            <a:off x="165100" y="266700"/>
            <a:ext cx="7923516"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5 Years Financial Summary</a:t>
            </a:r>
            <a:endParaRPr lang="en-US" sz="3200" b="1" dirty="0">
              <a:solidFill>
                <a:schemeClr val="tx1">
                  <a:lumMod val="75000"/>
                  <a:lumOff val="25000"/>
                </a:schemeClr>
              </a:solidFill>
            </a:endParaRPr>
          </a:p>
        </p:txBody>
      </p:sp>
      <p:sp>
        <p:nvSpPr>
          <p:cNvPr id="12" name="TextBox 11"/>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612403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38</a:t>
            </a:fld>
            <a:endParaRPr lang="en-US"/>
          </a:p>
        </p:txBody>
      </p:sp>
      <p:sp>
        <p:nvSpPr>
          <p:cNvPr id="8" name="Content Placeholder 2"/>
          <p:cNvSpPr txBox="1">
            <a:spLocks/>
          </p:cNvSpPr>
          <p:nvPr/>
        </p:nvSpPr>
        <p:spPr>
          <a:xfrm>
            <a:off x="457200" y="160020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sp>
        <p:nvSpPr>
          <p:cNvPr id="10" name="Rectangle 9"/>
          <p:cNvSpPr/>
          <p:nvPr/>
        </p:nvSpPr>
        <p:spPr>
          <a:xfrm>
            <a:off x="6849501" y="995821"/>
            <a:ext cx="5143716" cy="4493538"/>
          </a:xfrm>
          <a:prstGeom prst="rect">
            <a:avLst/>
          </a:prstGeom>
        </p:spPr>
        <p:txBody>
          <a:bodyPr wrap="square">
            <a:spAutoFit/>
          </a:bodyPr>
          <a:lstStyle/>
          <a:p>
            <a:pPr algn="just"/>
            <a:endParaRPr lang="en-GB" sz="1400" dirty="0">
              <a:solidFill>
                <a:schemeClr val="tx1">
                  <a:lumMod val="75000"/>
                  <a:lumOff val="25000"/>
                </a:schemeClr>
              </a:solidFill>
            </a:endParaRPr>
          </a:p>
          <a:p>
            <a:pPr marL="285750" indent="-285750" algn="just">
              <a:buFont typeface="Arial"/>
              <a:buChar char="•"/>
            </a:pPr>
            <a:r>
              <a:rPr lang="en-GB" sz="1400" dirty="0">
                <a:solidFill>
                  <a:schemeClr val="tx1">
                    <a:lumMod val="75000"/>
                    <a:lumOff val="25000"/>
                  </a:schemeClr>
                </a:solidFill>
              </a:rPr>
              <a:t>I</a:t>
            </a:r>
            <a:r>
              <a:rPr lang="en-GB" sz="1400" dirty="0" smtClean="0">
                <a:solidFill>
                  <a:schemeClr val="tx1">
                    <a:lumMod val="75000"/>
                    <a:lumOff val="25000"/>
                  </a:schemeClr>
                </a:solidFill>
              </a:rPr>
              <a:t>ncrease </a:t>
            </a:r>
            <a:r>
              <a:rPr lang="en-GB" sz="1400" dirty="0">
                <a:solidFill>
                  <a:schemeClr val="tx1">
                    <a:lumMod val="75000"/>
                    <a:lumOff val="25000"/>
                  </a:schemeClr>
                </a:solidFill>
              </a:rPr>
              <a:t>in sales growth from 2013 to 2014, of 11.08% and 4.62% respectively.</a:t>
            </a:r>
          </a:p>
          <a:p>
            <a:pPr algn="just"/>
            <a:r>
              <a:rPr lang="en-GB" sz="1400" dirty="0">
                <a:solidFill>
                  <a:schemeClr val="tx1">
                    <a:lumMod val="75000"/>
                    <a:lumOff val="25000"/>
                  </a:schemeClr>
                </a:solidFill>
              </a:rPr>
              <a:t> </a:t>
            </a:r>
          </a:p>
          <a:p>
            <a:pPr marL="285750" indent="-285750" algn="just">
              <a:buFont typeface="Arial"/>
              <a:buChar char="•"/>
            </a:pPr>
            <a:r>
              <a:rPr lang="en-GB" sz="1400" dirty="0" smtClean="0">
                <a:solidFill>
                  <a:schemeClr val="tx1">
                    <a:lumMod val="75000"/>
                    <a:lumOff val="25000"/>
                  </a:schemeClr>
                </a:solidFill>
              </a:rPr>
              <a:t>Gross </a:t>
            </a:r>
            <a:r>
              <a:rPr lang="en-GB" sz="1400" dirty="0">
                <a:solidFill>
                  <a:schemeClr val="tx1">
                    <a:lumMod val="75000"/>
                    <a:lumOff val="25000"/>
                  </a:schemeClr>
                </a:solidFill>
              </a:rPr>
              <a:t>profit margin </a:t>
            </a:r>
            <a:r>
              <a:rPr lang="en-GB" sz="1400" dirty="0" smtClean="0">
                <a:solidFill>
                  <a:schemeClr val="tx1">
                    <a:lumMod val="75000"/>
                    <a:lumOff val="25000"/>
                  </a:schemeClr>
                </a:solidFill>
              </a:rPr>
              <a:t>increase, 6% in 2013 to 17% in 2014. </a:t>
            </a:r>
            <a:r>
              <a:rPr lang="en-GB" sz="1400" dirty="0">
                <a:solidFill>
                  <a:schemeClr val="tx1">
                    <a:lumMod val="75000"/>
                    <a:lumOff val="25000"/>
                  </a:schemeClr>
                </a:solidFill>
              </a:rPr>
              <a:t>I</a:t>
            </a:r>
            <a:r>
              <a:rPr lang="en-GB" sz="1400" dirty="0" smtClean="0">
                <a:solidFill>
                  <a:schemeClr val="tx1">
                    <a:lumMod val="75000"/>
                    <a:lumOff val="25000"/>
                  </a:schemeClr>
                </a:solidFill>
              </a:rPr>
              <a:t>mprovement </a:t>
            </a:r>
            <a:r>
              <a:rPr lang="en-GB" sz="1400" dirty="0">
                <a:solidFill>
                  <a:schemeClr val="tx1">
                    <a:lumMod val="75000"/>
                    <a:lumOff val="25000"/>
                  </a:schemeClr>
                </a:solidFill>
              </a:rPr>
              <a:t>in </a:t>
            </a:r>
            <a:r>
              <a:rPr lang="en-GB" sz="1400" dirty="0" smtClean="0">
                <a:solidFill>
                  <a:schemeClr val="tx1">
                    <a:lumMod val="75000"/>
                    <a:lumOff val="25000"/>
                  </a:schemeClr>
                </a:solidFill>
              </a:rPr>
              <a:t>production operations.</a:t>
            </a:r>
            <a:endParaRPr lang="en-GB" sz="1400" dirty="0">
              <a:solidFill>
                <a:schemeClr val="tx1">
                  <a:lumMod val="75000"/>
                  <a:lumOff val="25000"/>
                </a:schemeClr>
              </a:solidFill>
            </a:endParaRPr>
          </a:p>
          <a:p>
            <a:pPr algn="just"/>
            <a:r>
              <a:rPr lang="en-GB" sz="1400" dirty="0">
                <a:solidFill>
                  <a:schemeClr val="tx1">
                    <a:lumMod val="75000"/>
                    <a:lumOff val="25000"/>
                  </a:schemeClr>
                </a:solidFill>
              </a:rPr>
              <a:t> </a:t>
            </a:r>
          </a:p>
          <a:p>
            <a:pPr marL="285750" indent="-285750" algn="just">
              <a:buFont typeface="Arial"/>
              <a:buChar char="•"/>
            </a:pPr>
            <a:r>
              <a:rPr lang="en-GB" sz="1400" dirty="0" smtClean="0">
                <a:solidFill>
                  <a:schemeClr val="tx1">
                    <a:lumMod val="75000"/>
                    <a:lumOff val="25000"/>
                  </a:schemeClr>
                </a:solidFill>
              </a:rPr>
              <a:t>Operating </a:t>
            </a:r>
            <a:r>
              <a:rPr lang="en-GB" sz="1400" dirty="0">
                <a:solidFill>
                  <a:schemeClr val="tx1">
                    <a:lumMod val="75000"/>
                    <a:lumOff val="25000"/>
                  </a:schemeClr>
                </a:solidFill>
              </a:rPr>
              <a:t>Profit </a:t>
            </a:r>
            <a:r>
              <a:rPr lang="en-GB" sz="1400" dirty="0" smtClean="0">
                <a:solidFill>
                  <a:schemeClr val="tx1">
                    <a:lumMod val="75000"/>
                    <a:lumOff val="25000"/>
                  </a:schemeClr>
                </a:solidFill>
              </a:rPr>
              <a:t>margin increase, 3.8% in 2013 to </a:t>
            </a:r>
            <a:r>
              <a:rPr lang="en-GB" sz="1400" dirty="0">
                <a:solidFill>
                  <a:schemeClr val="tx1">
                    <a:lumMod val="75000"/>
                    <a:lumOff val="25000"/>
                  </a:schemeClr>
                </a:solidFill>
              </a:rPr>
              <a:t>4% in 2014. </a:t>
            </a:r>
            <a:r>
              <a:rPr lang="en-GB" sz="1400" dirty="0" smtClean="0">
                <a:solidFill>
                  <a:schemeClr val="tx1">
                    <a:lumMod val="75000"/>
                    <a:lumOff val="25000"/>
                  </a:schemeClr>
                </a:solidFill>
              </a:rPr>
              <a:t>Shows efficiency </a:t>
            </a:r>
            <a:r>
              <a:rPr lang="en-GB" sz="1400" dirty="0">
                <a:solidFill>
                  <a:schemeClr val="tx1">
                    <a:lumMod val="75000"/>
                    <a:lumOff val="25000"/>
                  </a:schemeClr>
                </a:solidFill>
              </a:rPr>
              <a:t>of UDG’s operating management.</a:t>
            </a:r>
          </a:p>
          <a:p>
            <a:pPr algn="just"/>
            <a:r>
              <a:rPr lang="en-GB" sz="1400" dirty="0">
                <a:solidFill>
                  <a:schemeClr val="tx1">
                    <a:lumMod val="75000"/>
                    <a:lumOff val="25000"/>
                  </a:schemeClr>
                </a:solidFill>
              </a:rPr>
              <a:t> </a:t>
            </a:r>
          </a:p>
          <a:p>
            <a:pPr marL="285750" indent="-285750" algn="just">
              <a:buFont typeface="Arial"/>
              <a:buChar char="•"/>
            </a:pPr>
            <a:r>
              <a:rPr lang="en-GB" sz="1400" dirty="0" smtClean="0">
                <a:solidFill>
                  <a:schemeClr val="tx1">
                    <a:lumMod val="75000"/>
                    <a:lumOff val="25000"/>
                  </a:schemeClr>
                </a:solidFill>
              </a:rPr>
              <a:t>Pre</a:t>
            </a:r>
            <a:r>
              <a:rPr lang="en-GB" sz="1400" dirty="0">
                <a:solidFill>
                  <a:schemeClr val="tx1">
                    <a:lumMod val="75000"/>
                    <a:lumOff val="25000"/>
                  </a:schemeClr>
                </a:solidFill>
              </a:rPr>
              <a:t>-Tax Profit </a:t>
            </a:r>
            <a:r>
              <a:rPr lang="en-GB" sz="1400" dirty="0" smtClean="0">
                <a:solidFill>
                  <a:schemeClr val="tx1">
                    <a:lumMod val="75000"/>
                    <a:lumOff val="25000"/>
                  </a:schemeClr>
                </a:solidFill>
              </a:rPr>
              <a:t>increase 3.18</a:t>
            </a:r>
            <a:r>
              <a:rPr lang="en-GB" sz="1400" dirty="0">
                <a:solidFill>
                  <a:schemeClr val="tx1">
                    <a:lumMod val="75000"/>
                    <a:lumOff val="25000"/>
                  </a:schemeClr>
                </a:solidFill>
              </a:rPr>
              <a:t>% in </a:t>
            </a:r>
            <a:r>
              <a:rPr lang="en-GB" sz="1400" dirty="0" smtClean="0">
                <a:solidFill>
                  <a:schemeClr val="tx1">
                    <a:lumMod val="75000"/>
                    <a:lumOff val="25000"/>
                  </a:schemeClr>
                </a:solidFill>
              </a:rPr>
              <a:t>2013 </a:t>
            </a:r>
            <a:r>
              <a:rPr lang="en-GB" sz="1400" dirty="0">
                <a:solidFill>
                  <a:schemeClr val="tx1">
                    <a:lumMod val="75000"/>
                    <a:lumOff val="25000"/>
                  </a:schemeClr>
                </a:solidFill>
              </a:rPr>
              <a:t>to 3.33% in 2014. </a:t>
            </a:r>
            <a:r>
              <a:rPr lang="en-GB" sz="1400" dirty="0" smtClean="0">
                <a:solidFill>
                  <a:schemeClr val="tx1">
                    <a:lumMod val="75000"/>
                    <a:lumOff val="25000"/>
                  </a:schemeClr>
                </a:solidFill>
              </a:rPr>
              <a:t>Increase </a:t>
            </a:r>
            <a:r>
              <a:rPr lang="en-GB" sz="1400" dirty="0">
                <a:solidFill>
                  <a:schemeClr val="tx1">
                    <a:lumMod val="75000"/>
                    <a:lumOff val="25000"/>
                  </a:schemeClr>
                </a:solidFill>
              </a:rPr>
              <a:t>in profitability </a:t>
            </a:r>
            <a:r>
              <a:rPr lang="en-GB" sz="1400" dirty="0" smtClean="0">
                <a:solidFill>
                  <a:schemeClr val="tx1">
                    <a:lumMod val="75000"/>
                    <a:lumOff val="25000"/>
                  </a:schemeClr>
                </a:solidFill>
              </a:rPr>
              <a:t>relative </a:t>
            </a:r>
            <a:r>
              <a:rPr lang="en-GB" sz="1400" dirty="0">
                <a:solidFill>
                  <a:schemeClr val="tx1">
                    <a:lumMod val="75000"/>
                    <a:lumOff val="25000"/>
                  </a:schemeClr>
                </a:solidFill>
              </a:rPr>
              <a:t>to sales, and the impact of the capital structure </a:t>
            </a:r>
            <a:r>
              <a:rPr lang="en-GB" sz="1400" dirty="0" smtClean="0">
                <a:solidFill>
                  <a:schemeClr val="tx1">
                    <a:lumMod val="75000"/>
                    <a:lumOff val="25000"/>
                  </a:schemeClr>
                </a:solidFill>
              </a:rPr>
              <a:t>relative </a:t>
            </a:r>
            <a:r>
              <a:rPr lang="en-GB" sz="1400" dirty="0">
                <a:solidFill>
                  <a:schemeClr val="tx1">
                    <a:lumMod val="75000"/>
                    <a:lumOff val="25000"/>
                  </a:schemeClr>
                </a:solidFill>
              </a:rPr>
              <a:t>to sales.</a:t>
            </a:r>
          </a:p>
          <a:p>
            <a:pPr algn="just"/>
            <a:r>
              <a:rPr lang="en-GB" sz="1400" dirty="0">
                <a:solidFill>
                  <a:schemeClr val="tx1">
                    <a:lumMod val="75000"/>
                    <a:lumOff val="25000"/>
                  </a:schemeClr>
                </a:solidFill>
              </a:rPr>
              <a:t> </a:t>
            </a:r>
          </a:p>
          <a:p>
            <a:pPr marL="285750" indent="-285750" algn="just">
              <a:buFont typeface="Arial"/>
              <a:buChar char="•"/>
            </a:pPr>
            <a:r>
              <a:rPr lang="en-GB" sz="1400" dirty="0" smtClean="0">
                <a:solidFill>
                  <a:schemeClr val="tx1">
                    <a:lumMod val="75000"/>
                    <a:lumOff val="25000"/>
                  </a:schemeClr>
                </a:solidFill>
              </a:rPr>
              <a:t>COS </a:t>
            </a:r>
            <a:r>
              <a:rPr lang="en-GB" sz="1400" dirty="0">
                <a:solidFill>
                  <a:schemeClr val="tx1">
                    <a:lumMod val="75000"/>
                    <a:lumOff val="25000"/>
                  </a:schemeClr>
                </a:solidFill>
              </a:rPr>
              <a:t>has increased in </a:t>
            </a:r>
            <a:r>
              <a:rPr lang="en-GB" sz="1400" dirty="0" smtClean="0">
                <a:solidFill>
                  <a:schemeClr val="tx1">
                    <a:lumMod val="75000"/>
                    <a:lumOff val="25000"/>
                  </a:schemeClr>
                </a:solidFill>
              </a:rPr>
              <a:t>2014</a:t>
            </a:r>
            <a:r>
              <a:rPr lang="en-GB" sz="1400" dirty="0">
                <a:solidFill>
                  <a:schemeClr val="tx1">
                    <a:lumMod val="75000"/>
                    <a:lumOff val="25000"/>
                  </a:schemeClr>
                </a:solidFill>
              </a:rPr>
              <a:t> </a:t>
            </a:r>
            <a:r>
              <a:rPr lang="en-GB" sz="1400" dirty="0" smtClean="0">
                <a:solidFill>
                  <a:schemeClr val="tx1">
                    <a:lumMod val="75000"/>
                    <a:lumOff val="25000"/>
                  </a:schemeClr>
                </a:solidFill>
              </a:rPr>
              <a:t>– but given </a:t>
            </a:r>
            <a:r>
              <a:rPr lang="en-GB" sz="1400" dirty="0">
                <a:solidFill>
                  <a:schemeClr val="tx1">
                    <a:lumMod val="75000"/>
                    <a:lumOff val="25000"/>
                  </a:schemeClr>
                </a:solidFill>
              </a:rPr>
              <a:t>the rise in sales revenue, this figure now represents 82.84% of sales in 2014, as oppose to 83.94% of sales in 2013. </a:t>
            </a:r>
            <a:endParaRPr lang="en-GB" sz="1400" dirty="0" smtClean="0">
              <a:solidFill>
                <a:schemeClr val="tx1">
                  <a:lumMod val="75000"/>
                  <a:lumOff val="25000"/>
                </a:schemeClr>
              </a:solidFill>
            </a:endParaRPr>
          </a:p>
          <a:p>
            <a:pPr algn="just"/>
            <a:endParaRPr lang="en-GB" sz="1400" dirty="0">
              <a:solidFill>
                <a:schemeClr val="tx1">
                  <a:lumMod val="75000"/>
                  <a:lumOff val="25000"/>
                </a:schemeClr>
              </a:solidFill>
            </a:endParaRPr>
          </a:p>
          <a:p>
            <a:pPr marL="285750" indent="-285750" algn="just">
              <a:buFont typeface="Arial"/>
              <a:buChar char="•"/>
            </a:pPr>
            <a:r>
              <a:rPr lang="en-GB" sz="1400" dirty="0" smtClean="0">
                <a:solidFill>
                  <a:schemeClr val="tx1">
                    <a:lumMod val="75000"/>
                    <a:lumOff val="25000"/>
                  </a:schemeClr>
                </a:solidFill>
              </a:rPr>
              <a:t>Very Positive outlook</a:t>
            </a:r>
            <a:endParaRPr lang="en-GB" sz="1400" dirty="0">
              <a:solidFill>
                <a:schemeClr val="tx1">
                  <a:lumMod val="75000"/>
                  <a:lumOff val="25000"/>
                </a:schemeClr>
              </a:solidFill>
            </a:endParaRPr>
          </a:p>
          <a:p>
            <a:pPr algn="just"/>
            <a:r>
              <a:rPr lang="en-IE" sz="2000" dirty="0">
                <a:solidFill>
                  <a:schemeClr val="tx1">
                    <a:lumMod val="75000"/>
                    <a:lumOff val="25000"/>
                  </a:schemeClr>
                </a:solidFill>
              </a:rPr>
              <a:t> </a:t>
            </a:r>
            <a:endParaRPr lang="en-GB" sz="2000" dirty="0">
              <a:solidFill>
                <a:schemeClr val="tx1">
                  <a:lumMod val="75000"/>
                  <a:lumOff val="25000"/>
                </a:schemeClr>
              </a:solidFill>
            </a:endParaRPr>
          </a:p>
        </p:txBody>
      </p:sp>
      <p:pic>
        <p:nvPicPr>
          <p:cNvPr id="9" name="Picture 8"/>
          <p:cNvPicPr>
            <a:picLocks noChangeAspect="1"/>
          </p:cNvPicPr>
          <p:nvPr/>
        </p:nvPicPr>
        <p:blipFill>
          <a:blip r:embed="rId3"/>
          <a:stretch>
            <a:fillRect/>
          </a:stretch>
        </p:blipFill>
        <p:spPr>
          <a:xfrm>
            <a:off x="377137" y="1181894"/>
            <a:ext cx="6387136" cy="5251482"/>
          </a:xfrm>
          <a:prstGeom prst="rect">
            <a:avLst/>
          </a:prstGeom>
        </p:spPr>
      </p:pic>
      <p:sp>
        <p:nvSpPr>
          <p:cNvPr id="11" name="TextBox 10"/>
          <p:cNvSpPr txBox="1"/>
          <p:nvPr/>
        </p:nvSpPr>
        <p:spPr>
          <a:xfrm>
            <a:off x="165100" y="266700"/>
            <a:ext cx="9784666"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Income Statement Pre-Exception Analysis</a:t>
            </a:r>
            <a:endParaRPr lang="en-US" sz="3200" b="1" dirty="0">
              <a:solidFill>
                <a:schemeClr val="tx1">
                  <a:lumMod val="75000"/>
                  <a:lumOff val="25000"/>
                </a:schemeClr>
              </a:solidFill>
            </a:endParaRPr>
          </a:p>
        </p:txBody>
      </p:sp>
      <p:sp>
        <p:nvSpPr>
          <p:cNvPr id="12" name="TextBox 11"/>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208416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39</a:t>
            </a:fld>
            <a:endParaRPr lang="en-US"/>
          </a:p>
        </p:txBody>
      </p:sp>
      <p:sp>
        <p:nvSpPr>
          <p:cNvPr id="8" name="Content Placeholder 2"/>
          <p:cNvSpPr txBox="1">
            <a:spLocks/>
          </p:cNvSpPr>
          <p:nvPr/>
        </p:nvSpPr>
        <p:spPr>
          <a:xfrm>
            <a:off x="457200" y="160020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sp>
        <p:nvSpPr>
          <p:cNvPr id="10" name="Rectangle 9"/>
          <p:cNvSpPr/>
          <p:nvPr/>
        </p:nvSpPr>
        <p:spPr>
          <a:xfrm>
            <a:off x="6502399" y="988806"/>
            <a:ext cx="5351673" cy="3785652"/>
          </a:xfrm>
          <a:prstGeom prst="rect">
            <a:avLst/>
          </a:prstGeom>
        </p:spPr>
        <p:txBody>
          <a:bodyPr wrap="square">
            <a:spAutoFit/>
          </a:bodyPr>
          <a:lstStyle/>
          <a:p>
            <a:pPr algn="just"/>
            <a:r>
              <a:rPr lang="en-US" sz="1200" b="1" dirty="0" smtClean="0">
                <a:solidFill>
                  <a:schemeClr val="tx1">
                    <a:lumMod val="75000"/>
                    <a:lumOff val="25000"/>
                  </a:schemeClr>
                </a:solidFill>
              </a:rPr>
              <a:t>Assets</a:t>
            </a:r>
            <a:endParaRPr lang="en-GB"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Goodwill and intangible assets increased </a:t>
            </a:r>
            <a:r>
              <a:rPr lang="en-US" sz="1200" dirty="0">
                <a:solidFill>
                  <a:schemeClr val="tx1">
                    <a:lumMod val="75000"/>
                    <a:lumOff val="25000"/>
                  </a:schemeClr>
                </a:solidFill>
              </a:rPr>
              <a:t>from </a:t>
            </a:r>
            <a:r>
              <a:rPr lang="en-US" sz="1200" dirty="0" smtClean="0">
                <a:solidFill>
                  <a:schemeClr val="tx1">
                    <a:lumMod val="75000"/>
                    <a:lumOff val="25000"/>
                  </a:schemeClr>
                </a:solidFill>
              </a:rPr>
              <a:t>2013 </a:t>
            </a:r>
            <a:r>
              <a:rPr lang="en-US" sz="1200" dirty="0">
                <a:solidFill>
                  <a:schemeClr val="tx1">
                    <a:lumMod val="75000"/>
                    <a:lumOff val="25000"/>
                  </a:schemeClr>
                </a:solidFill>
              </a:rPr>
              <a:t>to </a:t>
            </a:r>
            <a:r>
              <a:rPr lang="en-US" sz="1200" dirty="0" smtClean="0">
                <a:solidFill>
                  <a:schemeClr val="tx1">
                    <a:lumMod val="75000"/>
                    <a:lumOff val="25000"/>
                  </a:schemeClr>
                </a:solidFill>
              </a:rPr>
              <a:t>2014</a:t>
            </a:r>
            <a:r>
              <a:rPr lang="en-US" sz="1200" dirty="0">
                <a:solidFill>
                  <a:schemeClr val="tx1">
                    <a:lumMod val="75000"/>
                    <a:lumOff val="25000"/>
                  </a:schemeClr>
                </a:solidFill>
              </a:rPr>
              <a:t>, representing 24.63</a:t>
            </a:r>
            <a:r>
              <a:rPr lang="en-US" sz="1200" dirty="0" smtClean="0">
                <a:solidFill>
                  <a:schemeClr val="tx1">
                    <a:lumMod val="75000"/>
                    <a:lumOff val="25000"/>
                  </a:schemeClr>
                </a:solidFill>
              </a:rPr>
              <a:t>%, and 9.45% </a:t>
            </a:r>
            <a:r>
              <a:rPr lang="en-US" sz="1200" dirty="0">
                <a:solidFill>
                  <a:schemeClr val="tx1">
                    <a:lumMod val="75000"/>
                    <a:lumOff val="25000"/>
                  </a:schemeClr>
                </a:solidFill>
              </a:rPr>
              <a:t>of total </a:t>
            </a:r>
            <a:r>
              <a:rPr lang="en-US" sz="1200" dirty="0" smtClean="0">
                <a:solidFill>
                  <a:schemeClr val="tx1">
                    <a:lumMod val="75000"/>
                    <a:lumOff val="25000"/>
                  </a:schemeClr>
                </a:solidFill>
              </a:rPr>
              <a:t>assets in 2014, respectively. </a:t>
            </a:r>
            <a:endParaRPr lang="en-US"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Primarily </a:t>
            </a:r>
            <a:r>
              <a:rPr lang="en-US" sz="1200" dirty="0">
                <a:solidFill>
                  <a:schemeClr val="tx1">
                    <a:lumMod val="75000"/>
                    <a:lumOff val="25000"/>
                  </a:schemeClr>
                </a:solidFill>
              </a:rPr>
              <a:t>due to acquisition of KP360 and Galliard. </a:t>
            </a:r>
          </a:p>
          <a:p>
            <a:pPr marL="171450" indent="-171450" algn="just">
              <a:buFont typeface="Arial"/>
              <a:buChar char="•"/>
            </a:pPr>
            <a:r>
              <a:rPr lang="en-US" sz="1200" dirty="0" smtClean="0">
                <a:solidFill>
                  <a:schemeClr val="tx1">
                    <a:lumMod val="75000"/>
                    <a:lumOff val="25000"/>
                  </a:schemeClr>
                </a:solidFill>
              </a:rPr>
              <a:t>The Group </a:t>
            </a:r>
            <a:r>
              <a:rPr lang="en-US" sz="1200" dirty="0">
                <a:solidFill>
                  <a:schemeClr val="tx1">
                    <a:lumMod val="75000"/>
                    <a:lumOff val="25000"/>
                  </a:schemeClr>
                </a:solidFill>
              </a:rPr>
              <a:t>also benefitted from positive translation adjustments of € 18,439.</a:t>
            </a:r>
            <a:endParaRPr lang="en-GB"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Investments </a:t>
            </a:r>
            <a:r>
              <a:rPr lang="en-US" sz="1200" dirty="0">
                <a:solidFill>
                  <a:schemeClr val="tx1">
                    <a:lumMod val="75000"/>
                    <a:lumOff val="25000"/>
                  </a:schemeClr>
                </a:solidFill>
              </a:rPr>
              <a:t>in Joint </a:t>
            </a:r>
            <a:r>
              <a:rPr lang="en-US" sz="1200" dirty="0" smtClean="0">
                <a:solidFill>
                  <a:schemeClr val="tx1">
                    <a:lumMod val="75000"/>
                    <a:lumOff val="25000"/>
                  </a:schemeClr>
                </a:solidFill>
              </a:rPr>
              <a:t>Ventures </a:t>
            </a:r>
            <a:r>
              <a:rPr lang="en-US" sz="1200" dirty="0">
                <a:solidFill>
                  <a:schemeClr val="tx1">
                    <a:lumMod val="75000"/>
                    <a:lumOff val="25000"/>
                  </a:schemeClr>
                </a:solidFill>
              </a:rPr>
              <a:t>fell by 46</a:t>
            </a:r>
            <a:r>
              <a:rPr lang="en-US" sz="1200" dirty="0" smtClean="0">
                <a:solidFill>
                  <a:schemeClr val="tx1">
                    <a:lumMod val="75000"/>
                    <a:lumOff val="25000"/>
                  </a:schemeClr>
                </a:solidFill>
              </a:rPr>
              <a:t>%, due </a:t>
            </a:r>
            <a:r>
              <a:rPr lang="en-US" sz="1200" dirty="0">
                <a:solidFill>
                  <a:schemeClr val="tx1">
                    <a:lumMod val="75000"/>
                    <a:lumOff val="25000"/>
                  </a:schemeClr>
                </a:solidFill>
              </a:rPr>
              <a:t>to </a:t>
            </a:r>
            <a:r>
              <a:rPr lang="en-US" sz="1200" dirty="0" smtClean="0">
                <a:solidFill>
                  <a:schemeClr val="tx1">
                    <a:lumMod val="75000"/>
                    <a:lumOff val="25000"/>
                  </a:schemeClr>
                </a:solidFill>
              </a:rPr>
              <a:t>the Groups </a:t>
            </a:r>
            <a:r>
              <a:rPr lang="en-US" sz="1200" dirty="0">
                <a:solidFill>
                  <a:schemeClr val="tx1">
                    <a:lumMod val="75000"/>
                    <a:lumOff val="25000"/>
                  </a:schemeClr>
                </a:solidFill>
              </a:rPr>
              <a:t>disinvestment of 50% of </a:t>
            </a:r>
            <a:r>
              <a:rPr lang="en-US" sz="1200" dirty="0" smtClean="0">
                <a:solidFill>
                  <a:schemeClr val="tx1">
                    <a:lumMod val="75000"/>
                    <a:lumOff val="25000"/>
                  </a:schemeClr>
                </a:solidFill>
              </a:rPr>
              <a:t>holdings in </a:t>
            </a:r>
            <a:r>
              <a:rPr lang="en-US" sz="1200" dirty="0">
                <a:solidFill>
                  <a:schemeClr val="tx1">
                    <a:lumMod val="75000"/>
                    <a:lumOff val="25000"/>
                  </a:schemeClr>
                </a:solidFill>
              </a:rPr>
              <a:t>Uni-drug </a:t>
            </a:r>
            <a:r>
              <a:rPr lang="en-US" sz="1200" dirty="0" smtClean="0">
                <a:solidFill>
                  <a:schemeClr val="tx1">
                    <a:lumMod val="75000"/>
                    <a:lumOff val="25000"/>
                  </a:schemeClr>
                </a:solidFill>
              </a:rPr>
              <a:t>- making </a:t>
            </a:r>
            <a:r>
              <a:rPr lang="en-US" sz="1200" dirty="0">
                <a:solidFill>
                  <a:schemeClr val="tx1">
                    <a:lumMod val="75000"/>
                    <a:lumOff val="25000"/>
                  </a:schemeClr>
                </a:solidFill>
              </a:rPr>
              <a:t>a </a:t>
            </a:r>
            <a:r>
              <a:rPr lang="en-US" sz="1200" dirty="0" smtClean="0">
                <a:solidFill>
                  <a:schemeClr val="tx1">
                    <a:lumMod val="75000"/>
                    <a:lumOff val="25000"/>
                  </a:schemeClr>
                </a:solidFill>
              </a:rPr>
              <a:t>profit of €68,684m on disposal.</a:t>
            </a:r>
          </a:p>
          <a:p>
            <a:pPr algn="just"/>
            <a:endParaRPr lang="en-GB" sz="1200" dirty="0">
              <a:solidFill>
                <a:schemeClr val="tx1">
                  <a:lumMod val="75000"/>
                  <a:lumOff val="25000"/>
                </a:schemeClr>
              </a:solidFill>
            </a:endParaRPr>
          </a:p>
          <a:p>
            <a:pPr algn="just"/>
            <a:r>
              <a:rPr lang="en-US" sz="1200" b="1" dirty="0">
                <a:solidFill>
                  <a:schemeClr val="tx1">
                    <a:lumMod val="75000"/>
                    <a:lumOff val="25000"/>
                  </a:schemeClr>
                </a:solidFill>
              </a:rPr>
              <a:t>Non-Current Liabilities</a:t>
            </a:r>
            <a:endParaRPr lang="en-GB"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Interest </a:t>
            </a:r>
            <a:r>
              <a:rPr lang="en-US" sz="1200" dirty="0">
                <a:solidFill>
                  <a:schemeClr val="tx1">
                    <a:lumMod val="75000"/>
                    <a:lumOff val="25000"/>
                  </a:schemeClr>
                </a:solidFill>
              </a:rPr>
              <a:t>bearing loans and borrowings </a:t>
            </a:r>
            <a:r>
              <a:rPr lang="en-US" sz="1200" dirty="0" smtClean="0">
                <a:solidFill>
                  <a:schemeClr val="tx1">
                    <a:lumMod val="75000"/>
                    <a:lumOff val="25000"/>
                  </a:schemeClr>
                </a:solidFill>
              </a:rPr>
              <a:t>up </a:t>
            </a:r>
            <a:r>
              <a:rPr lang="en-US" sz="1200" dirty="0">
                <a:solidFill>
                  <a:schemeClr val="tx1">
                    <a:lumMod val="75000"/>
                    <a:lumOff val="25000"/>
                  </a:schemeClr>
                </a:solidFill>
              </a:rPr>
              <a:t>moderately by </a:t>
            </a:r>
            <a:r>
              <a:rPr lang="en-US" sz="1200" dirty="0" smtClean="0">
                <a:solidFill>
                  <a:schemeClr val="tx1">
                    <a:lumMod val="75000"/>
                    <a:lumOff val="25000"/>
                  </a:schemeClr>
                </a:solidFill>
              </a:rPr>
              <a:t>9%.</a:t>
            </a:r>
            <a:r>
              <a:rPr lang="en-US" sz="1200" dirty="0">
                <a:solidFill>
                  <a:schemeClr val="tx1">
                    <a:lumMod val="75000"/>
                    <a:lumOff val="25000"/>
                  </a:schemeClr>
                </a:solidFill>
              </a:rPr>
              <a:t> </a:t>
            </a:r>
            <a:endParaRPr lang="en-GB" sz="1200" dirty="0">
              <a:solidFill>
                <a:schemeClr val="tx1">
                  <a:lumMod val="75000"/>
                  <a:lumOff val="25000"/>
                </a:schemeClr>
              </a:solidFill>
            </a:endParaRPr>
          </a:p>
          <a:p>
            <a:pPr algn="just"/>
            <a:r>
              <a:rPr lang="en-US" sz="1200" dirty="0">
                <a:solidFill>
                  <a:schemeClr val="tx1">
                    <a:lumMod val="75000"/>
                    <a:lumOff val="25000"/>
                  </a:schemeClr>
                </a:solidFill>
              </a:rPr>
              <a:t> </a:t>
            </a:r>
            <a:endParaRPr lang="en-GB" sz="1200" dirty="0">
              <a:solidFill>
                <a:schemeClr val="tx1">
                  <a:lumMod val="75000"/>
                  <a:lumOff val="25000"/>
                </a:schemeClr>
              </a:solidFill>
            </a:endParaRPr>
          </a:p>
          <a:p>
            <a:pPr algn="just"/>
            <a:r>
              <a:rPr lang="en-US" sz="1200" b="1" dirty="0">
                <a:solidFill>
                  <a:schemeClr val="tx1">
                    <a:lumMod val="75000"/>
                    <a:lumOff val="25000"/>
                  </a:schemeClr>
                </a:solidFill>
              </a:rPr>
              <a:t>Current Liabilities</a:t>
            </a:r>
            <a:endParaRPr lang="en-GB"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Interest </a:t>
            </a:r>
            <a:r>
              <a:rPr lang="en-US" sz="1200" dirty="0">
                <a:solidFill>
                  <a:schemeClr val="tx1">
                    <a:lumMod val="75000"/>
                    <a:lumOff val="25000"/>
                  </a:schemeClr>
                </a:solidFill>
              </a:rPr>
              <a:t>bearing loans and borrowings (current</a:t>
            </a:r>
            <a:r>
              <a:rPr lang="en-US" sz="1200" dirty="0" smtClean="0">
                <a:solidFill>
                  <a:schemeClr val="tx1">
                    <a:lumMod val="75000"/>
                    <a:lumOff val="25000"/>
                  </a:schemeClr>
                </a:solidFill>
              </a:rPr>
              <a:t>). </a:t>
            </a:r>
            <a:r>
              <a:rPr lang="en-US" sz="1200" dirty="0">
                <a:solidFill>
                  <a:schemeClr val="tx1">
                    <a:lumMod val="75000"/>
                    <a:lumOff val="25000"/>
                  </a:schemeClr>
                </a:solidFill>
              </a:rPr>
              <a:t>D</a:t>
            </a:r>
            <a:r>
              <a:rPr lang="en-US" sz="1200" dirty="0" smtClean="0">
                <a:solidFill>
                  <a:schemeClr val="tx1">
                    <a:lumMod val="75000"/>
                    <a:lumOff val="25000"/>
                  </a:schemeClr>
                </a:solidFill>
              </a:rPr>
              <a:t>ue </a:t>
            </a:r>
            <a:r>
              <a:rPr lang="en-US" sz="1200" dirty="0">
                <a:solidFill>
                  <a:schemeClr val="tx1">
                    <a:lumMod val="75000"/>
                    <a:lumOff val="25000"/>
                  </a:schemeClr>
                </a:solidFill>
              </a:rPr>
              <a:t>to a reduction </a:t>
            </a:r>
            <a:r>
              <a:rPr lang="en-US" sz="1200" dirty="0" smtClean="0">
                <a:solidFill>
                  <a:schemeClr val="tx1">
                    <a:lumMod val="75000"/>
                    <a:lumOff val="25000"/>
                  </a:schemeClr>
                </a:solidFill>
              </a:rPr>
              <a:t>in Guaranteed </a:t>
            </a:r>
            <a:r>
              <a:rPr lang="en-US" sz="1200" dirty="0">
                <a:solidFill>
                  <a:schemeClr val="tx1">
                    <a:lumMod val="75000"/>
                    <a:lumOff val="25000"/>
                  </a:schemeClr>
                </a:solidFill>
              </a:rPr>
              <a:t>Senior Unsecured </a:t>
            </a:r>
            <a:r>
              <a:rPr lang="en-US" sz="1200" dirty="0" smtClean="0">
                <a:solidFill>
                  <a:schemeClr val="tx1">
                    <a:lumMod val="75000"/>
                    <a:lumOff val="25000"/>
                  </a:schemeClr>
                </a:solidFill>
              </a:rPr>
              <a:t>Notes, bank </a:t>
            </a:r>
            <a:r>
              <a:rPr lang="en-US" sz="1200" dirty="0">
                <a:solidFill>
                  <a:schemeClr val="tx1">
                    <a:lumMod val="75000"/>
                    <a:lumOff val="25000"/>
                  </a:schemeClr>
                </a:solidFill>
              </a:rPr>
              <a:t>overdrafts, and finance leases. </a:t>
            </a:r>
            <a:endParaRPr lang="en-GB" sz="1200" dirty="0">
              <a:solidFill>
                <a:schemeClr val="tx1">
                  <a:lumMod val="75000"/>
                  <a:lumOff val="25000"/>
                </a:schemeClr>
              </a:solidFill>
            </a:endParaRPr>
          </a:p>
          <a:p>
            <a:pPr algn="just"/>
            <a:r>
              <a:rPr lang="en-US" sz="1200" dirty="0">
                <a:solidFill>
                  <a:schemeClr val="tx1">
                    <a:lumMod val="75000"/>
                    <a:lumOff val="25000"/>
                  </a:schemeClr>
                </a:solidFill>
              </a:rPr>
              <a:t> </a:t>
            </a:r>
            <a:r>
              <a:rPr lang="en-US" sz="1200" dirty="0" smtClean="0">
                <a:solidFill>
                  <a:schemeClr val="tx1">
                    <a:lumMod val="75000"/>
                    <a:lumOff val="25000"/>
                  </a:schemeClr>
                </a:solidFill>
              </a:rPr>
              <a:t>Trade </a:t>
            </a:r>
            <a:r>
              <a:rPr lang="en-US" sz="1200" dirty="0">
                <a:solidFill>
                  <a:schemeClr val="tx1">
                    <a:lumMod val="75000"/>
                    <a:lumOff val="25000"/>
                  </a:schemeClr>
                </a:solidFill>
              </a:rPr>
              <a:t>and Other </a:t>
            </a:r>
            <a:r>
              <a:rPr lang="en-US" sz="1200" dirty="0" smtClean="0">
                <a:solidFill>
                  <a:schemeClr val="tx1">
                    <a:lumMod val="75000"/>
                    <a:lumOff val="25000"/>
                  </a:schemeClr>
                </a:solidFill>
              </a:rPr>
              <a:t>Payables (</a:t>
            </a:r>
            <a:r>
              <a:rPr lang="en-US" sz="1200" dirty="0">
                <a:solidFill>
                  <a:schemeClr val="tx1">
                    <a:lumMod val="75000"/>
                    <a:lumOff val="25000"/>
                  </a:schemeClr>
                </a:solidFill>
              </a:rPr>
              <a:t>PAYE, VAT and social </a:t>
            </a:r>
            <a:r>
              <a:rPr lang="en-US" sz="1200" dirty="0" smtClean="0">
                <a:solidFill>
                  <a:schemeClr val="tx1">
                    <a:lumMod val="75000"/>
                    <a:lumOff val="25000"/>
                  </a:schemeClr>
                </a:solidFill>
              </a:rPr>
              <a:t>welfare </a:t>
            </a:r>
            <a:r>
              <a:rPr lang="en-US" sz="1200" dirty="0">
                <a:solidFill>
                  <a:schemeClr val="tx1">
                    <a:lumMod val="75000"/>
                    <a:lumOff val="25000"/>
                  </a:schemeClr>
                </a:solidFill>
              </a:rPr>
              <a:t>, and accruals and deferred income</a:t>
            </a:r>
            <a:r>
              <a:rPr lang="en-US" sz="1200" dirty="0" smtClean="0">
                <a:solidFill>
                  <a:schemeClr val="tx1">
                    <a:lumMod val="75000"/>
                    <a:lumOff val="25000"/>
                  </a:schemeClr>
                </a:solidFill>
              </a:rPr>
              <a:t>) increased by </a:t>
            </a:r>
            <a:r>
              <a:rPr lang="en-US" sz="1200" dirty="0">
                <a:solidFill>
                  <a:schemeClr val="tx1">
                    <a:lumMod val="75000"/>
                    <a:lumOff val="25000"/>
                  </a:schemeClr>
                </a:solidFill>
              </a:rPr>
              <a:t>12</a:t>
            </a:r>
            <a:r>
              <a:rPr lang="en-US" sz="1200" dirty="0" smtClean="0">
                <a:solidFill>
                  <a:schemeClr val="tx1">
                    <a:lumMod val="75000"/>
                    <a:lumOff val="25000"/>
                  </a:schemeClr>
                </a:solidFill>
              </a:rPr>
              <a:t>%.</a:t>
            </a:r>
            <a:endParaRPr lang="en-GB" sz="1200" dirty="0">
              <a:solidFill>
                <a:schemeClr val="tx1">
                  <a:lumMod val="75000"/>
                  <a:lumOff val="25000"/>
                </a:schemeClr>
              </a:solidFill>
            </a:endParaRPr>
          </a:p>
          <a:p>
            <a:pPr algn="just"/>
            <a:r>
              <a:rPr lang="en-US" sz="1200" dirty="0">
                <a:solidFill>
                  <a:schemeClr val="tx1">
                    <a:lumMod val="75000"/>
                    <a:lumOff val="25000"/>
                  </a:schemeClr>
                </a:solidFill>
              </a:rPr>
              <a:t> </a:t>
            </a:r>
            <a:endParaRPr lang="en-GB" sz="1200" dirty="0">
              <a:solidFill>
                <a:schemeClr val="tx1">
                  <a:lumMod val="75000"/>
                  <a:lumOff val="25000"/>
                </a:schemeClr>
              </a:solidFill>
            </a:endParaRPr>
          </a:p>
          <a:p>
            <a:pPr algn="just"/>
            <a:r>
              <a:rPr lang="en-US" sz="1200" b="1" dirty="0">
                <a:solidFill>
                  <a:schemeClr val="tx1">
                    <a:lumMod val="75000"/>
                    <a:lumOff val="25000"/>
                  </a:schemeClr>
                </a:solidFill>
              </a:rPr>
              <a:t>Overall</a:t>
            </a:r>
            <a:endParaRPr lang="en-GB"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Groups </a:t>
            </a:r>
            <a:r>
              <a:rPr lang="en-US" sz="1200" dirty="0">
                <a:solidFill>
                  <a:schemeClr val="tx1">
                    <a:lumMod val="75000"/>
                    <a:lumOff val="25000"/>
                  </a:schemeClr>
                </a:solidFill>
              </a:rPr>
              <a:t>Balance </a:t>
            </a:r>
            <a:r>
              <a:rPr lang="en-US" sz="1200" dirty="0" smtClean="0">
                <a:solidFill>
                  <a:schemeClr val="tx1">
                    <a:lumMod val="75000"/>
                    <a:lumOff val="25000"/>
                  </a:schemeClr>
                </a:solidFill>
              </a:rPr>
              <a:t>Sheet </a:t>
            </a:r>
            <a:r>
              <a:rPr lang="en-US" sz="1200" dirty="0">
                <a:solidFill>
                  <a:schemeClr val="tx1">
                    <a:lumMod val="75000"/>
                    <a:lumOff val="25000"/>
                  </a:schemeClr>
                </a:solidFill>
              </a:rPr>
              <a:t>is very strong and show signs of restructuring to produce positive outcomes for the Group, now and into the future.</a:t>
            </a:r>
            <a:endParaRPr lang="en-GB" sz="1200" dirty="0">
              <a:solidFill>
                <a:schemeClr val="tx1">
                  <a:lumMod val="75000"/>
                  <a:lumOff val="25000"/>
                </a:schemeClr>
              </a:solidFill>
            </a:endParaRPr>
          </a:p>
        </p:txBody>
      </p:sp>
      <p:pic>
        <p:nvPicPr>
          <p:cNvPr id="6" name="Picture 5"/>
          <p:cNvPicPr>
            <a:picLocks noChangeAspect="1"/>
          </p:cNvPicPr>
          <p:nvPr/>
        </p:nvPicPr>
        <p:blipFill>
          <a:blip r:embed="rId3"/>
          <a:stretch>
            <a:fillRect/>
          </a:stretch>
        </p:blipFill>
        <p:spPr>
          <a:xfrm>
            <a:off x="350627" y="955283"/>
            <a:ext cx="5997163" cy="5569778"/>
          </a:xfrm>
          <a:prstGeom prst="rect">
            <a:avLst/>
          </a:prstGeom>
        </p:spPr>
      </p:pic>
      <p:sp>
        <p:nvSpPr>
          <p:cNvPr id="9" name="TextBox 8"/>
          <p:cNvSpPr txBox="1"/>
          <p:nvPr/>
        </p:nvSpPr>
        <p:spPr>
          <a:xfrm>
            <a:off x="165100" y="266700"/>
            <a:ext cx="7451142"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Balance Sheet Analysis</a:t>
            </a:r>
            <a:endParaRPr lang="en-US" sz="3200" b="1" dirty="0">
              <a:solidFill>
                <a:schemeClr val="tx1">
                  <a:lumMod val="75000"/>
                  <a:lumOff val="25000"/>
                </a:schemeClr>
              </a:solidFill>
            </a:endParaRPr>
          </a:p>
        </p:txBody>
      </p:sp>
      <p:sp>
        <p:nvSpPr>
          <p:cNvPr id="13" name="TextBox 12"/>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066298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pPr/>
              <a:t>4</a:t>
            </a:fld>
            <a:endParaRPr lang="en-US" dirty="0"/>
          </a:p>
        </p:txBody>
      </p:sp>
      <p:graphicFrame>
        <p:nvGraphicFramePr>
          <p:cNvPr id="3" name="Diagram 2"/>
          <p:cNvGraphicFramePr/>
          <p:nvPr>
            <p:extLst>
              <p:ext uri="{D42A27DB-BD31-4B8C-83A1-F6EECF244321}">
                <p14:modId xmlns:p14="http://schemas.microsoft.com/office/powerpoint/2010/main" val="3852882557"/>
              </p:ext>
            </p:extLst>
          </p:nvPr>
        </p:nvGraphicFramePr>
        <p:xfrm>
          <a:off x="152400" y="854976"/>
          <a:ext cx="11341100" cy="5211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65100" y="266700"/>
            <a:ext cx="5653664" cy="584775"/>
          </a:xfrm>
          <a:prstGeom prst="rect">
            <a:avLst/>
          </a:prstGeom>
          <a:noFill/>
        </p:spPr>
        <p:txBody>
          <a:bodyPr wrap="none" rtlCol="0">
            <a:spAutoFit/>
          </a:bodyPr>
          <a:lstStyle/>
          <a:p>
            <a:r>
              <a:rPr lang="en-US" sz="3200" b="1" dirty="0" smtClean="0">
                <a:solidFill>
                  <a:schemeClr val="tx1">
                    <a:lumMod val="75000"/>
                    <a:lumOff val="25000"/>
                  </a:schemeClr>
                </a:solidFill>
              </a:rPr>
              <a:t>Company Project Current Stage</a:t>
            </a:r>
            <a:endParaRPr lang="en-US" dirty="0">
              <a:solidFill>
                <a:schemeClr val="tx1">
                  <a:lumMod val="75000"/>
                  <a:lumOff val="25000"/>
                </a:schemeClr>
              </a:solidFill>
            </a:endParaRPr>
          </a:p>
        </p:txBody>
      </p:sp>
      <p:sp>
        <p:nvSpPr>
          <p:cNvPr id="6" name="Rectangle 5"/>
          <p:cNvSpPr/>
          <p:nvPr/>
        </p:nvSpPr>
        <p:spPr>
          <a:xfrm>
            <a:off x="684217" y="5017563"/>
            <a:ext cx="2652970" cy="307777"/>
          </a:xfrm>
          <a:prstGeom prst="rect">
            <a:avLst/>
          </a:prstGeom>
        </p:spPr>
        <p:txBody>
          <a:bodyPr wrap="none">
            <a:spAutoFit/>
          </a:bodyPr>
          <a:lstStyle/>
          <a:p>
            <a:pPr algn="ctr"/>
            <a:r>
              <a:rPr lang="en-US" sz="1400" dirty="0" smtClean="0">
                <a:solidFill>
                  <a:schemeClr val="tx1">
                    <a:lumMod val="75000"/>
                    <a:lumOff val="25000"/>
                  </a:schemeClr>
                </a:solidFill>
              </a:rPr>
              <a:t>28</a:t>
            </a:r>
            <a:r>
              <a:rPr lang="en-US" sz="1400" baseline="30000" dirty="0" smtClean="0">
                <a:solidFill>
                  <a:schemeClr val="tx1">
                    <a:lumMod val="75000"/>
                    <a:lumOff val="25000"/>
                  </a:schemeClr>
                </a:solidFill>
              </a:rPr>
              <a:t>th</a:t>
            </a:r>
            <a:r>
              <a:rPr lang="en-US" sz="1400" dirty="0" smtClean="0">
                <a:solidFill>
                  <a:schemeClr val="tx1">
                    <a:lumMod val="75000"/>
                    <a:lumOff val="25000"/>
                  </a:schemeClr>
                </a:solidFill>
              </a:rPr>
              <a:t> November ‘15 </a:t>
            </a:r>
            <a:r>
              <a:rPr lang="en-US" sz="1400" dirty="0" smtClean="0">
                <a:solidFill>
                  <a:schemeClr val="tx1">
                    <a:lumMod val="75000"/>
                    <a:lumOff val="25000"/>
                  </a:schemeClr>
                </a:solidFill>
              </a:rPr>
              <a:t>- 9</a:t>
            </a:r>
            <a:r>
              <a:rPr lang="en-US" sz="1400" baseline="30000" dirty="0" smtClean="0">
                <a:solidFill>
                  <a:schemeClr val="tx1">
                    <a:lumMod val="75000"/>
                    <a:lumOff val="25000"/>
                  </a:schemeClr>
                </a:solidFill>
              </a:rPr>
              <a:t>th</a:t>
            </a:r>
            <a:r>
              <a:rPr lang="en-US" sz="1400" dirty="0" smtClean="0">
                <a:solidFill>
                  <a:schemeClr val="tx1">
                    <a:lumMod val="75000"/>
                    <a:lumOff val="25000"/>
                  </a:schemeClr>
                </a:solidFill>
              </a:rPr>
              <a:t> March ‘15</a:t>
            </a:r>
            <a:endParaRPr lang="en-US" sz="1400" dirty="0">
              <a:solidFill>
                <a:schemeClr val="tx1">
                  <a:lumMod val="75000"/>
                  <a:lumOff val="25000"/>
                </a:schemeClr>
              </a:solidFill>
            </a:endParaRPr>
          </a:p>
        </p:txBody>
      </p:sp>
      <p:sp>
        <p:nvSpPr>
          <p:cNvPr id="7" name="Rectangle 6"/>
          <p:cNvSpPr/>
          <p:nvPr/>
        </p:nvSpPr>
        <p:spPr>
          <a:xfrm>
            <a:off x="3564818" y="5017562"/>
            <a:ext cx="2378152" cy="307777"/>
          </a:xfrm>
          <a:prstGeom prst="rect">
            <a:avLst/>
          </a:prstGeom>
        </p:spPr>
        <p:txBody>
          <a:bodyPr wrap="none">
            <a:spAutoFit/>
          </a:bodyPr>
          <a:lstStyle/>
          <a:p>
            <a:pPr algn="ctr"/>
            <a:r>
              <a:rPr lang="en-US" sz="1400" b="1" dirty="0" smtClean="0">
                <a:solidFill>
                  <a:schemeClr val="tx1">
                    <a:lumMod val="75000"/>
                    <a:lumOff val="25000"/>
                  </a:schemeClr>
                </a:solidFill>
              </a:rPr>
              <a:t>20</a:t>
            </a:r>
            <a:r>
              <a:rPr lang="en-US" sz="1400" b="1" baseline="30000" dirty="0" smtClean="0">
                <a:solidFill>
                  <a:schemeClr val="tx1">
                    <a:lumMod val="75000"/>
                    <a:lumOff val="25000"/>
                  </a:schemeClr>
                </a:solidFill>
              </a:rPr>
              <a:t>th</a:t>
            </a:r>
            <a:r>
              <a:rPr lang="en-US" sz="1400" b="1" dirty="0" smtClean="0">
                <a:solidFill>
                  <a:schemeClr val="tx1">
                    <a:lumMod val="75000"/>
                    <a:lumOff val="25000"/>
                  </a:schemeClr>
                </a:solidFill>
              </a:rPr>
              <a:t> March ‘15 – 22</a:t>
            </a:r>
            <a:r>
              <a:rPr lang="en-US" sz="1400" b="1" baseline="30000" dirty="0" smtClean="0">
                <a:solidFill>
                  <a:schemeClr val="tx1">
                    <a:lumMod val="75000"/>
                    <a:lumOff val="25000"/>
                  </a:schemeClr>
                </a:solidFill>
              </a:rPr>
              <a:t>nd</a:t>
            </a:r>
            <a:r>
              <a:rPr lang="en-US" sz="1400" b="1" dirty="0" smtClean="0">
                <a:solidFill>
                  <a:schemeClr val="tx1">
                    <a:lumMod val="75000"/>
                    <a:lumOff val="25000"/>
                  </a:schemeClr>
                </a:solidFill>
              </a:rPr>
              <a:t> May ‘15</a:t>
            </a:r>
            <a:endParaRPr lang="en-US" sz="1400" b="1" dirty="0">
              <a:solidFill>
                <a:schemeClr val="tx1">
                  <a:lumMod val="75000"/>
                  <a:lumOff val="25000"/>
                </a:schemeClr>
              </a:solidFill>
            </a:endParaRPr>
          </a:p>
        </p:txBody>
      </p:sp>
      <p:sp>
        <p:nvSpPr>
          <p:cNvPr id="8" name="Rectangle 7"/>
          <p:cNvSpPr/>
          <p:nvPr/>
        </p:nvSpPr>
        <p:spPr>
          <a:xfrm>
            <a:off x="6355696" y="5017561"/>
            <a:ext cx="2145139" cy="307777"/>
          </a:xfrm>
          <a:prstGeom prst="rect">
            <a:avLst/>
          </a:prstGeom>
        </p:spPr>
        <p:txBody>
          <a:bodyPr wrap="none">
            <a:spAutoFit/>
          </a:bodyPr>
          <a:lstStyle/>
          <a:p>
            <a:pPr algn="ctr"/>
            <a:r>
              <a:rPr lang="en-US" sz="1400" dirty="0" smtClean="0">
                <a:solidFill>
                  <a:schemeClr val="tx1">
                    <a:lumMod val="75000"/>
                    <a:lumOff val="25000"/>
                  </a:schemeClr>
                </a:solidFill>
              </a:rPr>
              <a:t>2</a:t>
            </a:r>
            <a:r>
              <a:rPr lang="en-US" sz="1400" baseline="30000" dirty="0" smtClean="0">
                <a:solidFill>
                  <a:schemeClr val="tx1">
                    <a:lumMod val="75000"/>
                    <a:lumOff val="25000"/>
                  </a:schemeClr>
                </a:solidFill>
              </a:rPr>
              <a:t>nd</a:t>
            </a:r>
            <a:r>
              <a:rPr lang="en-US" sz="1400" dirty="0" smtClean="0">
                <a:solidFill>
                  <a:schemeClr val="tx1">
                    <a:lumMod val="75000"/>
                    <a:lumOff val="25000"/>
                  </a:schemeClr>
                </a:solidFill>
              </a:rPr>
              <a:t> June ‘15 – 29</a:t>
            </a:r>
            <a:r>
              <a:rPr lang="en-US" sz="1400" baseline="30000" dirty="0" smtClean="0">
                <a:solidFill>
                  <a:schemeClr val="tx1">
                    <a:lumMod val="75000"/>
                    <a:lumOff val="25000"/>
                  </a:schemeClr>
                </a:solidFill>
              </a:rPr>
              <a:t>th</a:t>
            </a:r>
            <a:r>
              <a:rPr lang="en-US" sz="1400" dirty="0" smtClean="0">
                <a:solidFill>
                  <a:schemeClr val="tx1">
                    <a:lumMod val="75000"/>
                    <a:lumOff val="25000"/>
                  </a:schemeClr>
                </a:solidFill>
              </a:rPr>
              <a:t> June ‘15</a:t>
            </a:r>
            <a:endParaRPr lang="en-US" sz="1400" dirty="0">
              <a:solidFill>
                <a:schemeClr val="tx1">
                  <a:lumMod val="75000"/>
                  <a:lumOff val="25000"/>
                </a:schemeClr>
              </a:solidFill>
            </a:endParaRPr>
          </a:p>
        </p:txBody>
      </p:sp>
      <p:sp>
        <p:nvSpPr>
          <p:cNvPr id="9" name="Rectangle 8"/>
          <p:cNvSpPr/>
          <p:nvPr/>
        </p:nvSpPr>
        <p:spPr>
          <a:xfrm>
            <a:off x="9030106" y="5008262"/>
            <a:ext cx="2232919" cy="307777"/>
          </a:xfrm>
          <a:prstGeom prst="rect">
            <a:avLst/>
          </a:prstGeom>
        </p:spPr>
        <p:txBody>
          <a:bodyPr wrap="none">
            <a:spAutoFit/>
          </a:bodyPr>
          <a:lstStyle/>
          <a:p>
            <a:pPr algn="ctr"/>
            <a:r>
              <a:rPr lang="en-US" sz="1400" dirty="0" smtClean="0">
                <a:solidFill>
                  <a:schemeClr val="tx1">
                    <a:lumMod val="75000"/>
                    <a:lumOff val="25000"/>
                  </a:schemeClr>
                </a:solidFill>
              </a:rPr>
              <a:t>17</a:t>
            </a:r>
            <a:r>
              <a:rPr lang="en-US" sz="1400" baseline="30000" dirty="0" smtClean="0">
                <a:solidFill>
                  <a:schemeClr val="tx1">
                    <a:lumMod val="75000"/>
                    <a:lumOff val="25000"/>
                  </a:schemeClr>
                </a:solidFill>
              </a:rPr>
              <a:t>th</a:t>
            </a:r>
            <a:r>
              <a:rPr lang="en-US" sz="1400" dirty="0" smtClean="0">
                <a:solidFill>
                  <a:schemeClr val="tx1">
                    <a:lumMod val="75000"/>
                    <a:lumOff val="25000"/>
                  </a:schemeClr>
                </a:solidFill>
              </a:rPr>
              <a:t> July ‘15 – 7</a:t>
            </a:r>
            <a:r>
              <a:rPr lang="en-US" sz="1400" baseline="30000" dirty="0" smtClean="0">
                <a:solidFill>
                  <a:schemeClr val="tx1">
                    <a:lumMod val="75000"/>
                    <a:lumOff val="25000"/>
                  </a:schemeClr>
                </a:solidFill>
              </a:rPr>
              <a:t>th</a:t>
            </a:r>
            <a:r>
              <a:rPr lang="en-US" sz="1400" dirty="0" smtClean="0">
                <a:solidFill>
                  <a:schemeClr val="tx1">
                    <a:lumMod val="75000"/>
                    <a:lumOff val="25000"/>
                  </a:schemeClr>
                </a:solidFill>
              </a:rPr>
              <a:t> August ‘15</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2323637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40</a:t>
            </a:fld>
            <a:endParaRPr lang="en-US"/>
          </a:p>
        </p:txBody>
      </p:sp>
      <p:sp>
        <p:nvSpPr>
          <p:cNvPr id="8" name="Content Placeholder 2"/>
          <p:cNvSpPr txBox="1">
            <a:spLocks/>
          </p:cNvSpPr>
          <p:nvPr/>
        </p:nvSpPr>
        <p:spPr>
          <a:xfrm>
            <a:off x="457200" y="1598476"/>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sp>
        <p:nvSpPr>
          <p:cNvPr id="10" name="Rectangle 9"/>
          <p:cNvSpPr/>
          <p:nvPr/>
        </p:nvSpPr>
        <p:spPr>
          <a:xfrm>
            <a:off x="5745377" y="1598476"/>
            <a:ext cx="6096000" cy="4893647"/>
          </a:xfrm>
          <a:prstGeom prst="rect">
            <a:avLst/>
          </a:prstGeom>
        </p:spPr>
        <p:txBody>
          <a:bodyPr>
            <a:spAutoFit/>
          </a:bodyPr>
          <a:lstStyle/>
          <a:p>
            <a:pPr marL="171450" indent="-171450" algn="just">
              <a:buFont typeface="Arial"/>
              <a:buChar char="•"/>
            </a:pPr>
            <a:r>
              <a:rPr lang="en-US" sz="1200" dirty="0" smtClean="0">
                <a:solidFill>
                  <a:schemeClr val="tx1">
                    <a:lumMod val="75000"/>
                    <a:lumOff val="25000"/>
                  </a:schemeClr>
                </a:solidFill>
              </a:rPr>
              <a:t>2014 </a:t>
            </a:r>
            <a:r>
              <a:rPr lang="en-US" sz="1200" dirty="0" smtClean="0">
                <a:solidFill>
                  <a:schemeClr val="tx1">
                    <a:lumMod val="75000"/>
                    <a:lumOff val="25000"/>
                  </a:schemeClr>
                </a:solidFill>
              </a:rPr>
              <a:t>maybe not </a:t>
            </a:r>
            <a:r>
              <a:rPr lang="en-US" sz="1200" dirty="0">
                <a:solidFill>
                  <a:schemeClr val="tx1">
                    <a:lumMod val="75000"/>
                    <a:lumOff val="25000"/>
                  </a:schemeClr>
                </a:solidFill>
              </a:rPr>
              <a:t>best indicator of what might be the norm for operating cash generating. </a:t>
            </a:r>
            <a:r>
              <a:rPr lang="en-US" sz="1200" dirty="0" smtClean="0">
                <a:solidFill>
                  <a:schemeClr val="tx1">
                    <a:lumMod val="75000"/>
                    <a:lumOff val="25000"/>
                  </a:schemeClr>
                </a:solidFill>
              </a:rPr>
              <a:t>Large </a:t>
            </a:r>
            <a:r>
              <a:rPr lang="en-US" sz="1200" dirty="0">
                <a:solidFill>
                  <a:schemeClr val="tx1">
                    <a:lumMod val="75000"/>
                    <a:lumOff val="25000"/>
                  </a:schemeClr>
                </a:solidFill>
              </a:rPr>
              <a:t>profit on the disposal of it’s 50% shareholding </a:t>
            </a:r>
            <a:r>
              <a:rPr lang="en-US" sz="1200" dirty="0" smtClean="0">
                <a:solidFill>
                  <a:schemeClr val="tx1">
                    <a:lumMod val="75000"/>
                    <a:lumOff val="25000"/>
                  </a:schemeClr>
                </a:solidFill>
              </a:rPr>
              <a:t>in Unidrug</a:t>
            </a:r>
            <a:r>
              <a:rPr lang="en-US" sz="1200" dirty="0">
                <a:solidFill>
                  <a:schemeClr val="tx1">
                    <a:lumMod val="75000"/>
                    <a:lumOff val="25000"/>
                  </a:schemeClr>
                </a:solidFill>
              </a:rPr>
              <a:t>,</a:t>
            </a:r>
            <a:r>
              <a:rPr lang="en-US" sz="1200" dirty="0" smtClean="0">
                <a:solidFill>
                  <a:schemeClr val="tx1">
                    <a:lumMod val="75000"/>
                    <a:lumOff val="25000"/>
                  </a:schemeClr>
                </a:solidFill>
              </a:rPr>
              <a:t> </a:t>
            </a:r>
            <a:r>
              <a:rPr lang="en-US" sz="1200" dirty="0">
                <a:solidFill>
                  <a:schemeClr val="tx1">
                    <a:lumMod val="75000"/>
                    <a:lumOff val="25000"/>
                  </a:schemeClr>
                </a:solidFill>
              </a:rPr>
              <a:t>€68,684m. </a:t>
            </a:r>
            <a:endParaRPr lang="en-GB" sz="1200" dirty="0">
              <a:solidFill>
                <a:schemeClr val="tx1">
                  <a:lumMod val="75000"/>
                  <a:lumOff val="25000"/>
                </a:schemeClr>
              </a:solidFill>
            </a:endParaRPr>
          </a:p>
          <a:p>
            <a:pPr algn="just"/>
            <a:r>
              <a:rPr lang="en-US" sz="1200" dirty="0">
                <a:solidFill>
                  <a:schemeClr val="tx1">
                    <a:lumMod val="75000"/>
                    <a:lumOff val="25000"/>
                  </a:schemeClr>
                </a:solidFill>
              </a:rPr>
              <a:t> </a:t>
            </a:r>
            <a:endParaRPr lang="en-GB" sz="1200" dirty="0">
              <a:solidFill>
                <a:schemeClr val="tx1">
                  <a:lumMod val="75000"/>
                  <a:lumOff val="25000"/>
                </a:schemeClr>
              </a:solidFill>
            </a:endParaRPr>
          </a:p>
          <a:p>
            <a:pPr marL="171450" indent="-171450" algn="just">
              <a:buFont typeface="Arial"/>
              <a:buChar char="•"/>
            </a:pPr>
            <a:r>
              <a:rPr lang="en-US" sz="1200" b="1" dirty="0" smtClean="0">
                <a:solidFill>
                  <a:schemeClr val="tx1">
                    <a:lumMod val="75000"/>
                    <a:lumOff val="25000"/>
                  </a:schemeClr>
                </a:solidFill>
              </a:rPr>
              <a:t>Cash </a:t>
            </a:r>
            <a:r>
              <a:rPr lang="en-US" sz="1200" b="1" dirty="0">
                <a:solidFill>
                  <a:schemeClr val="tx1">
                    <a:lumMod val="75000"/>
                    <a:lumOff val="25000"/>
                  </a:schemeClr>
                </a:solidFill>
              </a:rPr>
              <a:t>Flows from Operating Activities </a:t>
            </a:r>
            <a:r>
              <a:rPr lang="en-US" sz="1200" dirty="0" smtClean="0">
                <a:solidFill>
                  <a:schemeClr val="tx1">
                    <a:lumMod val="75000"/>
                    <a:lumOff val="25000"/>
                  </a:schemeClr>
                </a:solidFill>
              </a:rPr>
              <a:t>positive, </a:t>
            </a:r>
            <a:r>
              <a:rPr lang="en-US" sz="1200" dirty="0">
                <a:solidFill>
                  <a:schemeClr val="tx1">
                    <a:lumMod val="75000"/>
                    <a:lumOff val="25000"/>
                  </a:schemeClr>
                </a:solidFill>
              </a:rPr>
              <a:t>€63,689m</a:t>
            </a:r>
            <a:r>
              <a:rPr lang="en-US" sz="1200" dirty="0" smtClean="0">
                <a:solidFill>
                  <a:schemeClr val="tx1">
                    <a:lumMod val="75000"/>
                    <a:lumOff val="25000"/>
                  </a:schemeClr>
                </a:solidFill>
              </a:rPr>
              <a:t>, 2014, </a:t>
            </a:r>
            <a:r>
              <a:rPr lang="en-US" sz="1200" dirty="0">
                <a:solidFill>
                  <a:schemeClr val="tx1">
                    <a:lumMod val="75000"/>
                    <a:lumOff val="25000"/>
                  </a:schemeClr>
                </a:solidFill>
              </a:rPr>
              <a:t>however</a:t>
            </a:r>
            <a:r>
              <a:rPr lang="en-US" sz="1200" dirty="0" smtClean="0">
                <a:solidFill>
                  <a:schemeClr val="tx1">
                    <a:lumMod val="75000"/>
                    <a:lumOff val="25000"/>
                  </a:schemeClr>
                </a:solidFill>
              </a:rPr>
              <a:t>, </a:t>
            </a:r>
            <a:r>
              <a:rPr lang="en-US" sz="1200" dirty="0">
                <a:solidFill>
                  <a:schemeClr val="tx1">
                    <a:lumMod val="75000"/>
                    <a:lumOff val="25000"/>
                  </a:schemeClr>
                </a:solidFill>
              </a:rPr>
              <a:t>fall in generating cash flows from operating activity </a:t>
            </a:r>
            <a:r>
              <a:rPr lang="en-US" sz="1200" dirty="0" smtClean="0">
                <a:solidFill>
                  <a:schemeClr val="tx1">
                    <a:lumMod val="75000"/>
                    <a:lumOff val="25000"/>
                  </a:schemeClr>
                </a:solidFill>
              </a:rPr>
              <a:t>since 2013, (may </a:t>
            </a:r>
            <a:r>
              <a:rPr lang="en-US" sz="1200" dirty="0">
                <a:solidFill>
                  <a:schemeClr val="tx1">
                    <a:lumMod val="75000"/>
                    <a:lumOff val="25000"/>
                  </a:schemeClr>
                </a:solidFill>
              </a:rPr>
              <a:t>be due </a:t>
            </a:r>
            <a:r>
              <a:rPr lang="en-US" sz="1200" dirty="0" smtClean="0">
                <a:solidFill>
                  <a:schemeClr val="tx1">
                    <a:lumMod val="75000"/>
                    <a:lumOff val="25000"/>
                  </a:schemeClr>
                </a:solidFill>
              </a:rPr>
              <a:t>to </a:t>
            </a:r>
            <a:r>
              <a:rPr lang="en-US" sz="1200" dirty="0">
                <a:solidFill>
                  <a:schemeClr val="tx1">
                    <a:lumMod val="75000"/>
                    <a:lumOff val="25000"/>
                  </a:schemeClr>
                </a:solidFill>
              </a:rPr>
              <a:t>recent </a:t>
            </a:r>
            <a:r>
              <a:rPr lang="en-US" sz="1200" dirty="0" smtClean="0">
                <a:solidFill>
                  <a:schemeClr val="tx1">
                    <a:lumMod val="75000"/>
                    <a:lumOff val="25000"/>
                  </a:schemeClr>
                </a:solidFill>
              </a:rPr>
              <a:t>restructuring).  </a:t>
            </a:r>
            <a:endParaRPr lang="en-GB" sz="1200" dirty="0">
              <a:solidFill>
                <a:schemeClr val="tx1">
                  <a:lumMod val="75000"/>
                  <a:lumOff val="25000"/>
                </a:schemeClr>
              </a:solidFill>
            </a:endParaRPr>
          </a:p>
          <a:p>
            <a:pPr algn="just"/>
            <a:r>
              <a:rPr lang="en-US" sz="1200" dirty="0">
                <a:solidFill>
                  <a:schemeClr val="tx1">
                    <a:lumMod val="75000"/>
                    <a:lumOff val="25000"/>
                  </a:schemeClr>
                </a:solidFill>
              </a:rPr>
              <a:t> </a:t>
            </a:r>
            <a:endParaRPr lang="en-GB" sz="1200" dirty="0">
              <a:solidFill>
                <a:schemeClr val="tx1">
                  <a:lumMod val="75000"/>
                  <a:lumOff val="25000"/>
                </a:schemeClr>
              </a:solidFill>
            </a:endParaRPr>
          </a:p>
          <a:p>
            <a:pPr marL="171450" indent="-171450" algn="just">
              <a:buFont typeface="Arial"/>
              <a:buChar char="•"/>
            </a:pPr>
            <a:r>
              <a:rPr lang="en-US" sz="1200" b="1" dirty="0" smtClean="0">
                <a:solidFill>
                  <a:schemeClr val="tx1">
                    <a:lumMod val="75000"/>
                    <a:lumOff val="25000"/>
                  </a:schemeClr>
                </a:solidFill>
              </a:rPr>
              <a:t> </a:t>
            </a:r>
            <a:r>
              <a:rPr lang="en-US" sz="1200" b="1" dirty="0">
                <a:solidFill>
                  <a:schemeClr val="tx1">
                    <a:lumMod val="75000"/>
                    <a:lumOff val="25000"/>
                  </a:schemeClr>
                </a:solidFill>
              </a:rPr>
              <a:t>Cash and Cash Equivalents </a:t>
            </a:r>
            <a:r>
              <a:rPr lang="en-US" sz="1200" dirty="0" smtClean="0">
                <a:solidFill>
                  <a:schemeClr val="tx1">
                    <a:lumMod val="75000"/>
                    <a:lumOff val="25000"/>
                  </a:schemeClr>
                </a:solidFill>
              </a:rPr>
              <a:t>decreased during </a:t>
            </a:r>
            <a:r>
              <a:rPr lang="en-US" sz="1200" dirty="0">
                <a:solidFill>
                  <a:schemeClr val="tx1">
                    <a:lumMod val="75000"/>
                    <a:lumOff val="25000"/>
                  </a:schemeClr>
                </a:solidFill>
              </a:rPr>
              <a:t>year </a:t>
            </a:r>
            <a:r>
              <a:rPr lang="en-US" sz="1200" dirty="0" smtClean="0">
                <a:solidFill>
                  <a:schemeClr val="tx1">
                    <a:lumMod val="75000"/>
                    <a:lumOff val="25000"/>
                  </a:schemeClr>
                </a:solidFill>
              </a:rPr>
              <a:t>(</a:t>
            </a:r>
            <a:r>
              <a:rPr lang="en-US" sz="1200" dirty="0">
                <a:solidFill>
                  <a:schemeClr val="tx1">
                    <a:lumMod val="75000"/>
                    <a:lumOff val="25000"/>
                  </a:schemeClr>
                </a:solidFill>
              </a:rPr>
              <a:t>€15,878m), </a:t>
            </a:r>
            <a:r>
              <a:rPr lang="en-US" sz="1200" dirty="0" smtClean="0">
                <a:solidFill>
                  <a:schemeClr val="tx1">
                    <a:lumMod val="75000"/>
                    <a:lumOff val="25000"/>
                  </a:schemeClr>
                </a:solidFill>
              </a:rPr>
              <a:t>but have </a:t>
            </a:r>
            <a:r>
              <a:rPr lang="en-US" sz="1200" dirty="0">
                <a:solidFill>
                  <a:schemeClr val="tx1">
                    <a:lumMod val="75000"/>
                    <a:lumOff val="25000"/>
                  </a:schemeClr>
                </a:solidFill>
              </a:rPr>
              <a:t>a generous supply of money available </a:t>
            </a:r>
            <a:r>
              <a:rPr lang="en-US" sz="1200" dirty="0" smtClean="0">
                <a:solidFill>
                  <a:schemeClr val="tx1">
                    <a:lumMod val="75000"/>
                    <a:lumOff val="25000"/>
                  </a:schemeClr>
                </a:solidFill>
              </a:rPr>
              <a:t>at </a:t>
            </a:r>
            <a:r>
              <a:rPr lang="en-US" sz="1200" dirty="0">
                <a:solidFill>
                  <a:schemeClr val="tx1">
                    <a:lumMod val="75000"/>
                    <a:lumOff val="25000"/>
                  </a:schemeClr>
                </a:solidFill>
              </a:rPr>
              <a:t>end </a:t>
            </a:r>
            <a:r>
              <a:rPr lang="en-US" sz="1200" dirty="0" smtClean="0">
                <a:solidFill>
                  <a:schemeClr val="tx1">
                    <a:lumMod val="75000"/>
                    <a:lumOff val="25000"/>
                  </a:schemeClr>
                </a:solidFill>
              </a:rPr>
              <a:t>of  year </a:t>
            </a:r>
            <a:r>
              <a:rPr lang="en-US" sz="1200" dirty="0">
                <a:solidFill>
                  <a:schemeClr val="tx1">
                    <a:lumMod val="75000"/>
                    <a:lumOff val="25000"/>
                  </a:schemeClr>
                </a:solidFill>
              </a:rPr>
              <a:t>€ 157,255m. </a:t>
            </a:r>
            <a:endParaRPr lang="en-GB" sz="1200" dirty="0">
              <a:solidFill>
                <a:schemeClr val="tx1">
                  <a:lumMod val="75000"/>
                  <a:lumOff val="25000"/>
                </a:schemeClr>
              </a:solidFill>
            </a:endParaRPr>
          </a:p>
          <a:p>
            <a:pPr algn="just"/>
            <a:r>
              <a:rPr lang="en-US" sz="1200" dirty="0">
                <a:solidFill>
                  <a:schemeClr val="tx1">
                    <a:lumMod val="75000"/>
                    <a:lumOff val="25000"/>
                  </a:schemeClr>
                </a:solidFill>
              </a:rPr>
              <a:t> </a:t>
            </a:r>
            <a:endParaRPr lang="en-GB" sz="1200" dirty="0">
              <a:solidFill>
                <a:schemeClr val="tx1">
                  <a:lumMod val="75000"/>
                  <a:lumOff val="25000"/>
                </a:schemeClr>
              </a:solidFill>
            </a:endParaRPr>
          </a:p>
          <a:p>
            <a:pPr marL="171450" indent="-171450" algn="just">
              <a:buFont typeface="Arial"/>
              <a:buChar char="•"/>
            </a:pPr>
            <a:r>
              <a:rPr lang="en-US" sz="1200" b="1" dirty="0">
                <a:solidFill>
                  <a:schemeClr val="tx1">
                    <a:lumMod val="75000"/>
                    <a:lumOff val="25000"/>
                  </a:schemeClr>
                </a:solidFill>
              </a:rPr>
              <a:t>Cash </a:t>
            </a:r>
            <a:r>
              <a:rPr lang="en-US" sz="1200" b="1" dirty="0" smtClean="0">
                <a:solidFill>
                  <a:schemeClr val="tx1">
                    <a:lumMod val="75000"/>
                    <a:lumOff val="25000"/>
                  </a:schemeClr>
                </a:solidFill>
              </a:rPr>
              <a:t>Flows </a:t>
            </a:r>
            <a:r>
              <a:rPr lang="en-US" sz="1200" b="1" dirty="0">
                <a:solidFill>
                  <a:schemeClr val="tx1">
                    <a:lumMod val="75000"/>
                    <a:lumOff val="25000"/>
                  </a:schemeClr>
                </a:solidFill>
              </a:rPr>
              <a:t>from </a:t>
            </a:r>
            <a:r>
              <a:rPr lang="en-US" sz="1200" b="1" dirty="0" smtClean="0">
                <a:solidFill>
                  <a:schemeClr val="tx1">
                    <a:lumMod val="75000"/>
                    <a:lumOff val="25000"/>
                  </a:schemeClr>
                </a:solidFill>
              </a:rPr>
              <a:t>Investing Activities</a:t>
            </a:r>
            <a:r>
              <a:rPr lang="en-US" sz="1200" dirty="0" smtClean="0">
                <a:solidFill>
                  <a:schemeClr val="tx1">
                    <a:lumMod val="75000"/>
                    <a:lumOff val="25000"/>
                  </a:schemeClr>
                </a:solidFill>
              </a:rPr>
              <a:t>, 2014</a:t>
            </a:r>
            <a:r>
              <a:rPr lang="en-US" sz="1200" dirty="0">
                <a:solidFill>
                  <a:schemeClr val="tx1">
                    <a:lumMod val="75000"/>
                    <a:lumOff val="25000"/>
                  </a:schemeClr>
                </a:solidFill>
              </a:rPr>
              <a:t>, was largely due to acquisitions </a:t>
            </a:r>
            <a:r>
              <a:rPr lang="en-US" sz="1200" dirty="0" smtClean="0">
                <a:solidFill>
                  <a:schemeClr val="tx1">
                    <a:lumMod val="75000"/>
                    <a:lumOff val="25000"/>
                  </a:schemeClr>
                </a:solidFill>
              </a:rPr>
              <a:t>of </a:t>
            </a:r>
            <a:r>
              <a:rPr lang="en-US" sz="1200" dirty="0">
                <a:solidFill>
                  <a:schemeClr val="tx1">
                    <a:lumMod val="75000"/>
                    <a:lumOff val="25000"/>
                  </a:schemeClr>
                </a:solidFill>
              </a:rPr>
              <a:t>Galliard, Nyxeon, KP360 and The Travel Clinic. </a:t>
            </a:r>
            <a:endParaRPr lang="en-US" sz="1200" dirty="0" smtClean="0">
              <a:solidFill>
                <a:schemeClr val="tx1">
                  <a:lumMod val="75000"/>
                  <a:lumOff val="25000"/>
                </a:schemeClr>
              </a:solidFill>
            </a:endParaRPr>
          </a:p>
          <a:p>
            <a:pPr algn="just"/>
            <a:endParaRPr lang="en-US" sz="1200" dirty="0" smtClean="0">
              <a:solidFill>
                <a:schemeClr val="tx1">
                  <a:lumMod val="75000"/>
                  <a:lumOff val="25000"/>
                </a:schemeClr>
              </a:solidFill>
            </a:endParaRPr>
          </a:p>
          <a:p>
            <a:pPr marL="171450" indent="-171450" algn="just">
              <a:buFont typeface="Arial"/>
              <a:buChar char="•"/>
            </a:pPr>
            <a:r>
              <a:rPr lang="en-US" sz="1200" dirty="0">
                <a:solidFill>
                  <a:schemeClr val="tx1">
                    <a:lumMod val="75000"/>
                    <a:lumOff val="25000"/>
                  </a:schemeClr>
                </a:solidFill>
              </a:rPr>
              <a:t>A</a:t>
            </a:r>
            <a:r>
              <a:rPr lang="en-US" sz="1200" dirty="0" smtClean="0">
                <a:solidFill>
                  <a:schemeClr val="tx1">
                    <a:lumMod val="75000"/>
                    <a:lumOff val="25000"/>
                  </a:schemeClr>
                </a:solidFill>
              </a:rPr>
              <a:t>dditions </a:t>
            </a:r>
            <a:r>
              <a:rPr lang="en-US" sz="1200" dirty="0">
                <a:solidFill>
                  <a:schemeClr val="tx1">
                    <a:lumMod val="75000"/>
                    <a:lumOff val="25000"/>
                  </a:schemeClr>
                </a:solidFill>
              </a:rPr>
              <a:t>and disposals of property, plant and equipment during the </a:t>
            </a:r>
            <a:r>
              <a:rPr lang="en-US" sz="1200" dirty="0" smtClean="0">
                <a:solidFill>
                  <a:schemeClr val="tx1">
                    <a:lumMod val="75000"/>
                    <a:lumOff val="25000"/>
                  </a:schemeClr>
                </a:solidFill>
              </a:rPr>
              <a:t>year </a:t>
            </a:r>
            <a:r>
              <a:rPr lang="en-US" sz="1200" dirty="0">
                <a:solidFill>
                  <a:schemeClr val="tx1">
                    <a:lumMod val="75000"/>
                    <a:lumOff val="25000"/>
                  </a:schemeClr>
                </a:solidFill>
              </a:rPr>
              <a:t>amount to (</a:t>
            </a:r>
            <a:r>
              <a:rPr lang="en-US" sz="1200" dirty="0" smtClean="0">
                <a:solidFill>
                  <a:schemeClr val="tx1">
                    <a:lumMod val="75000"/>
                    <a:lumOff val="25000"/>
                  </a:schemeClr>
                </a:solidFill>
              </a:rPr>
              <a:t>€11,025m</a:t>
            </a:r>
            <a:r>
              <a:rPr lang="en-US" sz="1200" dirty="0">
                <a:solidFill>
                  <a:schemeClr val="tx1">
                    <a:lumMod val="75000"/>
                    <a:lumOff val="25000"/>
                  </a:schemeClr>
                </a:solidFill>
              </a:rPr>
              <a:t>) net</a:t>
            </a:r>
            <a:r>
              <a:rPr lang="en-US" sz="1200" dirty="0" smtClean="0">
                <a:solidFill>
                  <a:schemeClr val="tx1">
                    <a:lumMod val="75000"/>
                    <a:lumOff val="25000"/>
                  </a:schemeClr>
                </a:solidFill>
              </a:rPr>
              <a:t>.</a:t>
            </a:r>
          </a:p>
          <a:p>
            <a:pPr marL="171450" indent="-171450" algn="just">
              <a:buFont typeface="Arial"/>
              <a:buChar char="•"/>
            </a:pPr>
            <a:endParaRPr lang="en-US" sz="1200" dirty="0" smtClean="0">
              <a:solidFill>
                <a:schemeClr val="tx1">
                  <a:lumMod val="75000"/>
                  <a:lumOff val="25000"/>
                </a:schemeClr>
              </a:solidFill>
            </a:endParaRPr>
          </a:p>
          <a:p>
            <a:pPr marL="171450" indent="-171450" algn="just">
              <a:buFont typeface="Arial"/>
              <a:buChar char="•"/>
            </a:pPr>
            <a:r>
              <a:rPr lang="en-US" sz="1200" dirty="0">
                <a:solidFill>
                  <a:schemeClr val="tx1">
                    <a:lumMod val="75000"/>
                    <a:lumOff val="25000"/>
                  </a:schemeClr>
                </a:solidFill>
              </a:rPr>
              <a:t>R</a:t>
            </a:r>
            <a:r>
              <a:rPr lang="en-US" sz="1200" dirty="0" smtClean="0">
                <a:solidFill>
                  <a:schemeClr val="tx1">
                    <a:lumMod val="75000"/>
                    <a:lumOff val="25000"/>
                  </a:schemeClr>
                </a:solidFill>
              </a:rPr>
              <a:t>eceiving </a:t>
            </a:r>
            <a:r>
              <a:rPr lang="en-US" sz="1200" dirty="0">
                <a:solidFill>
                  <a:schemeClr val="tx1">
                    <a:lumMod val="75000"/>
                    <a:lumOff val="25000"/>
                  </a:schemeClr>
                </a:solidFill>
              </a:rPr>
              <a:t>proceeds from disposal of subsidiary undertakings and joint ventures</a:t>
            </a:r>
            <a:r>
              <a:rPr lang="en-US" sz="1200" dirty="0" smtClean="0">
                <a:solidFill>
                  <a:schemeClr val="tx1">
                    <a:lumMod val="75000"/>
                    <a:lumOff val="25000"/>
                  </a:schemeClr>
                </a:solidFill>
              </a:rPr>
              <a:t>, €109,817m</a:t>
            </a:r>
            <a:r>
              <a:rPr lang="en-US" sz="1200" dirty="0" smtClean="0">
                <a:solidFill>
                  <a:schemeClr val="tx1">
                    <a:lumMod val="75000"/>
                    <a:lumOff val="25000"/>
                  </a:schemeClr>
                </a:solidFill>
              </a:rPr>
              <a:t>.</a:t>
            </a:r>
          </a:p>
          <a:p>
            <a:pPr marL="171450" indent="-171450" algn="just">
              <a:buFont typeface="Arial"/>
              <a:buChar char="•"/>
            </a:pPr>
            <a:endParaRPr lang="en-GB"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Resulted </a:t>
            </a:r>
            <a:r>
              <a:rPr lang="en-US" sz="1200" dirty="0">
                <a:solidFill>
                  <a:schemeClr val="tx1">
                    <a:lumMod val="75000"/>
                    <a:lumOff val="25000"/>
                  </a:schemeClr>
                </a:solidFill>
              </a:rPr>
              <a:t>(€39,913m) net cash outflows from investing activity. </a:t>
            </a:r>
            <a:endParaRPr lang="en-GB" sz="1200" dirty="0">
              <a:solidFill>
                <a:schemeClr val="tx1">
                  <a:lumMod val="75000"/>
                  <a:lumOff val="25000"/>
                </a:schemeClr>
              </a:solidFill>
            </a:endParaRPr>
          </a:p>
          <a:p>
            <a:pPr algn="just"/>
            <a:r>
              <a:rPr lang="en-US" sz="1200" dirty="0">
                <a:solidFill>
                  <a:schemeClr val="tx1">
                    <a:lumMod val="75000"/>
                    <a:lumOff val="25000"/>
                  </a:schemeClr>
                </a:solidFill>
              </a:rPr>
              <a:t> </a:t>
            </a:r>
            <a:endParaRPr lang="en-GB" sz="1200" dirty="0">
              <a:solidFill>
                <a:schemeClr val="tx1">
                  <a:lumMod val="75000"/>
                  <a:lumOff val="25000"/>
                </a:schemeClr>
              </a:solidFill>
            </a:endParaRPr>
          </a:p>
          <a:p>
            <a:pPr marL="171450" indent="-171450" algn="just">
              <a:buFont typeface="Arial"/>
              <a:buChar char="•"/>
            </a:pPr>
            <a:r>
              <a:rPr lang="en-US" sz="1200" b="1" dirty="0" smtClean="0">
                <a:solidFill>
                  <a:schemeClr val="tx1">
                    <a:lumMod val="75000"/>
                    <a:lumOff val="25000"/>
                  </a:schemeClr>
                </a:solidFill>
              </a:rPr>
              <a:t>Cash </a:t>
            </a:r>
            <a:r>
              <a:rPr lang="en-US" sz="1200" b="1" dirty="0">
                <a:solidFill>
                  <a:schemeClr val="tx1">
                    <a:lumMod val="75000"/>
                    <a:lumOff val="25000"/>
                  </a:schemeClr>
                </a:solidFill>
              </a:rPr>
              <a:t>Flows from Financing </a:t>
            </a:r>
            <a:r>
              <a:rPr lang="en-US" sz="1200" b="1" dirty="0" smtClean="0">
                <a:solidFill>
                  <a:schemeClr val="tx1">
                    <a:lumMod val="75000"/>
                    <a:lumOff val="25000"/>
                  </a:schemeClr>
                </a:solidFill>
              </a:rPr>
              <a:t>Activities</a:t>
            </a:r>
            <a:r>
              <a:rPr lang="en-US" sz="1200" dirty="0" smtClean="0">
                <a:solidFill>
                  <a:schemeClr val="tx1">
                    <a:lumMod val="75000"/>
                    <a:lumOff val="25000"/>
                  </a:schemeClr>
                </a:solidFill>
              </a:rPr>
              <a:t>, Paid </a:t>
            </a:r>
            <a:r>
              <a:rPr lang="en-US" sz="1200" dirty="0">
                <a:solidFill>
                  <a:schemeClr val="tx1">
                    <a:lumMod val="75000"/>
                    <a:lumOff val="25000"/>
                  </a:schemeClr>
                </a:solidFill>
              </a:rPr>
              <a:t>off €103,520m in 2014</a:t>
            </a:r>
            <a:r>
              <a:rPr lang="en-US" sz="1200" dirty="0" smtClean="0">
                <a:solidFill>
                  <a:schemeClr val="tx1">
                    <a:lumMod val="75000"/>
                    <a:lumOff val="25000"/>
                  </a:schemeClr>
                </a:solidFill>
              </a:rPr>
              <a:t>, (interest </a:t>
            </a:r>
            <a:r>
              <a:rPr lang="en-US" sz="1200" dirty="0">
                <a:solidFill>
                  <a:schemeClr val="tx1">
                    <a:lumMod val="75000"/>
                    <a:lumOff val="25000"/>
                  </a:schemeClr>
                </a:solidFill>
              </a:rPr>
              <a:t>bearing loans and </a:t>
            </a:r>
            <a:r>
              <a:rPr lang="en-US" sz="1200" dirty="0" smtClean="0">
                <a:solidFill>
                  <a:schemeClr val="tx1">
                    <a:lumMod val="75000"/>
                    <a:lumOff val="25000"/>
                  </a:schemeClr>
                </a:solidFill>
              </a:rPr>
              <a:t>borrowing). </a:t>
            </a:r>
            <a:endParaRPr lang="en-US" sz="1200" dirty="0" smtClean="0">
              <a:solidFill>
                <a:schemeClr val="tx1">
                  <a:lumMod val="75000"/>
                  <a:lumOff val="25000"/>
                </a:schemeClr>
              </a:solidFill>
            </a:endParaRPr>
          </a:p>
          <a:p>
            <a:pPr marL="171450" indent="-171450" algn="just">
              <a:buFont typeface="Arial"/>
              <a:buChar char="•"/>
            </a:pPr>
            <a:endParaRPr lang="en-US" sz="1200" dirty="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Paid dividends </a:t>
            </a:r>
            <a:r>
              <a:rPr lang="en-US" sz="1200" dirty="0">
                <a:solidFill>
                  <a:schemeClr val="tx1">
                    <a:lumMod val="75000"/>
                    <a:lumOff val="25000"/>
                  </a:schemeClr>
                </a:solidFill>
              </a:rPr>
              <a:t>to shareholders</a:t>
            </a:r>
            <a:r>
              <a:rPr lang="en-US" sz="1200" dirty="0" smtClean="0">
                <a:solidFill>
                  <a:schemeClr val="tx1">
                    <a:lumMod val="75000"/>
                    <a:lumOff val="25000"/>
                  </a:schemeClr>
                </a:solidFill>
              </a:rPr>
              <a:t>.</a:t>
            </a:r>
          </a:p>
          <a:p>
            <a:pPr marL="171450" indent="-171450" algn="just">
              <a:buFont typeface="Arial"/>
              <a:buChar char="•"/>
            </a:pPr>
            <a:endParaRPr lang="en-US" sz="1200" dirty="0" smtClean="0">
              <a:solidFill>
                <a:schemeClr val="tx1">
                  <a:lumMod val="75000"/>
                  <a:lumOff val="25000"/>
                </a:schemeClr>
              </a:solidFill>
            </a:endParaRPr>
          </a:p>
          <a:p>
            <a:pPr marL="171450" indent="-171450" algn="just">
              <a:buFont typeface="Arial"/>
              <a:buChar char="•"/>
            </a:pPr>
            <a:r>
              <a:rPr lang="en-US" sz="1200" dirty="0" smtClean="0">
                <a:solidFill>
                  <a:schemeClr val="tx1">
                    <a:lumMod val="75000"/>
                    <a:lumOff val="25000"/>
                  </a:schemeClr>
                </a:solidFill>
              </a:rPr>
              <a:t> </a:t>
            </a:r>
            <a:r>
              <a:rPr lang="en-US" sz="1200" dirty="0">
                <a:solidFill>
                  <a:schemeClr val="tx1">
                    <a:lumMod val="75000"/>
                    <a:lumOff val="25000"/>
                  </a:schemeClr>
                </a:solidFill>
              </a:rPr>
              <a:t>L</a:t>
            </a:r>
            <a:r>
              <a:rPr lang="en-US" sz="1200" dirty="0" smtClean="0">
                <a:solidFill>
                  <a:schemeClr val="tx1">
                    <a:lumMod val="75000"/>
                    <a:lumOff val="25000"/>
                  </a:schemeClr>
                </a:solidFill>
              </a:rPr>
              <a:t>argely </a:t>
            </a:r>
            <a:r>
              <a:rPr lang="en-US" sz="1200" dirty="0">
                <a:solidFill>
                  <a:schemeClr val="tx1">
                    <a:lumMod val="75000"/>
                    <a:lumOff val="25000"/>
                  </a:schemeClr>
                </a:solidFill>
              </a:rPr>
              <a:t>used </a:t>
            </a:r>
            <a:r>
              <a:rPr lang="en-US" sz="1200" dirty="0" smtClean="0">
                <a:solidFill>
                  <a:schemeClr val="tx1">
                    <a:lumMod val="75000"/>
                    <a:lumOff val="25000"/>
                  </a:schemeClr>
                </a:solidFill>
              </a:rPr>
              <a:t>own </a:t>
            </a:r>
            <a:r>
              <a:rPr lang="en-US" sz="1200" dirty="0">
                <a:solidFill>
                  <a:schemeClr val="tx1">
                    <a:lumMod val="75000"/>
                    <a:lumOff val="25000"/>
                  </a:schemeClr>
                </a:solidFill>
              </a:rPr>
              <a:t>cash available to repay borrowings, off-set also from proceeds received from interest bearing loans and borrowings € 78,010m, in 2014.</a:t>
            </a:r>
            <a:endParaRPr lang="en-GB" sz="1200" dirty="0">
              <a:solidFill>
                <a:schemeClr val="tx1">
                  <a:lumMod val="75000"/>
                  <a:lumOff val="25000"/>
                </a:schemeClr>
              </a:solidFill>
            </a:endParaRPr>
          </a:p>
        </p:txBody>
      </p:sp>
      <p:sp>
        <p:nvSpPr>
          <p:cNvPr id="9" name="TextBox 8"/>
          <p:cNvSpPr txBox="1"/>
          <p:nvPr/>
        </p:nvSpPr>
        <p:spPr>
          <a:xfrm>
            <a:off x="165100" y="266700"/>
            <a:ext cx="6946645"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Cash Flow Analysis</a:t>
            </a:r>
            <a:endParaRPr lang="en-US" sz="3200" b="1" dirty="0">
              <a:solidFill>
                <a:schemeClr val="tx1">
                  <a:lumMod val="75000"/>
                  <a:lumOff val="25000"/>
                </a:schemeClr>
              </a:solidFill>
            </a:endParaRPr>
          </a:p>
        </p:txBody>
      </p:sp>
      <p:pic>
        <p:nvPicPr>
          <p:cNvPr id="11" name="Picture 10"/>
          <p:cNvPicPr>
            <a:picLocks noChangeAspect="1"/>
          </p:cNvPicPr>
          <p:nvPr/>
        </p:nvPicPr>
        <p:blipFill>
          <a:blip r:embed="rId3"/>
          <a:stretch>
            <a:fillRect/>
          </a:stretch>
        </p:blipFill>
        <p:spPr>
          <a:xfrm>
            <a:off x="363323" y="1062670"/>
            <a:ext cx="5208267" cy="5226475"/>
          </a:xfrm>
          <a:prstGeom prst="rect">
            <a:avLst/>
          </a:prstGeom>
        </p:spPr>
      </p:pic>
      <p:sp>
        <p:nvSpPr>
          <p:cNvPr id="12" name="TextBox 11"/>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558569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41</a:t>
            </a:fld>
            <a:endParaRPr lang="en-US"/>
          </a:p>
        </p:txBody>
      </p:sp>
      <p:sp>
        <p:nvSpPr>
          <p:cNvPr id="6" name="Content Placeholder 2"/>
          <p:cNvSpPr txBox="1">
            <a:spLocks/>
          </p:cNvSpPr>
          <p:nvPr/>
        </p:nvSpPr>
        <p:spPr>
          <a:xfrm>
            <a:off x="457200" y="160020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sp>
        <p:nvSpPr>
          <p:cNvPr id="7" name="TextBox 6"/>
          <p:cNvSpPr txBox="1"/>
          <p:nvPr/>
        </p:nvSpPr>
        <p:spPr>
          <a:xfrm>
            <a:off x="165100" y="266700"/>
            <a:ext cx="6546023"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Valuation (DCF)</a:t>
            </a:r>
            <a:endParaRPr lang="en-US" sz="3200" b="1" dirty="0">
              <a:solidFill>
                <a:schemeClr val="tx1">
                  <a:lumMod val="75000"/>
                  <a:lumOff val="25000"/>
                </a:schemeClr>
              </a:solidFill>
            </a:endParaRPr>
          </a:p>
        </p:txBody>
      </p:sp>
      <p:pic>
        <p:nvPicPr>
          <p:cNvPr id="8" name="Picture 7"/>
          <p:cNvPicPr>
            <a:picLocks noChangeAspect="1"/>
          </p:cNvPicPr>
          <p:nvPr/>
        </p:nvPicPr>
        <p:blipFill>
          <a:blip r:embed="rId2"/>
          <a:stretch>
            <a:fillRect/>
          </a:stretch>
        </p:blipFill>
        <p:spPr>
          <a:xfrm>
            <a:off x="350626" y="955283"/>
            <a:ext cx="11503445" cy="5245005"/>
          </a:xfrm>
          <a:prstGeom prst="rect">
            <a:avLst/>
          </a:prstGeom>
        </p:spPr>
      </p:pic>
      <p:sp>
        <p:nvSpPr>
          <p:cNvPr id="10" name="TextBox 9"/>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785778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42</a:t>
            </a:fld>
            <a:endParaRPr lang="en-US"/>
          </a:p>
        </p:txBody>
      </p:sp>
      <p:sp>
        <p:nvSpPr>
          <p:cNvPr id="6" name="Content Placeholder 2"/>
          <p:cNvSpPr txBox="1">
            <a:spLocks/>
          </p:cNvSpPr>
          <p:nvPr/>
        </p:nvSpPr>
        <p:spPr>
          <a:xfrm>
            <a:off x="457200" y="160020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sp>
        <p:nvSpPr>
          <p:cNvPr id="7" name="TextBox 6"/>
          <p:cNvSpPr txBox="1"/>
          <p:nvPr/>
        </p:nvSpPr>
        <p:spPr>
          <a:xfrm>
            <a:off x="165100" y="266700"/>
            <a:ext cx="7393434"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Valuation (DCF) cont’d</a:t>
            </a:r>
            <a:endParaRPr lang="en-US" sz="3200" b="1" dirty="0">
              <a:solidFill>
                <a:schemeClr val="tx1">
                  <a:lumMod val="75000"/>
                  <a:lumOff val="25000"/>
                </a:schemeClr>
              </a:solidFill>
            </a:endParaRPr>
          </a:p>
        </p:txBody>
      </p:sp>
      <p:pic>
        <p:nvPicPr>
          <p:cNvPr id="8" name="Picture 7"/>
          <p:cNvPicPr>
            <a:picLocks noChangeAspect="1"/>
          </p:cNvPicPr>
          <p:nvPr/>
        </p:nvPicPr>
        <p:blipFill>
          <a:blip r:embed="rId2"/>
          <a:stretch>
            <a:fillRect/>
          </a:stretch>
        </p:blipFill>
        <p:spPr>
          <a:xfrm>
            <a:off x="350626" y="955283"/>
            <a:ext cx="11503445" cy="5516770"/>
          </a:xfrm>
          <a:prstGeom prst="rect">
            <a:avLst/>
          </a:prstGeom>
        </p:spPr>
      </p:pic>
      <p:sp>
        <p:nvSpPr>
          <p:cNvPr id="11" name="TextBox 10"/>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054128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43</a:t>
            </a:fld>
            <a:endParaRPr lang="en-US"/>
          </a:p>
        </p:txBody>
      </p:sp>
      <p:sp>
        <p:nvSpPr>
          <p:cNvPr id="6" name="Content Placeholder 2"/>
          <p:cNvSpPr txBox="1">
            <a:spLocks/>
          </p:cNvSpPr>
          <p:nvPr/>
        </p:nvSpPr>
        <p:spPr>
          <a:xfrm>
            <a:off x="-1725176" y="194609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smtClean="0">
              <a:solidFill>
                <a:schemeClr val="tx1">
                  <a:lumMod val="75000"/>
                  <a:lumOff val="25000"/>
                </a:schemeClr>
              </a:solidFill>
            </a:endParaRPr>
          </a:p>
        </p:txBody>
      </p:sp>
      <p:sp>
        <p:nvSpPr>
          <p:cNvPr id="10" name="Rectangle 9"/>
          <p:cNvSpPr/>
          <p:nvPr/>
        </p:nvSpPr>
        <p:spPr>
          <a:xfrm>
            <a:off x="350626" y="4246619"/>
            <a:ext cx="11520222" cy="1708160"/>
          </a:xfrm>
          <a:prstGeom prst="rect">
            <a:avLst/>
          </a:prstGeom>
        </p:spPr>
        <p:txBody>
          <a:bodyPr wrap="square">
            <a:spAutoFit/>
          </a:bodyPr>
          <a:lstStyle/>
          <a:p>
            <a:pPr marL="285750" indent="-285750">
              <a:lnSpc>
                <a:spcPct val="150000"/>
              </a:lnSpc>
              <a:buFont typeface="Arial"/>
              <a:buChar char="•"/>
            </a:pPr>
            <a:r>
              <a:rPr lang="en-GB" sz="1400" dirty="0" smtClean="0">
                <a:solidFill>
                  <a:schemeClr val="tx1">
                    <a:lumMod val="75000"/>
                    <a:lumOff val="25000"/>
                  </a:schemeClr>
                </a:solidFill>
              </a:rPr>
              <a:t>UD </a:t>
            </a:r>
            <a:r>
              <a:rPr lang="en-GB" sz="1400" dirty="0">
                <a:solidFill>
                  <a:schemeClr val="tx1">
                    <a:lumMod val="75000"/>
                    <a:lumOff val="25000"/>
                  </a:schemeClr>
                </a:solidFill>
              </a:rPr>
              <a:t>Supply Chain </a:t>
            </a:r>
            <a:r>
              <a:rPr lang="en-GB" sz="1400" dirty="0" smtClean="0">
                <a:solidFill>
                  <a:schemeClr val="tx1">
                    <a:lumMod val="75000"/>
                    <a:lumOff val="25000"/>
                  </a:schemeClr>
                </a:solidFill>
              </a:rPr>
              <a:t>Services - </a:t>
            </a:r>
            <a:r>
              <a:rPr lang="en-GB" sz="1400" dirty="0">
                <a:solidFill>
                  <a:schemeClr val="tx1">
                    <a:lumMod val="75000"/>
                    <a:lumOff val="25000"/>
                  </a:schemeClr>
                </a:solidFill>
              </a:rPr>
              <a:t>reached saturation in Ireland and </a:t>
            </a:r>
            <a:r>
              <a:rPr lang="en-GB" sz="1400" dirty="0" smtClean="0">
                <a:solidFill>
                  <a:schemeClr val="tx1">
                    <a:lumMod val="75000"/>
                    <a:lumOff val="25000"/>
                  </a:schemeClr>
                </a:solidFill>
              </a:rPr>
              <a:t>UK.</a:t>
            </a:r>
          </a:p>
          <a:p>
            <a:pPr marL="285750" indent="-285750">
              <a:lnSpc>
                <a:spcPct val="150000"/>
              </a:lnSpc>
              <a:buFont typeface="Arial"/>
              <a:buChar char="•"/>
            </a:pPr>
            <a:r>
              <a:rPr lang="en-GB" sz="1400" dirty="0" smtClean="0">
                <a:solidFill>
                  <a:schemeClr val="tx1">
                    <a:lumMod val="75000"/>
                    <a:lumOff val="25000"/>
                  </a:schemeClr>
                </a:solidFill>
              </a:rPr>
              <a:t> Ashfield </a:t>
            </a:r>
            <a:r>
              <a:rPr lang="en-GB" sz="1400" dirty="0">
                <a:solidFill>
                  <a:schemeClr val="tx1">
                    <a:lumMod val="75000"/>
                    <a:lumOff val="25000"/>
                  </a:schemeClr>
                </a:solidFill>
              </a:rPr>
              <a:t>and Sharp </a:t>
            </a:r>
            <a:r>
              <a:rPr lang="en-GB" sz="1400" dirty="0" smtClean="0">
                <a:solidFill>
                  <a:schemeClr val="tx1">
                    <a:lumMod val="75000"/>
                    <a:lumOff val="25000"/>
                  </a:schemeClr>
                </a:solidFill>
              </a:rPr>
              <a:t>-many </a:t>
            </a:r>
            <a:r>
              <a:rPr lang="en-GB" sz="1400" dirty="0">
                <a:solidFill>
                  <a:schemeClr val="tx1">
                    <a:lumMod val="75000"/>
                    <a:lumOff val="25000"/>
                  </a:schemeClr>
                </a:solidFill>
              </a:rPr>
              <a:t>business growth opportunities ahead. </a:t>
            </a:r>
          </a:p>
          <a:p>
            <a:pPr marL="285750" indent="-285750">
              <a:lnSpc>
                <a:spcPct val="150000"/>
              </a:lnSpc>
              <a:buFont typeface="Arial"/>
              <a:buChar char="•"/>
            </a:pPr>
            <a:r>
              <a:rPr lang="en-GB" sz="1400" dirty="0" smtClean="0">
                <a:solidFill>
                  <a:schemeClr val="tx1">
                    <a:lumMod val="75000"/>
                    <a:lumOff val="25000"/>
                  </a:schemeClr>
                </a:solidFill>
              </a:rPr>
              <a:t>Geographically – </a:t>
            </a:r>
            <a:r>
              <a:rPr lang="en-GB" sz="1400" dirty="0">
                <a:solidFill>
                  <a:schemeClr val="tx1">
                    <a:lumMod val="75000"/>
                    <a:lumOff val="25000"/>
                  </a:schemeClr>
                </a:solidFill>
              </a:rPr>
              <a:t>Group </a:t>
            </a:r>
            <a:r>
              <a:rPr lang="en-GB" sz="1400" dirty="0" smtClean="0">
                <a:solidFill>
                  <a:schemeClr val="tx1">
                    <a:lumMod val="75000"/>
                    <a:lumOff val="25000"/>
                  </a:schemeClr>
                </a:solidFill>
              </a:rPr>
              <a:t>increased </a:t>
            </a:r>
            <a:r>
              <a:rPr lang="en-GB" sz="1400" dirty="0">
                <a:solidFill>
                  <a:schemeClr val="tx1">
                    <a:lumMod val="75000"/>
                    <a:lumOff val="25000"/>
                  </a:schemeClr>
                </a:solidFill>
              </a:rPr>
              <a:t>Cap Ex in </a:t>
            </a:r>
            <a:r>
              <a:rPr lang="en-GB" sz="1400" dirty="0" smtClean="0">
                <a:solidFill>
                  <a:schemeClr val="tx1">
                    <a:lumMod val="75000"/>
                    <a:lumOff val="25000"/>
                  </a:schemeClr>
                </a:solidFill>
              </a:rPr>
              <a:t>UK </a:t>
            </a:r>
            <a:r>
              <a:rPr lang="en-GB" sz="1400" dirty="0">
                <a:solidFill>
                  <a:schemeClr val="tx1">
                    <a:lumMod val="75000"/>
                    <a:lumOff val="25000"/>
                  </a:schemeClr>
                </a:solidFill>
              </a:rPr>
              <a:t>and North America in </a:t>
            </a:r>
            <a:r>
              <a:rPr lang="en-GB" sz="1400" dirty="0" smtClean="0">
                <a:solidFill>
                  <a:schemeClr val="tx1">
                    <a:lumMod val="75000"/>
                    <a:lumOff val="25000"/>
                  </a:schemeClr>
                </a:solidFill>
              </a:rPr>
              <a:t>2014</a:t>
            </a:r>
            <a:r>
              <a:rPr lang="en-GB" sz="1400" dirty="0">
                <a:solidFill>
                  <a:schemeClr val="tx1">
                    <a:lumMod val="75000"/>
                    <a:lumOff val="25000"/>
                  </a:schemeClr>
                </a:solidFill>
              </a:rPr>
              <a:t> </a:t>
            </a:r>
            <a:r>
              <a:rPr lang="en-GB" sz="1400" dirty="0" smtClean="0">
                <a:solidFill>
                  <a:schemeClr val="tx1">
                    <a:lumMod val="75000"/>
                    <a:lumOff val="25000"/>
                  </a:schemeClr>
                </a:solidFill>
              </a:rPr>
              <a:t>- opening </a:t>
            </a:r>
            <a:r>
              <a:rPr lang="en-GB" sz="1400" dirty="0">
                <a:solidFill>
                  <a:schemeClr val="tx1">
                    <a:lumMod val="75000"/>
                    <a:lumOff val="25000"/>
                  </a:schemeClr>
                </a:solidFill>
              </a:rPr>
              <a:t>up further areas </a:t>
            </a:r>
            <a:r>
              <a:rPr lang="en-GB" sz="1400" dirty="0" smtClean="0">
                <a:solidFill>
                  <a:schemeClr val="tx1">
                    <a:lumMod val="75000"/>
                    <a:lumOff val="25000"/>
                  </a:schemeClr>
                </a:solidFill>
              </a:rPr>
              <a:t>for </a:t>
            </a:r>
            <a:r>
              <a:rPr lang="en-GB" sz="1400" dirty="0">
                <a:solidFill>
                  <a:schemeClr val="tx1">
                    <a:lumMod val="75000"/>
                    <a:lumOff val="25000"/>
                  </a:schemeClr>
                </a:solidFill>
              </a:rPr>
              <a:t>growth opportunities</a:t>
            </a:r>
            <a:r>
              <a:rPr lang="en-GB" sz="1400" dirty="0" smtClean="0">
                <a:solidFill>
                  <a:schemeClr val="tx1">
                    <a:lumMod val="75000"/>
                    <a:lumOff val="25000"/>
                  </a:schemeClr>
                </a:solidFill>
              </a:rPr>
              <a:t>.</a:t>
            </a:r>
          </a:p>
          <a:p>
            <a:pPr marL="285750" indent="-285750">
              <a:lnSpc>
                <a:spcPct val="150000"/>
              </a:lnSpc>
              <a:buFont typeface="Arial"/>
              <a:buChar char="•"/>
            </a:pPr>
            <a:r>
              <a:rPr lang="en-GB" sz="1400" dirty="0" smtClean="0">
                <a:solidFill>
                  <a:schemeClr val="tx1">
                    <a:lumMod val="75000"/>
                    <a:lumOff val="25000"/>
                  </a:schemeClr>
                </a:solidFill>
              </a:rPr>
              <a:t>2014 - sales </a:t>
            </a:r>
            <a:r>
              <a:rPr lang="en-GB" sz="1400" dirty="0">
                <a:solidFill>
                  <a:schemeClr val="tx1">
                    <a:lumMod val="75000"/>
                    <a:lumOff val="25000"/>
                  </a:schemeClr>
                </a:solidFill>
              </a:rPr>
              <a:t>and asset investment </a:t>
            </a:r>
            <a:r>
              <a:rPr lang="en-GB" sz="1400" dirty="0" smtClean="0">
                <a:solidFill>
                  <a:schemeClr val="tx1">
                    <a:lumMod val="75000"/>
                    <a:lumOff val="25000"/>
                  </a:schemeClr>
                </a:solidFill>
              </a:rPr>
              <a:t>in UK</a:t>
            </a:r>
            <a:r>
              <a:rPr lang="en-GB" sz="1400" dirty="0">
                <a:solidFill>
                  <a:schemeClr val="tx1">
                    <a:lumMod val="75000"/>
                    <a:lumOff val="25000"/>
                  </a:schemeClr>
                </a:solidFill>
              </a:rPr>
              <a:t>, Continental Europe and North </a:t>
            </a:r>
            <a:r>
              <a:rPr lang="en-GB" sz="1400" dirty="0" smtClean="0">
                <a:solidFill>
                  <a:schemeClr val="tx1">
                    <a:lumMod val="75000"/>
                    <a:lumOff val="25000"/>
                  </a:schemeClr>
                </a:solidFill>
              </a:rPr>
              <a:t>America increased, with RoI decreasing. </a:t>
            </a:r>
          </a:p>
          <a:p>
            <a:pPr>
              <a:lnSpc>
                <a:spcPct val="150000"/>
              </a:lnSpc>
            </a:pPr>
            <a:endParaRPr lang="en-GB" sz="1400" dirty="0" smtClean="0">
              <a:solidFill>
                <a:schemeClr val="tx1">
                  <a:lumMod val="75000"/>
                  <a:lumOff val="25000"/>
                </a:schemeClr>
              </a:solidFill>
            </a:endParaRPr>
          </a:p>
        </p:txBody>
      </p:sp>
      <p:sp>
        <p:nvSpPr>
          <p:cNvPr id="8" name="TextBox 7"/>
          <p:cNvSpPr txBox="1"/>
          <p:nvPr/>
        </p:nvSpPr>
        <p:spPr>
          <a:xfrm>
            <a:off x="165100" y="266700"/>
            <a:ext cx="7913898"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United Drug Healthcare plc Financial Summary</a:t>
            </a:r>
            <a:endParaRPr lang="en-US" sz="3200" b="1" dirty="0">
              <a:solidFill>
                <a:schemeClr val="tx1">
                  <a:lumMod val="75000"/>
                  <a:lumOff val="25000"/>
                </a:schemeClr>
              </a:solidFill>
            </a:endParaRPr>
          </a:p>
        </p:txBody>
      </p:sp>
      <p:pic>
        <p:nvPicPr>
          <p:cNvPr id="9" name="Picture 8"/>
          <p:cNvPicPr>
            <a:picLocks noChangeAspect="1"/>
          </p:cNvPicPr>
          <p:nvPr/>
        </p:nvPicPr>
        <p:blipFill>
          <a:blip r:embed="rId3"/>
          <a:stretch>
            <a:fillRect/>
          </a:stretch>
        </p:blipFill>
        <p:spPr>
          <a:xfrm>
            <a:off x="350626" y="1087805"/>
            <a:ext cx="11520222" cy="3073378"/>
          </a:xfrm>
          <a:prstGeom prst="rect">
            <a:avLst/>
          </a:prstGeom>
        </p:spPr>
      </p:pic>
      <p:sp>
        <p:nvSpPr>
          <p:cNvPr id="13" name="TextBox 12"/>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906755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44</a:t>
            </a:fld>
            <a:endParaRPr lang="en-US"/>
          </a:p>
        </p:txBody>
      </p:sp>
      <p:sp>
        <p:nvSpPr>
          <p:cNvPr id="7" name="Rectangle 6"/>
          <p:cNvSpPr/>
          <p:nvPr/>
        </p:nvSpPr>
        <p:spPr>
          <a:xfrm>
            <a:off x="258801" y="1129580"/>
            <a:ext cx="11662634" cy="4185761"/>
          </a:xfrm>
          <a:prstGeom prst="rect">
            <a:avLst/>
          </a:prstGeom>
        </p:spPr>
        <p:txBody>
          <a:bodyPr wrap="square">
            <a:spAutoFit/>
          </a:bodyPr>
          <a:lstStyle/>
          <a:p>
            <a:pPr marL="171450" indent="-171450" algn="just">
              <a:buFont typeface="Arial"/>
              <a:buChar char="•"/>
            </a:pPr>
            <a:r>
              <a:rPr lang="en-GB" sz="1400" dirty="0" smtClean="0">
                <a:solidFill>
                  <a:schemeClr val="tx1">
                    <a:lumMod val="75000"/>
                    <a:lumOff val="25000"/>
                  </a:schemeClr>
                </a:solidFill>
              </a:rPr>
              <a:t>UDG’s </a:t>
            </a:r>
            <a:r>
              <a:rPr lang="en-GB" sz="1400" dirty="0">
                <a:solidFill>
                  <a:schemeClr val="tx1">
                    <a:lumMod val="75000"/>
                    <a:lumOff val="25000"/>
                  </a:schemeClr>
                </a:solidFill>
              </a:rPr>
              <a:t>Supply Chain Services opportunities remain limited </a:t>
            </a:r>
            <a:r>
              <a:rPr lang="en-GB" sz="1400" dirty="0" smtClean="0">
                <a:solidFill>
                  <a:schemeClr val="tx1">
                    <a:lumMod val="75000"/>
                    <a:lumOff val="25000"/>
                  </a:schemeClr>
                </a:solidFill>
              </a:rPr>
              <a:t>while </a:t>
            </a:r>
            <a:r>
              <a:rPr lang="en-GB" sz="1400" dirty="0">
                <a:solidFill>
                  <a:schemeClr val="tx1">
                    <a:lumMod val="75000"/>
                    <a:lumOff val="25000"/>
                  </a:schemeClr>
                </a:solidFill>
              </a:rPr>
              <a:t>Irish economy </a:t>
            </a:r>
            <a:r>
              <a:rPr lang="en-GB" sz="1400" dirty="0" smtClean="0">
                <a:solidFill>
                  <a:schemeClr val="tx1">
                    <a:lumMod val="75000"/>
                    <a:lumOff val="25000"/>
                  </a:schemeClr>
                </a:solidFill>
              </a:rPr>
              <a:t>recovers - needs </a:t>
            </a:r>
            <a:r>
              <a:rPr lang="en-GB" sz="1400" dirty="0">
                <a:solidFill>
                  <a:schemeClr val="tx1">
                    <a:lumMod val="75000"/>
                    <a:lumOff val="25000"/>
                  </a:schemeClr>
                </a:solidFill>
              </a:rPr>
              <a:t>attention </a:t>
            </a:r>
            <a:r>
              <a:rPr lang="en-GB" sz="1400" dirty="0" smtClean="0">
                <a:solidFill>
                  <a:schemeClr val="tx1">
                    <a:lumMod val="75000"/>
                    <a:lumOff val="25000"/>
                  </a:schemeClr>
                </a:solidFill>
              </a:rPr>
              <a:t>to return to/maintain growth. </a:t>
            </a:r>
            <a:endParaRPr lang="en-GB" sz="1400" dirty="0">
              <a:solidFill>
                <a:schemeClr val="tx1">
                  <a:lumMod val="75000"/>
                  <a:lumOff val="25000"/>
                </a:schemeClr>
              </a:solidFill>
            </a:endParaRPr>
          </a:p>
          <a:p>
            <a:pPr marL="171450" indent="-171450" algn="just">
              <a:buFont typeface="Arial"/>
              <a:buChar char="•"/>
            </a:pPr>
            <a:r>
              <a:rPr lang="en-GB" sz="1400" dirty="0" smtClean="0">
                <a:solidFill>
                  <a:schemeClr val="tx1">
                    <a:lumMod val="75000"/>
                    <a:lumOff val="25000"/>
                  </a:schemeClr>
                </a:solidFill>
              </a:rPr>
              <a:t>This is being </a:t>
            </a:r>
            <a:r>
              <a:rPr lang="en-GB" sz="1400" dirty="0">
                <a:solidFill>
                  <a:schemeClr val="tx1">
                    <a:lumMod val="75000"/>
                    <a:lumOff val="25000"/>
                  </a:schemeClr>
                </a:solidFill>
              </a:rPr>
              <a:t>addressed </a:t>
            </a:r>
            <a:r>
              <a:rPr lang="en-GB" sz="1400" dirty="0" smtClean="0">
                <a:solidFill>
                  <a:schemeClr val="tx1">
                    <a:lumMod val="75000"/>
                    <a:lumOff val="25000"/>
                  </a:schemeClr>
                </a:solidFill>
              </a:rPr>
              <a:t>through </a:t>
            </a:r>
            <a:r>
              <a:rPr lang="en-GB" sz="1400" dirty="0">
                <a:solidFill>
                  <a:schemeClr val="tx1">
                    <a:lumMod val="75000"/>
                    <a:lumOff val="25000"/>
                  </a:schemeClr>
                </a:solidFill>
              </a:rPr>
              <a:t>automation and IT investments, </a:t>
            </a:r>
            <a:r>
              <a:rPr lang="en-GB" sz="1400" dirty="0" smtClean="0">
                <a:solidFill>
                  <a:schemeClr val="tx1">
                    <a:lumMod val="75000"/>
                    <a:lumOff val="25000"/>
                  </a:schemeClr>
                </a:solidFill>
              </a:rPr>
              <a:t>to </a:t>
            </a:r>
            <a:r>
              <a:rPr lang="en-GB" sz="1400" dirty="0">
                <a:solidFill>
                  <a:schemeClr val="tx1">
                    <a:lumMod val="75000"/>
                    <a:lumOff val="25000"/>
                  </a:schemeClr>
                </a:solidFill>
              </a:rPr>
              <a:t>reduced operating costs, while increasing efficiency and productivity. </a:t>
            </a:r>
            <a:endParaRPr lang="en-GB" sz="1400" dirty="0" smtClean="0">
              <a:solidFill>
                <a:schemeClr val="tx1">
                  <a:lumMod val="75000"/>
                  <a:lumOff val="25000"/>
                </a:schemeClr>
              </a:solidFill>
            </a:endParaRPr>
          </a:p>
          <a:p>
            <a:pPr marL="171450" indent="-171450" algn="just">
              <a:buFont typeface="Arial"/>
              <a:buChar char="•"/>
            </a:pPr>
            <a:endParaRPr lang="en-GB" sz="1400" dirty="0">
              <a:solidFill>
                <a:schemeClr val="tx1">
                  <a:lumMod val="75000"/>
                  <a:lumOff val="25000"/>
                </a:schemeClr>
              </a:solidFill>
            </a:endParaRPr>
          </a:p>
          <a:p>
            <a:pPr marL="171450" indent="-171450" algn="just">
              <a:buFont typeface="Arial"/>
              <a:buChar char="•"/>
            </a:pPr>
            <a:r>
              <a:rPr lang="en-GB" sz="1400" dirty="0">
                <a:solidFill>
                  <a:schemeClr val="tx1">
                    <a:lumMod val="75000"/>
                    <a:lumOff val="25000"/>
                  </a:schemeClr>
                </a:solidFill>
              </a:rPr>
              <a:t>Aquilant, Ashfield and Sharp returned operating profit growth, 2014, leading to overall group operating profit growth.  </a:t>
            </a:r>
            <a:endParaRPr lang="en-GB" sz="1400" dirty="0" smtClean="0">
              <a:solidFill>
                <a:schemeClr val="tx1">
                  <a:lumMod val="75000"/>
                  <a:lumOff val="25000"/>
                </a:schemeClr>
              </a:solidFill>
            </a:endParaRPr>
          </a:p>
          <a:p>
            <a:pPr marL="171450" indent="-171450" algn="just">
              <a:buFont typeface="Arial"/>
              <a:buChar char="•"/>
            </a:pPr>
            <a:endParaRPr lang="en-GB" sz="1400" dirty="0">
              <a:solidFill>
                <a:schemeClr val="tx1">
                  <a:lumMod val="75000"/>
                  <a:lumOff val="25000"/>
                </a:schemeClr>
              </a:solidFill>
            </a:endParaRPr>
          </a:p>
          <a:p>
            <a:pPr marL="171450" indent="-171450" algn="just">
              <a:buFont typeface="Arial"/>
              <a:buChar char="•"/>
            </a:pPr>
            <a:r>
              <a:rPr lang="en-GB" sz="1400" dirty="0">
                <a:solidFill>
                  <a:schemeClr val="tx1">
                    <a:lumMod val="75000"/>
                    <a:lumOff val="25000"/>
                  </a:schemeClr>
                </a:solidFill>
              </a:rPr>
              <a:t>Ashfield enjoys leading market positions in a number of markets; UK, Canada and some mainland European Countries, and is also building a strong CSO emerging presence in South America and Asia. Ashfield represented 42% of the Groups operating profit in 2014</a:t>
            </a:r>
            <a:r>
              <a:rPr lang="en-GB" sz="1400" dirty="0" smtClean="0">
                <a:solidFill>
                  <a:schemeClr val="tx1">
                    <a:lumMod val="75000"/>
                    <a:lumOff val="25000"/>
                  </a:schemeClr>
                </a:solidFill>
              </a:rPr>
              <a:t>.</a:t>
            </a:r>
          </a:p>
          <a:p>
            <a:pPr marL="171450" indent="-171450" algn="just">
              <a:buFont typeface="Arial"/>
              <a:buChar char="•"/>
            </a:pPr>
            <a:endParaRPr lang="en-GB" sz="1400" dirty="0">
              <a:solidFill>
                <a:schemeClr val="tx1">
                  <a:lumMod val="75000"/>
                  <a:lumOff val="25000"/>
                </a:schemeClr>
              </a:solidFill>
            </a:endParaRPr>
          </a:p>
          <a:p>
            <a:pPr marL="171450" indent="-171450" algn="just">
              <a:buFont typeface="Arial"/>
              <a:buChar char="•"/>
            </a:pPr>
            <a:r>
              <a:rPr lang="en-GB" sz="1400" dirty="0" smtClean="0">
                <a:solidFill>
                  <a:schemeClr val="tx1">
                    <a:lumMod val="75000"/>
                    <a:lumOff val="25000"/>
                  </a:schemeClr>
                </a:solidFill>
              </a:rPr>
              <a:t>Sharp have </a:t>
            </a:r>
            <a:r>
              <a:rPr lang="en-GB" sz="1400" dirty="0">
                <a:solidFill>
                  <a:schemeClr val="tx1">
                    <a:lumMod val="75000"/>
                    <a:lumOff val="25000"/>
                  </a:schemeClr>
                </a:solidFill>
              </a:rPr>
              <a:t>developed their European sectors to offer serialization, and as Sharp US has reached capacity, a €35m Cap Ex investment will be made, to ensure Sharp US’s continued success, and ability to take advantage of growth opportunities in it’s marketplace.</a:t>
            </a:r>
          </a:p>
          <a:p>
            <a:pPr algn="just"/>
            <a:endParaRPr lang="en-GB" sz="1400" dirty="0">
              <a:solidFill>
                <a:schemeClr val="tx1">
                  <a:lumMod val="75000"/>
                  <a:lumOff val="25000"/>
                </a:schemeClr>
              </a:solidFill>
            </a:endParaRPr>
          </a:p>
          <a:p>
            <a:pPr marL="171450" indent="-171450" algn="just">
              <a:buFont typeface="Arial"/>
              <a:buChar char="•"/>
            </a:pPr>
            <a:r>
              <a:rPr lang="en-GB" sz="1400" dirty="0">
                <a:solidFill>
                  <a:schemeClr val="tx1">
                    <a:lumMod val="75000"/>
                    <a:lumOff val="25000"/>
                  </a:schemeClr>
                </a:solidFill>
              </a:rPr>
              <a:t>E</a:t>
            </a:r>
            <a:r>
              <a:rPr lang="en-GB" sz="1400" dirty="0" smtClean="0">
                <a:solidFill>
                  <a:schemeClr val="tx1">
                    <a:lumMod val="75000"/>
                    <a:lumOff val="25000"/>
                  </a:schemeClr>
                </a:solidFill>
              </a:rPr>
              <a:t>nd of 2014</a:t>
            </a:r>
            <a:r>
              <a:rPr lang="en-GB" sz="1400" dirty="0">
                <a:solidFill>
                  <a:schemeClr val="tx1">
                    <a:lumMod val="75000"/>
                    <a:lumOff val="25000"/>
                  </a:schemeClr>
                </a:solidFill>
              </a:rPr>
              <a:t>, UDG have strong financial </a:t>
            </a:r>
            <a:r>
              <a:rPr lang="en-GB" sz="1400" dirty="0" smtClean="0">
                <a:solidFill>
                  <a:schemeClr val="tx1">
                    <a:lumMod val="75000"/>
                    <a:lumOff val="25000"/>
                  </a:schemeClr>
                </a:solidFill>
              </a:rPr>
              <a:t>resources</a:t>
            </a:r>
            <a:r>
              <a:rPr lang="en-GB" sz="1400" dirty="0">
                <a:solidFill>
                  <a:schemeClr val="tx1">
                    <a:lumMod val="75000"/>
                    <a:lumOff val="25000"/>
                  </a:schemeClr>
                </a:solidFill>
              </a:rPr>
              <a:t> </a:t>
            </a:r>
            <a:r>
              <a:rPr lang="en-GB" sz="1400" dirty="0" smtClean="0">
                <a:solidFill>
                  <a:schemeClr val="tx1">
                    <a:lumMod val="75000"/>
                    <a:lumOff val="25000"/>
                  </a:schemeClr>
                </a:solidFill>
              </a:rPr>
              <a:t>- which </a:t>
            </a:r>
            <a:r>
              <a:rPr lang="en-GB" sz="1400" dirty="0">
                <a:solidFill>
                  <a:schemeClr val="tx1">
                    <a:lumMod val="75000"/>
                    <a:lumOff val="25000"/>
                  </a:schemeClr>
                </a:solidFill>
              </a:rPr>
              <a:t>came about </a:t>
            </a:r>
            <a:r>
              <a:rPr lang="en-GB" sz="1400" dirty="0" smtClean="0">
                <a:solidFill>
                  <a:schemeClr val="tx1">
                    <a:lumMod val="75000"/>
                    <a:lumOff val="25000"/>
                  </a:schemeClr>
                </a:solidFill>
              </a:rPr>
              <a:t>from, wise </a:t>
            </a:r>
            <a:r>
              <a:rPr lang="en-GB" sz="1400" dirty="0">
                <a:solidFill>
                  <a:schemeClr val="tx1">
                    <a:lumMod val="75000"/>
                    <a:lumOff val="25000"/>
                  </a:schemeClr>
                </a:solidFill>
              </a:rPr>
              <a:t>acquisitions, disposals, and asset </a:t>
            </a:r>
            <a:r>
              <a:rPr lang="en-GB" sz="1400" dirty="0" smtClean="0">
                <a:solidFill>
                  <a:schemeClr val="tx1">
                    <a:lumMod val="75000"/>
                    <a:lumOff val="25000"/>
                  </a:schemeClr>
                </a:solidFill>
              </a:rPr>
              <a:t>investments.</a:t>
            </a:r>
            <a:endParaRPr lang="en-GB" sz="1400" dirty="0">
              <a:solidFill>
                <a:schemeClr val="tx1">
                  <a:lumMod val="75000"/>
                  <a:lumOff val="25000"/>
                </a:schemeClr>
              </a:solidFill>
            </a:endParaRPr>
          </a:p>
          <a:p>
            <a:pPr marL="171450" indent="-171450" algn="just">
              <a:buFont typeface="Arial"/>
              <a:buChar char="•"/>
            </a:pPr>
            <a:r>
              <a:rPr lang="en-GB" sz="1400" dirty="0" smtClean="0">
                <a:solidFill>
                  <a:schemeClr val="tx1">
                    <a:lumMod val="75000"/>
                    <a:lumOff val="25000"/>
                  </a:schemeClr>
                </a:solidFill>
              </a:rPr>
              <a:t>UDG </a:t>
            </a:r>
            <a:r>
              <a:rPr lang="en-GB" sz="1400" dirty="0">
                <a:solidFill>
                  <a:schemeClr val="tx1">
                    <a:lumMod val="75000"/>
                    <a:lumOff val="25000"/>
                  </a:schemeClr>
                </a:solidFill>
              </a:rPr>
              <a:t>benefit </a:t>
            </a:r>
            <a:r>
              <a:rPr lang="en-GB" sz="1400" dirty="0" smtClean="0">
                <a:solidFill>
                  <a:schemeClr val="tx1">
                    <a:lumMod val="75000"/>
                    <a:lumOff val="25000"/>
                  </a:schemeClr>
                </a:solidFill>
              </a:rPr>
              <a:t> </a:t>
            </a:r>
            <a:r>
              <a:rPr lang="en-GB" sz="1400" dirty="0">
                <a:solidFill>
                  <a:schemeClr val="tx1">
                    <a:lumMod val="75000"/>
                    <a:lumOff val="25000"/>
                  </a:schemeClr>
                </a:solidFill>
              </a:rPr>
              <a:t>from a young, forward looking management team, with years of combined managerial experience, also, the addition of new board members afford UDG a fresh, new perspective.</a:t>
            </a:r>
          </a:p>
          <a:p>
            <a:pPr algn="just"/>
            <a:endParaRPr lang="en-GB" sz="1400" dirty="0">
              <a:solidFill>
                <a:schemeClr val="tx1">
                  <a:lumMod val="75000"/>
                  <a:lumOff val="25000"/>
                </a:schemeClr>
              </a:solidFill>
            </a:endParaRPr>
          </a:p>
          <a:p>
            <a:pPr marL="171450" indent="-171450" algn="just">
              <a:buFont typeface="Arial"/>
              <a:buChar char="•"/>
            </a:pPr>
            <a:r>
              <a:rPr lang="en-GB" sz="1400" dirty="0">
                <a:solidFill>
                  <a:schemeClr val="tx1">
                    <a:lumMod val="75000"/>
                    <a:lumOff val="25000"/>
                  </a:schemeClr>
                </a:solidFill>
              </a:rPr>
              <a:t>UDG follow a leverage policy of 2.5 times EBITDA, and maintain a plentiful supply of undrawn credit facilities available to the Group, coupled with positive cash flows.</a:t>
            </a:r>
          </a:p>
          <a:p>
            <a:pPr marL="171450" indent="-171450" algn="just">
              <a:buFont typeface="Arial"/>
              <a:buChar char="•"/>
            </a:pPr>
            <a:r>
              <a:rPr lang="en-GB" sz="1400" dirty="0">
                <a:solidFill>
                  <a:schemeClr val="tx1">
                    <a:lumMod val="75000"/>
                    <a:lumOff val="25000"/>
                  </a:schemeClr>
                </a:solidFill>
              </a:rPr>
              <a:t>With a strong balance sheet at the end of 2014, low levels of financial risk, a healthy return to shareholders, and strong growth in Ashfield and Sharp offsetting the performance of their Supply Chain Services, the future outlook of UDG is very positive. </a:t>
            </a:r>
          </a:p>
        </p:txBody>
      </p:sp>
      <p:sp>
        <p:nvSpPr>
          <p:cNvPr id="5" name="TextBox 4"/>
          <p:cNvSpPr txBox="1"/>
          <p:nvPr/>
        </p:nvSpPr>
        <p:spPr>
          <a:xfrm>
            <a:off x="165100" y="266700"/>
            <a:ext cx="8761309"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United Drug Healthcare plc Financial Summary cont’d</a:t>
            </a:r>
            <a:endParaRPr lang="en-US" sz="3200" b="1" dirty="0">
              <a:solidFill>
                <a:schemeClr val="tx1">
                  <a:lumMod val="75000"/>
                  <a:lumOff val="25000"/>
                </a:schemeClr>
              </a:solidFill>
            </a:endParaRPr>
          </a:p>
        </p:txBody>
      </p:sp>
      <p:sp>
        <p:nvSpPr>
          <p:cNvPr id="8" name="TextBox 7"/>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16775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45</a:t>
            </a:fld>
            <a:endParaRPr lang="en-US"/>
          </a:p>
        </p:txBody>
      </p:sp>
      <p:sp>
        <p:nvSpPr>
          <p:cNvPr id="8" name="TextBox 7"/>
          <p:cNvSpPr txBox="1"/>
          <p:nvPr/>
        </p:nvSpPr>
        <p:spPr>
          <a:xfrm>
            <a:off x="165100" y="266700"/>
            <a:ext cx="5256439"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Sharp Financial Summary</a:t>
            </a:r>
            <a:endParaRPr lang="en-US" sz="3200" b="1" dirty="0">
              <a:solidFill>
                <a:schemeClr val="tx1">
                  <a:lumMod val="75000"/>
                  <a:lumOff val="25000"/>
                </a:schemeClr>
              </a:solidFill>
            </a:endParaRPr>
          </a:p>
        </p:txBody>
      </p:sp>
      <p:pic>
        <p:nvPicPr>
          <p:cNvPr id="10" name="Picture 9"/>
          <p:cNvPicPr>
            <a:picLocks noChangeAspect="1"/>
          </p:cNvPicPr>
          <p:nvPr/>
        </p:nvPicPr>
        <p:blipFill>
          <a:blip r:embed="rId2"/>
          <a:stretch>
            <a:fillRect/>
          </a:stretch>
        </p:blipFill>
        <p:spPr>
          <a:xfrm>
            <a:off x="350626" y="1087805"/>
            <a:ext cx="11520222" cy="3073378"/>
          </a:xfrm>
          <a:prstGeom prst="rect">
            <a:avLst/>
          </a:prstGeom>
        </p:spPr>
      </p:pic>
      <p:sp>
        <p:nvSpPr>
          <p:cNvPr id="11" name="Rectangle 10"/>
          <p:cNvSpPr/>
          <p:nvPr/>
        </p:nvSpPr>
        <p:spPr>
          <a:xfrm>
            <a:off x="350626" y="4254531"/>
            <a:ext cx="11520222" cy="1384995"/>
          </a:xfrm>
          <a:prstGeom prst="rect">
            <a:avLst/>
          </a:prstGeom>
        </p:spPr>
        <p:txBody>
          <a:bodyPr wrap="square">
            <a:spAutoFit/>
          </a:bodyPr>
          <a:lstStyle/>
          <a:p>
            <a:pPr marL="285750" indent="-285750">
              <a:lnSpc>
                <a:spcPct val="150000"/>
              </a:lnSpc>
              <a:buFont typeface="Arial"/>
              <a:buChar char="•"/>
            </a:pPr>
            <a:r>
              <a:rPr lang="en-GB" sz="1400" dirty="0">
                <a:solidFill>
                  <a:schemeClr val="tx1">
                    <a:lumMod val="75000"/>
                    <a:lumOff val="25000"/>
                  </a:schemeClr>
                </a:solidFill>
              </a:rPr>
              <a:t>MASTA transferred from </a:t>
            </a:r>
            <a:r>
              <a:rPr lang="en-GB" sz="1400" dirty="0" smtClean="0">
                <a:solidFill>
                  <a:schemeClr val="tx1">
                    <a:lumMod val="75000"/>
                    <a:lumOff val="25000"/>
                  </a:schemeClr>
                </a:solidFill>
              </a:rPr>
              <a:t>Sharp </a:t>
            </a:r>
            <a:r>
              <a:rPr lang="en-GB" sz="1400" dirty="0">
                <a:solidFill>
                  <a:schemeClr val="tx1">
                    <a:lumMod val="75000"/>
                    <a:lumOff val="25000"/>
                  </a:schemeClr>
                </a:solidFill>
              </a:rPr>
              <a:t>to </a:t>
            </a:r>
            <a:r>
              <a:rPr lang="en-GB" sz="1400" dirty="0" smtClean="0">
                <a:solidFill>
                  <a:schemeClr val="tx1">
                    <a:lumMod val="75000"/>
                    <a:lumOff val="25000"/>
                  </a:schemeClr>
                </a:solidFill>
              </a:rPr>
              <a:t>Ashfield </a:t>
            </a:r>
            <a:r>
              <a:rPr lang="en-GB" sz="1400" dirty="0">
                <a:solidFill>
                  <a:schemeClr val="tx1">
                    <a:lumMod val="75000"/>
                    <a:lumOff val="25000"/>
                  </a:schemeClr>
                </a:solidFill>
              </a:rPr>
              <a:t>in 2014</a:t>
            </a:r>
            <a:r>
              <a:rPr lang="en-GB" sz="1400" dirty="0" smtClean="0">
                <a:solidFill>
                  <a:schemeClr val="tx1">
                    <a:lumMod val="75000"/>
                    <a:lumOff val="25000"/>
                  </a:schemeClr>
                </a:solidFill>
              </a:rPr>
              <a:t>, </a:t>
            </a:r>
            <a:r>
              <a:rPr lang="en-GB" sz="1400" dirty="0">
                <a:solidFill>
                  <a:schemeClr val="tx1">
                    <a:lumMod val="75000"/>
                    <a:lumOff val="25000"/>
                  </a:schemeClr>
                </a:solidFill>
              </a:rPr>
              <a:t>restructuring </a:t>
            </a:r>
            <a:r>
              <a:rPr lang="en-GB" sz="1400" dirty="0" smtClean="0">
                <a:solidFill>
                  <a:schemeClr val="tx1">
                    <a:lumMod val="75000"/>
                    <a:lumOff val="25000"/>
                  </a:schemeClr>
                </a:solidFill>
              </a:rPr>
              <a:t>taking </a:t>
            </a:r>
            <a:r>
              <a:rPr lang="en-GB" sz="1400" dirty="0">
                <a:solidFill>
                  <a:schemeClr val="tx1">
                    <a:lumMod val="75000"/>
                    <a:lumOff val="25000"/>
                  </a:schemeClr>
                </a:solidFill>
              </a:rPr>
              <a:t>place. </a:t>
            </a:r>
            <a:endParaRPr lang="en-GB" sz="1400" dirty="0" smtClean="0">
              <a:solidFill>
                <a:schemeClr val="tx1">
                  <a:lumMod val="75000"/>
                  <a:lumOff val="25000"/>
                </a:schemeClr>
              </a:solidFill>
            </a:endParaRPr>
          </a:p>
          <a:p>
            <a:pPr marL="285750" indent="-285750" algn="just">
              <a:lnSpc>
                <a:spcPct val="150000"/>
              </a:lnSpc>
              <a:buFont typeface="Arial"/>
              <a:buChar char="•"/>
            </a:pPr>
            <a:r>
              <a:rPr lang="en-GB" sz="1400" dirty="0" smtClean="0">
                <a:solidFill>
                  <a:schemeClr val="tx1">
                    <a:lumMod val="75000"/>
                    <a:lumOff val="25000"/>
                  </a:schemeClr>
                </a:solidFill>
              </a:rPr>
              <a:t>While </a:t>
            </a:r>
            <a:r>
              <a:rPr lang="en-GB" sz="1400" dirty="0">
                <a:solidFill>
                  <a:schemeClr val="tx1">
                    <a:lumMod val="75000"/>
                    <a:lumOff val="25000"/>
                  </a:schemeClr>
                </a:solidFill>
              </a:rPr>
              <a:t>Sharp Packaging shows a fall in sales growth from 2013 to 2014, of 8.68%, it must be understood that in the years previously, from 2011 to 2012, Sharp packaging received a large increase in Cap Ex, up from €5,254 in 2011 to €44,679 in 2014, which contributed to positive sales growth in 2013. </a:t>
            </a:r>
          </a:p>
          <a:p>
            <a:pPr marL="285750" indent="-285750">
              <a:lnSpc>
                <a:spcPct val="150000"/>
              </a:lnSpc>
              <a:buFont typeface="Arial"/>
              <a:buChar char="•"/>
            </a:pPr>
            <a:r>
              <a:rPr lang="en-GB" sz="1400" dirty="0">
                <a:solidFill>
                  <a:schemeClr val="tx1">
                    <a:lumMod val="75000"/>
                    <a:lumOff val="25000"/>
                  </a:schemeClr>
                </a:solidFill>
              </a:rPr>
              <a:t>Sharp Packaging reported restructuring also impacts figures in </a:t>
            </a:r>
            <a:r>
              <a:rPr lang="en-GB" sz="1400" dirty="0" smtClean="0">
                <a:solidFill>
                  <a:schemeClr val="tx1">
                    <a:lumMod val="75000"/>
                    <a:lumOff val="25000"/>
                  </a:schemeClr>
                </a:solidFill>
              </a:rPr>
              <a:t>2014. </a:t>
            </a:r>
            <a:endParaRPr lang="en-GB" sz="1400" dirty="0">
              <a:solidFill>
                <a:schemeClr val="tx1">
                  <a:lumMod val="75000"/>
                  <a:lumOff val="25000"/>
                </a:schemeClr>
              </a:solidFill>
            </a:endParaRPr>
          </a:p>
        </p:txBody>
      </p:sp>
      <p:sp>
        <p:nvSpPr>
          <p:cNvPr id="15" name="TextBox 14"/>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611418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46</a:t>
            </a:fld>
            <a:endParaRPr lang="en-US"/>
          </a:p>
        </p:txBody>
      </p:sp>
      <p:sp>
        <p:nvSpPr>
          <p:cNvPr id="6" name="TextBox 5"/>
          <p:cNvSpPr txBox="1"/>
          <p:nvPr/>
        </p:nvSpPr>
        <p:spPr>
          <a:xfrm>
            <a:off x="165100" y="266700"/>
            <a:ext cx="7235827"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Supply Chain Services Financial Summary</a:t>
            </a:r>
            <a:endParaRPr lang="en-US" sz="3200" b="1" dirty="0">
              <a:solidFill>
                <a:schemeClr val="tx1">
                  <a:lumMod val="75000"/>
                  <a:lumOff val="25000"/>
                </a:schemeClr>
              </a:solidFill>
            </a:endParaRPr>
          </a:p>
        </p:txBody>
      </p:sp>
      <p:sp>
        <p:nvSpPr>
          <p:cNvPr id="9" name="Rectangle 8"/>
          <p:cNvSpPr/>
          <p:nvPr/>
        </p:nvSpPr>
        <p:spPr>
          <a:xfrm>
            <a:off x="350626" y="4254531"/>
            <a:ext cx="11520222" cy="2031325"/>
          </a:xfrm>
          <a:prstGeom prst="rect">
            <a:avLst/>
          </a:prstGeom>
        </p:spPr>
        <p:txBody>
          <a:bodyPr wrap="square">
            <a:spAutoFit/>
          </a:bodyPr>
          <a:lstStyle/>
          <a:p>
            <a:pPr marL="285750" indent="-285750" algn="just">
              <a:lnSpc>
                <a:spcPct val="150000"/>
              </a:lnSpc>
              <a:buFont typeface="Arial"/>
              <a:buChar char="•"/>
            </a:pPr>
            <a:r>
              <a:rPr lang="en-GB" sz="1400" dirty="0" smtClean="0">
                <a:solidFill>
                  <a:schemeClr val="tx1">
                    <a:lumMod val="75000"/>
                    <a:lumOff val="25000"/>
                  </a:schemeClr>
                </a:solidFill>
              </a:rPr>
              <a:t>2014 drop in revenue  </a:t>
            </a:r>
            <a:r>
              <a:rPr lang="en-GB" sz="1400" dirty="0">
                <a:solidFill>
                  <a:schemeClr val="tx1">
                    <a:lumMod val="75000"/>
                    <a:lumOff val="25000"/>
                  </a:schemeClr>
                </a:solidFill>
              </a:rPr>
              <a:t>sales growth </a:t>
            </a:r>
            <a:r>
              <a:rPr lang="en-GB" sz="1400" dirty="0" smtClean="0">
                <a:solidFill>
                  <a:schemeClr val="tx1">
                    <a:lumMod val="75000"/>
                    <a:lumOff val="25000"/>
                  </a:schemeClr>
                </a:solidFill>
              </a:rPr>
              <a:t>Supply </a:t>
            </a:r>
            <a:r>
              <a:rPr lang="en-GB" sz="1400" dirty="0">
                <a:solidFill>
                  <a:schemeClr val="tx1">
                    <a:lumMod val="75000"/>
                    <a:lumOff val="25000"/>
                  </a:schemeClr>
                </a:solidFill>
              </a:rPr>
              <a:t>Chain Services. </a:t>
            </a:r>
            <a:r>
              <a:rPr lang="en-GB" sz="1400" dirty="0" smtClean="0">
                <a:solidFill>
                  <a:schemeClr val="tx1">
                    <a:lumMod val="75000"/>
                    <a:lumOff val="25000"/>
                  </a:schemeClr>
                </a:solidFill>
              </a:rPr>
              <a:t> </a:t>
            </a:r>
          </a:p>
          <a:p>
            <a:pPr marL="285750" indent="-285750" algn="just">
              <a:lnSpc>
                <a:spcPct val="150000"/>
              </a:lnSpc>
              <a:buFont typeface="Arial"/>
              <a:buChar char="•"/>
            </a:pPr>
            <a:r>
              <a:rPr lang="en-GB" sz="1400" dirty="0" smtClean="0">
                <a:solidFill>
                  <a:schemeClr val="tx1">
                    <a:lumMod val="75000"/>
                    <a:lumOff val="25000"/>
                  </a:schemeClr>
                </a:solidFill>
              </a:rPr>
              <a:t>However</a:t>
            </a:r>
            <a:r>
              <a:rPr lang="en-GB" sz="1400" dirty="0">
                <a:solidFill>
                  <a:schemeClr val="tx1">
                    <a:lumMod val="75000"/>
                    <a:lumOff val="25000"/>
                  </a:schemeClr>
                </a:solidFill>
              </a:rPr>
              <a:t>, positive “exceptional items” (</a:t>
            </a:r>
            <a:r>
              <a:rPr lang="en-GB" sz="1400" dirty="0" smtClean="0">
                <a:solidFill>
                  <a:schemeClr val="tx1">
                    <a:lumMod val="75000"/>
                    <a:lumOff val="25000"/>
                  </a:schemeClr>
                </a:solidFill>
              </a:rPr>
              <a:t>disposal </a:t>
            </a:r>
            <a:r>
              <a:rPr lang="en-GB" sz="1400" dirty="0" err="1" smtClean="0">
                <a:solidFill>
                  <a:schemeClr val="tx1">
                    <a:lumMod val="75000"/>
                    <a:lumOff val="25000"/>
                  </a:schemeClr>
                </a:solidFill>
              </a:rPr>
              <a:t>Uni</a:t>
            </a:r>
            <a:r>
              <a:rPr lang="en-GB" sz="1400" dirty="0">
                <a:solidFill>
                  <a:schemeClr val="tx1">
                    <a:lumMod val="75000"/>
                    <a:lumOff val="25000"/>
                  </a:schemeClr>
                </a:solidFill>
              </a:rPr>
              <a:t>-</a:t>
            </a:r>
            <a:r>
              <a:rPr lang="en-GB" sz="1400" dirty="0" smtClean="0">
                <a:solidFill>
                  <a:schemeClr val="tx1">
                    <a:lumMod val="75000"/>
                    <a:lumOff val="25000"/>
                  </a:schemeClr>
                </a:solidFill>
              </a:rPr>
              <a:t>drug), </a:t>
            </a:r>
            <a:r>
              <a:rPr lang="en-GB" sz="1400" dirty="0">
                <a:solidFill>
                  <a:schemeClr val="tx1">
                    <a:lumMod val="75000"/>
                    <a:lumOff val="25000"/>
                  </a:schemeClr>
                </a:solidFill>
              </a:rPr>
              <a:t>sees </a:t>
            </a:r>
            <a:r>
              <a:rPr lang="en-GB" sz="1400" dirty="0" smtClean="0">
                <a:solidFill>
                  <a:schemeClr val="tx1">
                    <a:lumMod val="75000"/>
                    <a:lumOff val="25000"/>
                  </a:schemeClr>
                </a:solidFill>
              </a:rPr>
              <a:t>Supply </a:t>
            </a:r>
            <a:r>
              <a:rPr lang="en-GB" sz="1400" dirty="0">
                <a:solidFill>
                  <a:schemeClr val="tx1">
                    <a:lumMod val="75000"/>
                    <a:lumOff val="25000"/>
                  </a:schemeClr>
                </a:solidFill>
              </a:rPr>
              <a:t>Chain Services operating profit increase by €52,403, 124%. </a:t>
            </a:r>
            <a:endParaRPr lang="en-GB" sz="1400" dirty="0" smtClean="0">
              <a:solidFill>
                <a:schemeClr val="tx1">
                  <a:lumMod val="75000"/>
                  <a:lumOff val="25000"/>
                </a:schemeClr>
              </a:solidFill>
            </a:endParaRPr>
          </a:p>
          <a:p>
            <a:pPr marL="285750" indent="-285750" algn="just">
              <a:lnSpc>
                <a:spcPct val="150000"/>
              </a:lnSpc>
              <a:buFont typeface="Arial"/>
              <a:buChar char="•"/>
            </a:pPr>
            <a:r>
              <a:rPr lang="en-GB" sz="1400" dirty="0">
                <a:solidFill>
                  <a:schemeClr val="tx1">
                    <a:lumMod val="75000"/>
                    <a:lumOff val="25000"/>
                  </a:schemeClr>
                </a:solidFill>
              </a:rPr>
              <a:t>P</a:t>
            </a:r>
            <a:r>
              <a:rPr lang="en-GB" sz="1400" dirty="0" smtClean="0">
                <a:solidFill>
                  <a:schemeClr val="tx1">
                    <a:lumMod val="75000"/>
                    <a:lumOff val="25000"/>
                  </a:schemeClr>
                </a:solidFill>
              </a:rPr>
              <a:t>ositive </a:t>
            </a:r>
            <a:r>
              <a:rPr lang="en-GB" sz="1400" dirty="0">
                <a:solidFill>
                  <a:schemeClr val="tx1">
                    <a:lumMod val="75000"/>
                    <a:lumOff val="25000"/>
                  </a:schemeClr>
                </a:solidFill>
              </a:rPr>
              <a:t>“exceptional items</a:t>
            </a:r>
            <a:r>
              <a:rPr lang="en-GB" sz="1400" dirty="0" smtClean="0">
                <a:solidFill>
                  <a:schemeClr val="tx1">
                    <a:lumMod val="75000"/>
                    <a:lumOff val="25000"/>
                  </a:schemeClr>
                </a:solidFill>
              </a:rPr>
              <a:t>” mask </a:t>
            </a:r>
            <a:r>
              <a:rPr lang="en-GB" sz="1400" dirty="0">
                <a:solidFill>
                  <a:schemeClr val="tx1">
                    <a:lumMod val="75000"/>
                    <a:lumOff val="25000"/>
                  </a:schemeClr>
                </a:solidFill>
              </a:rPr>
              <a:t>loss on </a:t>
            </a:r>
            <a:r>
              <a:rPr lang="en-GB" sz="1400" dirty="0" smtClean="0">
                <a:solidFill>
                  <a:schemeClr val="tx1">
                    <a:lumMod val="75000"/>
                    <a:lumOff val="25000"/>
                  </a:schemeClr>
                </a:solidFill>
              </a:rPr>
              <a:t>disposal shareholding </a:t>
            </a:r>
            <a:r>
              <a:rPr lang="en-GB" sz="1400" dirty="0">
                <a:solidFill>
                  <a:schemeClr val="tx1">
                    <a:lumMod val="75000"/>
                    <a:lumOff val="25000"/>
                  </a:schemeClr>
                </a:solidFill>
              </a:rPr>
              <a:t>in </a:t>
            </a:r>
            <a:r>
              <a:rPr lang="en-GB" sz="1400" dirty="0" smtClean="0">
                <a:solidFill>
                  <a:schemeClr val="tx1">
                    <a:lumMod val="75000"/>
                    <a:lumOff val="25000"/>
                  </a:schemeClr>
                </a:solidFill>
              </a:rPr>
              <a:t>Arjun </a:t>
            </a:r>
            <a:r>
              <a:rPr lang="en-GB" sz="1400" dirty="0">
                <a:solidFill>
                  <a:schemeClr val="tx1">
                    <a:lumMod val="75000"/>
                    <a:lumOff val="25000"/>
                  </a:schemeClr>
                </a:solidFill>
              </a:rPr>
              <a:t>Products Ltd, Craig &amp; Hayward Ltd, and The Specials Laboratory Ltd, which amounted to €12,049,000</a:t>
            </a:r>
            <a:r>
              <a:rPr lang="en-GB" sz="1400" dirty="0" smtClean="0">
                <a:solidFill>
                  <a:schemeClr val="tx1">
                    <a:lumMod val="75000"/>
                    <a:lumOff val="25000"/>
                  </a:schemeClr>
                </a:solidFill>
              </a:rPr>
              <a:t>.</a:t>
            </a:r>
          </a:p>
          <a:p>
            <a:pPr marL="285750" indent="-285750" algn="just">
              <a:lnSpc>
                <a:spcPct val="150000"/>
              </a:lnSpc>
              <a:buFont typeface="Arial"/>
              <a:buChar char="•"/>
            </a:pPr>
            <a:r>
              <a:rPr lang="en-GB" sz="1400" dirty="0" smtClean="0">
                <a:solidFill>
                  <a:schemeClr val="tx1">
                    <a:lumMod val="75000"/>
                    <a:lumOff val="25000"/>
                  </a:schemeClr>
                </a:solidFill>
              </a:rPr>
              <a:t>Supply Chain Services are emerging from a difficult economic environment</a:t>
            </a:r>
          </a:p>
          <a:p>
            <a:pPr marL="285750" indent="-285750" algn="just">
              <a:lnSpc>
                <a:spcPct val="150000"/>
              </a:lnSpc>
              <a:buFont typeface="Arial"/>
              <a:buChar char="•"/>
            </a:pPr>
            <a:r>
              <a:rPr lang="en-GB" sz="1400" dirty="0" smtClean="0">
                <a:solidFill>
                  <a:schemeClr val="tx1">
                    <a:lumMod val="75000"/>
                    <a:lumOff val="25000"/>
                  </a:schemeClr>
                </a:solidFill>
              </a:rPr>
              <a:t>Making </a:t>
            </a:r>
            <a:r>
              <a:rPr lang="en-GB" sz="1400" dirty="0">
                <a:solidFill>
                  <a:schemeClr val="tx1">
                    <a:lumMod val="75000"/>
                    <a:lumOff val="25000"/>
                  </a:schemeClr>
                </a:solidFill>
              </a:rPr>
              <a:t>great efforts to ensure </a:t>
            </a:r>
            <a:r>
              <a:rPr lang="en-GB" sz="1400" dirty="0" smtClean="0">
                <a:solidFill>
                  <a:schemeClr val="tx1">
                    <a:lumMod val="75000"/>
                    <a:lumOff val="25000"/>
                  </a:schemeClr>
                </a:solidFill>
              </a:rPr>
              <a:t>they’re </a:t>
            </a:r>
            <a:r>
              <a:rPr lang="en-GB" sz="1400" dirty="0">
                <a:solidFill>
                  <a:schemeClr val="tx1">
                    <a:lumMod val="75000"/>
                    <a:lumOff val="25000"/>
                  </a:schemeClr>
                </a:solidFill>
              </a:rPr>
              <a:t>lean and secure for the future.  </a:t>
            </a:r>
          </a:p>
        </p:txBody>
      </p:sp>
      <p:pic>
        <p:nvPicPr>
          <p:cNvPr id="11" name="Picture 10"/>
          <p:cNvPicPr>
            <a:picLocks noChangeAspect="1"/>
          </p:cNvPicPr>
          <p:nvPr/>
        </p:nvPicPr>
        <p:blipFill>
          <a:blip r:embed="rId2"/>
          <a:stretch>
            <a:fillRect/>
          </a:stretch>
        </p:blipFill>
        <p:spPr>
          <a:xfrm>
            <a:off x="350626" y="1087804"/>
            <a:ext cx="11520222" cy="3073379"/>
          </a:xfrm>
          <a:prstGeom prst="rect">
            <a:avLst/>
          </a:prstGeom>
        </p:spPr>
      </p:pic>
      <p:sp>
        <p:nvSpPr>
          <p:cNvPr id="12" name="TextBox 11"/>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7248828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47</a:t>
            </a:fld>
            <a:endParaRPr lang="en-US"/>
          </a:p>
        </p:txBody>
      </p:sp>
      <p:graphicFrame>
        <p:nvGraphicFramePr>
          <p:cNvPr id="8" name="Content Placeholder 3"/>
          <p:cNvGraphicFramePr>
            <a:graphicFrameLocks noGrp="1"/>
          </p:cNvGraphicFramePr>
          <p:nvPr>
            <p:ph idx="1"/>
            <p:extLst/>
          </p:nvPr>
        </p:nvGraphicFramePr>
        <p:xfrm>
          <a:off x="244772" y="1296583"/>
          <a:ext cx="11701852" cy="500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056140" y="6411011"/>
            <a:ext cx="3833102"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Investor Booklet Sep. 2014)</a:t>
            </a:r>
            <a:endParaRPr lang="en-US" sz="800" dirty="0">
              <a:solidFill>
                <a:schemeClr val="tx1">
                  <a:lumMod val="75000"/>
                  <a:lumOff val="25000"/>
                </a:schemeClr>
              </a:solidFill>
            </a:endParaRPr>
          </a:p>
        </p:txBody>
      </p:sp>
      <p:sp>
        <p:nvSpPr>
          <p:cNvPr id="9" name="TextBox 8"/>
          <p:cNvSpPr txBox="1"/>
          <p:nvPr/>
        </p:nvSpPr>
        <p:spPr>
          <a:xfrm>
            <a:off x="165100" y="266700"/>
            <a:ext cx="7573035"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Ashfield Strategic Capabilities – VRIN Model</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26154411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48</a:t>
            </a:fld>
            <a:endParaRPr lang="en-US"/>
          </a:p>
        </p:txBody>
      </p:sp>
      <p:sp>
        <p:nvSpPr>
          <p:cNvPr id="6" name="Content Placeholder 2"/>
          <p:cNvSpPr txBox="1">
            <a:spLocks/>
          </p:cNvSpPr>
          <p:nvPr/>
        </p:nvSpPr>
        <p:spPr>
          <a:xfrm>
            <a:off x="457200" y="1600200"/>
            <a:ext cx="112903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200" dirty="0">
              <a:solidFill>
                <a:schemeClr val="tx1">
                  <a:lumMod val="75000"/>
                  <a:lumOff val="25000"/>
                </a:schemeClr>
              </a:solidFill>
            </a:endParaRPr>
          </a:p>
        </p:txBody>
      </p:sp>
      <p:sp>
        <p:nvSpPr>
          <p:cNvPr id="8" name="TextBox 7"/>
          <p:cNvSpPr txBox="1"/>
          <p:nvPr/>
        </p:nvSpPr>
        <p:spPr>
          <a:xfrm>
            <a:off x="165100" y="266700"/>
            <a:ext cx="5546390"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Ashfield Financial Summary</a:t>
            </a:r>
            <a:endParaRPr lang="en-US" sz="3200" b="1" dirty="0">
              <a:solidFill>
                <a:schemeClr val="tx1">
                  <a:lumMod val="75000"/>
                  <a:lumOff val="25000"/>
                </a:schemeClr>
              </a:solidFill>
            </a:endParaRPr>
          </a:p>
        </p:txBody>
      </p:sp>
      <p:pic>
        <p:nvPicPr>
          <p:cNvPr id="10" name="Picture 9"/>
          <p:cNvPicPr>
            <a:picLocks noChangeAspect="1"/>
          </p:cNvPicPr>
          <p:nvPr/>
        </p:nvPicPr>
        <p:blipFill>
          <a:blip r:embed="rId2"/>
          <a:stretch>
            <a:fillRect/>
          </a:stretch>
        </p:blipFill>
        <p:spPr>
          <a:xfrm>
            <a:off x="350626" y="1087805"/>
            <a:ext cx="11520222" cy="3073378"/>
          </a:xfrm>
          <a:prstGeom prst="rect">
            <a:avLst/>
          </a:prstGeom>
        </p:spPr>
      </p:pic>
      <p:sp>
        <p:nvSpPr>
          <p:cNvPr id="11" name="Rectangle 10"/>
          <p:cNvSpPr/>
          <p:nvPr/>
        </p:nvSpPr>
        <p:spPr>
          <a:xfrm>
            <a:off x="350626" y="4253507"/>
            <a:ext cx="11520222" cy="2354491"/>
          </a:xfrm>
          <a:prstGeom prst="rect">
            <a:avLst/>
          </a:prstGeom>
        </p:spPr>
        <p:txBody>
          <a:bodyPr wrap="square">
            <a:spAutoFit/>
          </a:bodyPr>
          <a:lstStyle/>
          <a:p>
            <a:pPr marL="285750" indent="-285750" algn="just">
              <a:lnSpc>
                <a:spcPct val="150000"/>
              </a:lnSpc>
              <a:buFont typeface="Arial"/>
              <a:buChar char="•"/>
            </a:pPr>
            <a:r>
              <a:rPr lang="en-GB" sz="1400" dirty="0">
                <a:solidFill>
                  <a:schemeClr val="tx1">
                    <a:lumMod val="75000"/>
                    <a:lumOff val="25000"/>
                  </a:schemeClr>
                </a:solidFill>
              </a:rPr>
              <a:t>Sales growth of Ashfield increased by 33.45% in 2014, (</a:t>
            </a:r>
            <a:r>
              <a:rPr lang="en-GB" sz="1400" dirty="0" smtClean="0">
                <a:solidFill>
                  <a:schemeClr val="tx1">
                    <a:lumMod val="75000"/>
                    <a:lumOff val="25000"/>
                  </a:schemeClr>
                </a:solidFill>
              </a:rPr>
              <a:t>down </a:t>
            </a:r>
            <a:r>
              <a:rPr lang="en-GB" sz="1400" dirty="0">
                <a:solidFill>
                  <a:schemeClr val="tx1">
                    <a:lumMod val="75000"/>
                    <a:lumOff val="25000"/>
                  </a:schemeClr>
                </a:solidFill>
              </a:rPr>
              <a:t>on last years </a:t>
            </a:r>
            <a:r>
              <a:rPr lang="en-GB" sz="1400" dirty="0" smtClean="0">
                <a:solidFill>
                  <a:schemeClr val="tx1">
                    <a:lumMod val="75000"/>
                    <a:lumOff val="25000"/>
                  </a:schemeClr>
                </a:solidFill>
              </a:rPr>
              <a:t>figures)</a:t>
            </a:r>
          </a:p>
          <a:p>
            <a:pPr marL="285750" indent="-285750" algn="just">
              <a:lnSpc>
                <a:spcPct val="150000"/>
              </a:lnSpc>
              <a:buFont typeface="Arial"/>
              <a:buChar char="•"/>
            </a:pPr>
            <a:r>
              <a:rPr lang="en-GB" sz="1400" dirty="0" smtClean="0">
                <a:solidFill>
                  <a:schemeClr val="tx1">
                    <a:lumMod val="75000"/>
                    <a:lumOff val="25000"/>
                  </a:schemeClr>
                </a:solidFill>
              </a:rPr>
              <a:t>However</a:t>
            </a:r>
            <a:r>
              <a:rPr lang="en-GB" sz="1400" dirty="0">
                <a:solidFill>
                  <a:schemeClr val="tx1">
                    <a:lumMod val="75000"/>
                    <a:lumOff val="25000"/>
                  </a:schemeClr>
                </a:solidFill>
              </a:rPr>
              <a:t>, Ashfield experienced an impairment of goodwill due to Pharmaceutical Trade Services Ltd Inc. (PTSI), a small company acquired in 2013, and MASTA, both of which experienced a difficult trading environment in 2014.  </a:t>
            </a:r>
          </a:p>
          <a:p>
            <a:pPr marL="285750" indent="-285750" algn="just">
              <a:lnSpc>
                <a:spcPct val="150000"/>
              </a:lnSpc>
              <a:buFont typeface="Arial"/>
              <a:buChar char="•"/>
            </a:pPr>
            <a:r>
              <a:rPr lang="en-GB" sz="1400" dirty="0" smtClean="0">
                <a:solidFill>
                  <a:schemeClr val="tx1">
                    <a:lumMod val="75000"/>
                    <a:lumOff val="25000"/>
                  </a:schemeClr>
                </a:solidFill>
              </a:rPr>
              <a:t>2014 </a:t>
            </a:r>
            <a:r>
              <a:rPr lang="en-GB" sz="1400" dirty="0">
                <a:solidFill>
                  <a:schemeClr val="tx1">
                    <a:lumMod val="75000"/>
                    <a:lumOff val="25000"/>
                  </a:schemeClr>
                </a:solidFill>
              </a:rPr>
              <a:t>MASTA</a:t>
            </a:r>
            <a:r>
              <a:rPr lang="en-GB" sz="1400" dirty="0" smtClean="0">
                <a:solidFill>
                  <a:schemeClr val="tx1">
                    <a:lumMod val="75000"/>
                    <a:lumOff val="25000"/>
                  </a:schemeClr>
                </a:solidFill>
              </a:rPr>
              <a:t>, for </a:t>
            </a:r>
            <a:r>
              <a:rPr lang="en-GB" sz="1400" dirty="0">
                <a:solidFill>
                  <a:schemeClr val="tx1">
                    <a:lumMod val="75000"/>
                    <a:lumOff val="25000"/>
                  </a:schemeClr>
                </a:solidFill>
              </a:rPr>
              <a:t>the first time </a:t>
            </a:r>
            <a:r>
              <a:rPr lang="en-GB" sz="1400" dirty="0" smtClean="0">
                <a:solidFill>
                  <a:schemeClr val="tx1">
                    <a:lumMod val="75000"/>
                    <a:lumOff val="25000"/>
                  </a:schemeClr>
                </a:solidFill>
              </a:rPr>
              <a:t>moved </a:t>
            </a:r>
            <a:r>
              <a:rPr lang="en-GB" sz="1400" dirty="0">
                <a:solidFill>
                  <a:schemeClr val="tx1">
                    <a:lumMod val="75000"/>
                    <a:lumOff val="25000"/>
                  </a:schemeClr>
                </a:solidFill>
              </a:rPr>
              <a:t>to </a:t>
            </a:r>
            <a:r>
              <a:rPr lang="en-GB" sz="1400" dirty="0" smtClean="0">
                <a:solidFill>
                  <a:schemeClr val="tx1">
                    <a:lumMod val="75000"/>
                    <a:lumOff val="25000"/>
                  </a:schemeClr>
                </a:solidFill>
              </a:rPr>
              <a:t>Ashfield </a:t>
            </a:r>
            <a:r>
              <a:rPr lang="en-GB" sz="1400" dirty="0">
                <a:solidFill>
                  <a:schemeClr val="tx1">
                    <a:lumMod val="75000"/>
                    <a:lumOff val="25000"/>
                  </a:schemeClr>
                </a:solidFill>
              </a:rPr>
              <a:t>segment from Sharp </a:t>
            </a:r>
            <a:r>
              <a:rPr lang="en-GB" sz="1400" dirty="0" smtClean="0">
                <a:solidFill>
                  <a:schemeClr val="tx1">
                    <a:lumMod val="75000"/>
                    <a:lumOff val="25000"/>
                  </a:schemeClr>
                </a:solidFill>
              </a:rPr>
              <a:t>Packaging.</a:t>
            </a:r>
            <a:endParaRPr lang="en-GB" sz="1400" dirty="0">
              <a:solidFill>
                <a:schemeClr val="tx1">
                  <a:lumMod val="75000"/>
                  <a:lumOff val="25000"/>
                </a:schemeClr>
              </a:solidFill>
            </a:endParaRPr>
          </a:p>
          <a:p>
            <a:pPr marL="285750" indent="-285750" algn="just">
              <a:lnSpc>
                <a:spcPct val="150000"/>
              </a:lnSpc>
              <a:buFont typeface="Arial"/>
              <a:buChar char="•"/>
            </a:pPr>
            <a:r>
              <a:rPr lang="en-GB" sz="1400" dirty="0">
                <a:solidFill>
                  <a:schemeClr val="tx1">
                    <a:lumMod val="75000"/>
                    <a:lumOff val="25000"/>
                  </a:schemeClr>
                </a:solidFill>
              </a:rPr>
              <a:t>Ashfield made a large Cap </a:t>
            </a:r>
            <a:r>
              <a:rPr lang="en-GB" sz="1400" dirty="0" err="1">
                <a:solidFill>
                  <a:schemeClr val="tx1">
                    <a:lumMod val="75000"/>
                    <a:lumOff val="25000"/>
                  </a:schemeClr>
                </a:solidFill>
              </a:rPr>
              <a:t>Exp</a:t>
            </a:r>
            <a:r>
              <a:rPr lang="en-GB" sz="1400" dirty="0">
                <a:solidFill>
                  <a:schemeClr val="tx1">
                    <a:lumMod val="75000"/>
                    <a:lumOff val="25000"/>
                  </a:schemeClr>
                </a:solidFill>
              </a:rPr>
              <a:t> in 2014, up €116,644 from </a:t>
            </a:r>
            <a:r>
              <a:rPr lang="en-GB" sz="1400" dirty="0" smtClean="0">
                <a:solidFill>
                  <a:schemeClr val="tx1">
                    <a:lumMod val="75000"/>
                    <a:lumOff val="25000"/>
                  </a:schemeClr>
                </a:solidFill>
              </a:rPr>
              <a:t>2013, </a:t>
            </a:r>
            <a:r>
              <a:rPr lang="en-GB" sz="1400" dirty="0">
                <a:solidFill>
                  <a:schemeClr val="tx1">
                    <a:lumMod val="75000"/>
                    <a:lumOff val="25000"/>
                  </a:schemeClr>
                </a:solidFill>
              </a:rPr>
              <a:t>and also acquired KP360 and Galliard in 2014, </a:t>
            </a:r>
            <a:r>
              <a:rPr lang="en-GB" sz="1400" dirty="0" smtClean="0">
                <a:solidFill>
                  <a:schemeClr val="tx1">
                    <a:lumMod val="75000"/>
                    <a:lumOff val="25000"/>
                  </a:schemeClr>
                </a:solidFill>
              </a:rPr>
              <a:t>benefitting Ashfield. </a:t>
            </a:r>
          </a:p>
          <a:p>
            <a:pPr marL="285750" indent="-285750" algn="just">
              <a:lnSpc>
                <a:spcPct val="150000"/>
              </a:lnSpc>
              <a:buFont typeface="Arial"/>
              <a:buChar char="•"/>
            </a:pPr>
            <a:r>
              <a:rPr lang="en-GB" sz="1400" dirty="0" smtClean="0">
                <a:solidFill>
                  <a:schemeClr val="tx1">
                    <a:lumMod val="75000"/>
                    <a:lumOff val="25000"/>
                  </a:schemeClr>
                </a:solidFill>
              </a:rPr>
              <a:t>Both </a:t>
            </a:r>
            <a:r>
              <a:rPr lang="en-GB" sz="1400" dirty="0">
                <a:solidFill>
                  <a:schemeClr val="tx1">
                    <a:lumMod val="75000"/>
                    <a:lumOff val="25000"/>
                  </a:schemeClr>
                </a:solidFill>
              </a:rPr>
              <a:t>operating profit and sales in Ashfield continue to be positive, </a:t>
            </a:r>
            <a:r>
              <a:rPr lang="en-GB" sz="1400" dirty="0" smtClean="0">
                <a:solidFill>
                  <a:schemeClr val="tx1">
                    <a:lumMod val="75000"/>
                    <a:lumOff val="25000"/>
                  </a:schemeClr>
                </a:solidFill>
              </a:rPr>
              <a:t>this </a:t>
            </a:r>
            <a:r>
              <a:rPr lang="en-GB" sz="1400" dirty="0">
                <a:solidFill>
                  <a:schemeClr val="tx1">
                    <a:lumMod val="75000"/>
                    <a:lumOff val="25000"/>
                  </a:schemeClr>
                </a:solidFill>
              </a:rPr>
              <a:t>is likely to </a:t>
            </a:r>
            <a:r>
              <a:rPr lang="en-GB" sz="1400" dirty="0" smtClean="0">
                <a:solidFill>
                  <a:schemeClr val="tx1">
                    <a:lumMod val="75000"/>
                    <a:lumOff val="25000"/>
                  </a:schemeClr>
                </a:solidFill>
              </a:rPr>
              <a:t>continue.</a:t>
            </a:r>
            <a:endParaRPr lang="en-GB" sz="1400" dirty="0">
              <a:solidFill>
                <a:schemeClr val="tx1">
                  <a:lumMod val="75000"/>
                  <a:lumOff val="25000"/>
                </a:schemeClr>
              </a:solidFill>
            </a:endParaRPr>
          </a:p>
          <a:p>
            <a:pPr algn="just">
              <a:lnSpc>
                <a:spcPct val="150000"/>
              </a:lnSpc>
            </a:pPr>
            <a:r>
              <a:rPr lang="en-GB" sz="1400" dirty="0">
                <a:solidFill>
                  <a:schemeClr val="tx1">
                    <a:lumMod val="75000"/>
                    <a:lumOff val="25000"/>
                  </a:schemeClr>
                </a:solidFill>
              </a:rPr>
              <a:t> </a:t>
            </a:r>
          </a:p>
        </p:txBody>
      </p:sp>
      <p:sp>
        <p:nvSpPr>
          <p:cNvPr id="7" name="TextBox 6"/>
          <p:cNvSpPr txBox="1"/>
          <p:nvPr/>
        </p:nvSpPr>
        <p:spPr>
          <a:xfrm>
            <a:off x="10483088" y="6411011"/>
            <a:ext cx="1406154"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smtClean="0">
                <a:solidFill>
                  <a:schemeClr val="tx1">
                    <a:lumMod val="75000"/>
                    <a:lumOff val="25000"/>
                  </a:schemeClr>
                </a:solidFill>
              </a:rPr>
              <a:t>)</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6319480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pPr/>
              <a:t>49</a:t>
            </a:fld>
            <a:endParaRPr lang="en-US" dirty="0"/>
          </a:p>
        </p:txBody>
      </p:sp>
      <p:sp>
        <p:nvSpPr>
          <p:cNvPr id="6" name="Rounded Rectangle 5"/>
          <p:cNvSpPr/>
          <p:nvPr/>
        </p:nvSpPr>
        <p:spPr>
          <a:xfrm>
            <a:off x="199205" y="1108821"/>
            <a:ext cx="5327241" cy="2161589"/>
          </a:xfrm>
          <a:prstGeom prst="roundRect">
            <a:avLst>
              <a:gd name="adj" fmla="val 10000"/>
            </a:avLst>
          </a:prstGeom>
          <a:noFill/>
          <a:ln>
            <a:solidFill>
              <a:schemeClr val="accent1">
                <a:lumMod val="60000"/>
                <a:lumOff val="4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8"/>
          <p:cNvSpPr/>
          <p:nvPr/>
        </p:nvSpPr>
        <p:spPr>
          <a:xfrm>
            <a:off x="6653932" y="1108820"/>
            <a:ext cx="5327241" cy="2114107"/>
          </a:xfrm>
          <a:prstGeom prst="roundRect">
            <a:avLst>
              <a:gd name="adj" fmla="val 10000"/>
            </a:avLst>
          </a:prstGeom>
          <a:noFill/>
          <a:ln>
            <a:solidFill>
              <a:schemeClr val="accent1">
                <a:lumMod val="60000"/>
                <a:lumOff val="4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ounded Rectangle 11"/>
          <p:cNvSpPr/>
          <p:nvPr/>
        </p:nvSpPr>
        <p:spPr>
          <a:xfrm>
            <a:off x="6653931" y="4234694"/>
            <a:ext cx="5327241" cy="2131120"/>
          </a:xfrm>
          <a:prstGeom prst="roundRect">
            <a:avLst>
              <a:gd name="adj" fmla="val 10000"/>
            </a:avLst>
          </a:prstGeom>
          <a:noFill/>
          <a:ln>
            <a:solidFill>
              <a:schemeClr val="accent1">
                <a:lumMod val="60000"/>
                <a:lumOff val="4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14"/>
          <p:cNvSpPr/>
          <p:nvPr/>
        </p:nvSpPr>
        <p:spPr>
          <a:xfrm>
            <a:off x="199204" y="4234694"/>
            <a:ext cx="5327241" cy="2131120"/>
          </a:xfrm>
          <a:prstGeom prst="roundRect">
            <a:avLst>
              <a:gd name="adj" fmla="val 10000"/>
            </a:avLst>
          </a:prstGeom>
          <a:noFill/>
          <a:ln>
            <a:solidFill>
              <a:schemeClr val="accent1">
                <a:lumMod val="60000"/>
                <a:lumOff val="40000"/>
              </a:schemeClr>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3" name="Group 16"/>
          <p:cNvGrpSpPr/>
          <p:nvPr/>
        </p:nvGrpSpPr>
        <p:grpSpPr>
          <a:xfrm>
            <a:off x="3722794" y="1379346"/>
            <a:ext cx="2319634" cy="2319634"/>
            <a:chOff x="2404430" y="305356"/>
            <a:chExt cx="2319634" cy="2319634"/>
          </a:xfrm>
          <a:solidFill>
            <a:schemeClr val="accent1">
              <a:lumMod val="60000"/>
              <a:lumOff val="40000"/>
              <a:alpha val="30000"/>
            </a:schemeClr>
          </a:solidFill>
        </p:grpSpPr>
        <p:sp>
          <p:nvSpPr>
            <p:cNvPr id="29" name="Pie 28"/>
            <p:cNvSpPr/>
            <p:nvPr/>
          </p:nvSpPr>
          <p:spPr>
            <a:xfrm>
              <a:off x="2404430" y="305356"/>
              <a:ext cx="2319634" cy="2319634"/>
            </a:xfrm>
            <a:prstGeom prst="pieWedge">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0" name="Pie 4"/>
            <p:cNvSpPr/>
            <p:nvPr/>
          </p:nvSpPr>
          <p:spPr>
            <a:xfrm>
              <a:off x="2875264" y="1164713"/>
              <a:ext cx="1511177" cy="1460277"/>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b="1" kern="1200" dirty="0" smtClean="0">
                  <a:solidFill>
                    <a:schemeClr val="tx1">
                      <a:lumMod val="75000"/>
                      <a:lumOff val="25000"/>
                    </a:schemeClr>
                  </a:solidFill>
                </a:rPr>
                <a:t>Strengths</a:t>
              </a:r>
              <a:endParaRPr lang="en-US" b="1" kern="1200" dirty="0">
                <a:solidFill>
                  <a:schemeClr val="tx1">
                    <a:lumMod val="75000"/>
                    <a:lumOff val="25000"/>
                  </a:schemeClr>
                </a:solidFill>
              </a:endParaRPr>
            </a:p>
          </p:txBody>
        </p:sp>
      </p:grpSp>
      <p:grpSp>
        <p:nvGrpSpPr>
          <p:cNvPr id="4" name="Group 17"/>
          <p:cNvGrpSpPr/>
          <p:nvPr/>
        </p:nvGrpSpPr>
        <p:grpSpPr>
          <a:xfrm>
            <a:off x="6149571" y="1379346"/>
            <a:ext cx="2319634" cy="2319634"/>
            <a:chOff x="4831207" y="305356"/>
            <a:chExt cx="2319634" cy="2319634"/>
          </a:xfrm>
          <a:solidFill>
            <a:schemeClr val="accent1">
              <a:lumMod val="60000"/>
              <a:lumOff val="40000"/>
              <a:alpha val="30000"/>
            </a:schemeClr>
          </a:solidFill>
        </p:grpSpPr>
        <p:sp>
          <p:nvSpPr>
            <p:cNvPr id="27" name="Pie 26"/>
            <p:cNvSpPr/>
            <p:nvPr/>
          </p:nvSpPr>
          <p:spPr>
            <a:xfrm rot="5400000">
              <a:off x="4831207" y="305356"/>
              <a:ext cx="2319634" cy="2319634"/>
            </a:xfrm>
            <a:prstGeom prst="pieWedge">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Pie 6"/>
            <p:cNvSpPr/>
            <p:nvPr/>
          </p:nvSpPr>
          <p:spPr>
            <a:xfrm>
              <a:off x="5154765" y="1085886"/>
              <a:ext cx="1441161" cy="153910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b="1" kern="1200" dirty="0" smtClean="0">
                  <a:solidFill>
                    <a:schemeClr val="tx1">
                      <a:lumMod val="75000"/>
                      <a:lumOff val="25000"/>
                    </a:schemeClr>
                  </a:solidFill>
                </a:rPr>
                <a:t>Weaknesses</a:t>
              </a:r>
              <a:endParaRPr lang="en-US" b="1" kern="1200" dirty="0">
                <a:solidFill>
                  <a:schemeClr val="tx1">
                    <a:lumMod val="75000"/>
                    <a:lumOff val="25000"/>
                  </a:schemeClr>
                </a:solidFill>
              </a:endParaRPr>
            </a:p>
          </p:txBody>
        </p:sp>
      </p:grpSp>
      <p:grpSp>
        <p:nvGrpSpPr>
          <p:cNvPr id="5" name="Group 18"/>
          <p:cNvGrpSpPr/>
          <p:nvPr/>
        </p:nvGrpSpPr>
        <p:grpSpPr>
          <a:xfrm>
            <a:off x="6149571" y="3806123"/>
            <a:ext cx="2319634" cy="2319634"/>
            <a:chOff x="4831207" y="2732133"/>
            <a:chExt cx="2319634" cy="2319634"/>
          </a:xfrm>
          <a:solidFill>
            <a:schemeClr val="accent1">
              <a:lumMod val="60000"/>
              <a:lumOff val="40000"/>
              <a:alpha val="30000"/>
            </a:schemeClr>
          </a:solidFill>
        </p:grpSpPr>
        <p:sp>
          <p:nvSpPr>
            <p:cNvPr id="25" name="Pie 24"/>
            <p:cNvSpPr/>
            <p:nvPr/>
          </p:nvSpPr>
          <p:spPr>
            <a:xfrm rot="10800000">
              <a:off x="4831207" y="2732133"/>
              <a:ext cx="2319634" cy="2319634"/>
            </a:xfrm>
            <a:prstGeom prst="pieWedge">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Pie 8"/>
            <p:cNvSpPr/>
            <p:nvPr/>
          </p:nvSpPr>
          <p:spPr>
            <a:xfrm>
              <a:off x="5168833" y="2732134"/>
              <a:ext cx="1411328" cy="144379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b="1" kern="1200" dirty="0" smtClean="0">
                  <a:solidFill>
                    <a:schemeClr val="tx1">
                      <a:lumMod val="75000"/>
                      <a:lumOff val="25000"/>
                    </a:schemeClr>
                  </a:solidFill>
                </a:rPr>
                <a:t>Threats </a:t>
              </a:r>
              <a:r>
                <a:rPr lang="en-US" b="1" dirty="0" smtClean="0">
                  <a:solidFill>
                    <a:schemeClr val="tx1">
                      <a:lumMod val="75000"/>
                      <a:lumOff val="25000"/>
                    </a:schemeClr>
                  </a:solidFill>
                </a:rPr>
                <a:t>(External)</a:t>
              </a:r>
              <a:endParaRPr lang="en-US" b="1" kern="1200" dirty="0" smtClean="0">
                <a:solidFill>
                  <a:schemeClr val="tx1">
                    <a:lumMod val="75000"/>
                    <a:lumOff val="25000"/>
                  </a:schemeClr>
                </a:solidFill>
              </a:endParaRPr>
            </a:p>
          </p:txBody>
        </p:sp>
      </p:grpSp>
      <p:grpSp>
        <p:nvGrpSpPr>
          <p:cNvPr id="7" name="Group 19"/>
          <p:cNvGrpSpPr/>
          <p:nvPr/>
        </p:nvGrpSpPr>
        <p:grpSpPr>
          <a:xfrm>
            <a:off x="3722794" y="3806123"/>
            <a:ext cx="2319634" cy="2319634"/>
            <a:chOff x="2404430" y="2732133"/>
            <a:chExt cx="2319634" cy="2319634"/>
          </a:xfrm>
          <a:solidFill>
            <a:schemeClr val="accent1">
              <a:lumMod val="60000"/>
              <a:lumOff val="40000"/>
              <a:alpha val="30000"/>
            </a:schemeClr>
          </a:solidFill>
        </p:grpSpPr>
        <p:sp>
          <p:nvSpPr>
            <p:cNvPr id="23" name="Pie 22"/>
            <p:cNvSpPr/>
            <p:nvPr/>
          </p:nvSpPr>
          <p:spPr>
            <a:xfrm rot="16200000">
              <a:off x="2404430" y="2732133"/>
              <a:ext cx="2319634" cy="2319634"/>
            </a:xfrm>
            <a:prstGeom prst="pieWedge">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Pie 10"/>
            <p:cNvSpPr/>
            <p:nvPr/>
          </p:nvSpPr>
          <p:spPr>
            <a:xfrm>
              <a:off x="2733374" y="2732134"/>
              <a:ext cx="1667130" cy="131766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b="1" kern="1200" dirty="0" smtClean="0">
                  <a:solidFill>
                    <a:schemeClr val="tx1">
                      <a:lumMod val="75000"/>
                      <a:lumOff val="25000"/>
                    </a:schemeClr>
                  </a:solidFill>
                </a:rPr>
                <a:t>Opportunities (Externa</a:t>
              </a:r>
              <a:r>
                <a:rPr lang="en-US" b="1" dirty="0" smtClean="0">
                  <a:solidFill>
                    <a:schemeClr val="tx1">
                      <a:lumMod val="75000"/>
                      <a:lumOff val="25000"/>
                    </a:schemeClr>
                  </a:solidFill>
                </a:rPr>
                <a:t>l)</a:t>
              </a:r>
              <a:endParaRPr lang="en-US" b="1" kern="1200" dirty="0">
                <a:solidFill>
                  <a:schemeClr val="tx1">
                    <a:lumMod val="75000"/>
                    <a:lumOff val="25000"/>
                  </a:schemeClr>
                </a:solidFill>
              </a:endParaRPr>
            </a:p>
          </p:txBody>
        </p:sp>
      </p:grpSp>
      <p:sp>
        <p:nvSpPr>
          <p:cNvPr id="21" name="Circular Arrow 20"/>
          <p:cNvSpPr/>
          <p:nvPr/>
        </p:nvSpPr>
        <p:spPr>
          <a:xfrm>
            <a:off x="5695555" y="3270410"/>
            <a:ext cx="800890" cy="696426"/>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dk1">
              <a:hueOff val="0"/>
              <a:satOff val="0"/>
              <a:lumOff val="0"/>
              <a:alphaOff val="0"/>
            </a:schemeClr>
          </a:fontRef>
        </p:style>
      </p:sp>
      <p:sp>
        <p:nvSpPr>
          <p:cNvPr id="22" name="Circular Arrow 21"/>
          <p:cNvSpPr/>
          <p:nvPr/>
        </p:nvSpPr>
        <p:spPr>
          <a:xfrm rot="10800000">
            <a:off x="5695555" y="3538267"/>
            <a:ext cx="800890" cy="696426"/>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dk1">
              <a:hueOff val="0"/>
              <a:satOff val="0"/>
              <a:lumOff val="0"/>
              <a:alphaOff val="0"/>
            </a:schemeClr>
          </a:fontRef>
        </p:style>
      </p:sp>
      <p:sp>
        <p:nvSpPr>
          <p:cNvPr id="31" name="TextBox 30"/>
          <p:cNvSpPr txBox="1"/>
          <p:nvPr/>
        </p:nvSpPr>
        <p:spPr>
          <a:xfrm>
            <a:off x="190546" y="1227754"/>
            <a:ext cx="4570640" cy="2031325"/>
          </a:xfrm>
          <a:prstGeom prst="rect">
            <a:avLst/>
          </a:prstGeom>
          <a:noFill/>
        </p:spPr>
        <p:txBody>
          <a:bodyPr wrap="square" rtlCol="0">
            <a:spAutoFit/>
          </a:bodyPr>
          <a:lstStyle/>
          <a:p>
            <a:pPr marL="171450" indent="-171450">
              <a:buFont typeface="Arial"/>
              <a:buChar char="•"/>
            </a:pPr>
            <a:r>
              <a:rPr lang="en-US" sz="1400" dirty="0" smtClean="0">
                <a:solidFill>
                  <a:schemeClr val="tx1">
                    <a:lumMod val="75000"/>
                    <a:lumOff val="25000"/>
                  </a:schemeClr>
                </a:solidFill>
              </a:rPr>
              <a:t>Forward integration by moving into packaging and communication services</a:t>
            </a:r>
            <a:endParaRPr lang="en-US" sz="1400" dirty="0">
              <a:solidFill>
                <a:schemeClr val="tx1">
                  <a:lumMod val="75000"/>
                  <a:lumOff val="25000"/>
                </a:schemeClr>
              </a:solidFill>
            </a:endParaRPr>
          </a:p>
          <a:p>
            <a:pPr marL="171450" indent="-171450">
              <a:buFont typeface="Arial"/>
              <a:buChar char="•"/>
            </a:pPr>
            <a:r>
              <a:rPr lang="en-US" sz="1400" dirty="0" smtClean="0">
                <a:solidFill>
                  <a:schemeClr val="tx1">
                    <a:lumMod val="75000"/>
                    <a:lumOff val="25000"/>
                  </a:schemeClr>
                </a:solidFill>
              </a:rPr>
              <a:t>Initiatives to capitalize on serialization at nascent stages</a:t>
            </a:r>
          </a:p>
          <a:p>
            <a:pPr marL="171450" indent="-171450">
              <a:buFont typeface="Arial"/>
              <a:buChar char="•"/>
            </a:pPr>
            <a:r>
              <a:rPr lang="en-US" sz="1400" dirty="0" smtClean="0">
                <a:solidFill>
                  <a:schemeClr val="tx1">
                    <a:lumMod val="75000"/>
                    <a:lumOff val="25000"/>
                  </a:schemeClr>
                </a:solidFill>
              </a:rPr>
              <a:t>Initiatives  on existing organizational capabilities </a:t>
            </a:r>
          </a:p>
          <a:p>
            <a:pPr marL="171450" indent="-171450">
              <a:buFont typeface="Arial"/>
              <a:buChar char="•"/>
            </a:pPr>
            <a:r>
              <a:rPr lang="en-US" sz="1400" dirty="0" smtClean="0">
                <a:solidFill>
                  <a:schemeClr val="tx1">
                    <a:lumMod val="75000"/>
                    <a:lumOff val="25000"/>
                  </a:schemeClr>
                </a:solidFill>
              </a:rPr>
              <a:t>Focus towards increasing profit pools instead of constantly focusing on revenues</a:t>
            </a:r>
            <a:endParaRPr lang="en-US" sz="1400" dirty="0">
              <a:solidFill>
                <a:schemeClr val="tx1">
                  <a:lumMod val="75000"/>
                  <a:lumOff val="25000"/>
                </a:schemeClr>
              </a:solidFill>
            </a:endParaRPr>
          </a:p>
          <a:p>
            <a:pPr marL="171450" indent="-171450">
              <a:buFont typeface="Arial"/>
              <a:buChar char="•"/>
            </a:pPr>
            <a:r>
              <a:rPr lang="en-US" sz="1400" dirty="0" smtClean="0">
                <a:solidFill>
                  <a:schemeClr val="tx1">
                    <a:lumMod val="75000"/>
                    <a:lumOff val="25000"/>
                  </a:schemeClr>
                </a:solidFill>
              </a:rPr>
              <a:t>Implementation of patient centric model for </a:t>
            </a:r>
            <a:r>
              <a:rPr lang="en-US" sz="1400" dirty="0" smtClean="0">
                <a:solidFill>
                  <a:schemeClr val="tx1">
                    <a:lumMod val="75000"/>
                    <a:lumOff val="25000"/>
                  </a:schemeClr>
                </a:solidFill>
              </a:rPr>
              <a:t>Ashfield </a:t>
            </a:r>
            <a:r>
              <a:rPr lang="en-US" sz="1400" dirty="0" smtClean="0">
                <a:solidFill>
                  <a:schemeClr val="tx1">
                    <a:lumMod val="75000"/>
                    <a:lumOff val="25000"/>
                  </a:schemeClr>
                </a:solidFill>
              </a:rPr>
              <a:t>division</a:t>
            </a:r>
          </a:p>
          <a:p>
            <a:pPr marL="171450" indent="-171450">
              <a:buFont typeface="Arial"/>
              <a:buChar char="•"/>
            </a:pPr>
            <a:r>
              <a:rPr lang="en-US" sz="1400" dirty="0" smtClean="0">
                <a:solidFill>
                  <a:schemeClr val="tx1">
                    <a:lumMod val="75000"/>
                    <a:lumOff val="25000"/>
                  </a:schemeClr>
                </a:solidFill>
              </a:rPr>
              <a:t>Presence in pharma-covigilence domain. </a:t>
            </a:r>
          </a:p>
        </p:txBody>
      </p:sp>
      <p:sp>
        <p:nvSpPr>
          <p:cNvPr id="32" name="TextBox 31"/>
          <p:cNvSpPr txBox="1"/>
          <p:nvPr/>
        </p:nvSpPr>
        <p:spPr>
          <a:xfrm>
            <a:off x="8119241" y="1227753"/>
            <a:ext cx="3861931" cy="1815882"/>
          </a:xfrm>
          <a:prstGeom prst="rect">
            <a:avLst/>
          </a:prstGeom>
          <a:noFill/>
        </p:spPr>
        <p:txBody>
          <a:bodyPr wrap="square" rtlCol="0">
            <a:spAutoFit/>
          </a:bodyPr>
          <a:lstStyle/>
          <a:p>
            <a:pPr marL="171450" indent="-171450">
              <a:buFont typeface="Arial"/>
              <a:buChar char="•"/>
            </a:pPr>
            <a:r>
              <a:rPr lang="en-US" sz="1400" dirty="0" smtClean="0">
                <a:solidFill>
                  <a:schemeClr val="tx1">
                    <a:lumMod val="75000"/>
                    <a:lumOff val="25000"/>
                  </a:schemeClr>
                </a:solidFill>
              </a:rPr>
              <a:t>Improper mechanisms to counteract against ‘Patent Cliff’</a:t>
            </a:r>
          </a:p>
          <a:p>
            <a:pPr marL="171450" indent="-171450">
              <a:buFont typeface="Arial"/>
              <a:buChar char="•"/>
            </a:pPr>
            <a:r>
              <a:rPr lang="en-US" sz="1400" dirty="0" smtClean="0">
                <a:solidFill>
                  <a:schemeClr val="tx1">
                    <a:lumMod val="75000"/>
                    <a:lumOff val="25000"/>
                  </a:schemeClr>
                </a:solidFill>
              </a:rPr>
              <a:t>Disregards for challenging OTC markets</a:t>
            </a:r>
          </a:p>
          <a:p>
            <a:pPr marL="171450" indent="-171450">
              <a:buFont typeface="Arial"/>
              <a:buChar char="•"/>
            </a:pPr>
            <a:r>
              <a:rPr lang="en-US" sz="1400" dirty="0" smtClean="0">
                <a:solidFill>
                  <a:schemeClr val="tx1">
                    <a:lumMod val="75000"/>
                    <a:lumOff val="25000"/>
                  </a:schemeClr>
                </a:solidFill>
              </a:rPr>
              <a:t>Limited focus towards BRICS nations except China</a:t>
            </a:r>
          </a:p>
          <a:p>
            <a:pPr marL="171450" indent="-171450">
              <a:buFont typeface="Arial"/>
              <a:buChar char="•"/>
            </a:pPr>
            <a:r>
              <a:rPr lang="en-US" sz="1400" dirty="0" smtClean="0">
                <a:solidFill>
                  <a:schemeClr val="tx1">
                    <a:lumMod val="75000"/>
                    <a:lumOff val="25000"/>
                  </a:schemeClr>
                </a:solidFill>
              </a:rPr>
              <a:t>Sharp division vulnerable to packaging  regulations</a:t>
            </a:r>
          </a:p>
          <a:p>
            <a:pPr marL="171450" indent="-171450">
              <a:buFont typeface="Arial"/>
              <a:buChar char="•"/>
            </a:pPr>
            <a:r>
              <a:rPr lang="en-US" sz="1400" dirty="0" smtClean="0">
                <a:solidFill>
                  <a:schemeClr val="tx1">
                    <a:lumMod val="75000"/>
                    <a:lumOff val="25000"/>
                  </a:schemeClr>
                </a:solidFill>
              </a:rPr>
              <a:t>Lack of talent integration during acquisitions</a:t>
            </a:r>
            <a:endParaRPr lang="en-US" sz="1400" dirty="0">
              <a:solidFill>
                <a:schemeClr val="tx1">
                  <a:lumMod val="75000"/>
                  <a:lumOff val="25000"/>
                </a:schemeClr>
              </a:solidFill>
            </a:endParaRPr>
          </a:p>
        </p:txBody>
      </p:sp>
      <p:sp>
        <p:nvSpPr>
          <p:cNvPr id="33" name="TextBox 32"/>
          <p:cNvSpPr txBox="1"/>
          <p:nvPr/>
        </p:nvSpPr>
        <p:spPr>
          <a:xfrm>
            <a:off x="236139" y="4291661"/>
            <a:ext cx="4414689" cy="2031325"/>
          </a:xfrm>
          <a:prstGeom prst="rect">
            <a:avLst/>
          </a:prstGeom>
          <a:noFill/>
        </p:spPr>
        <p:txBody>
          <a:bodyPr wrap="square" rtlCol="0">
            <a:spAutoFit/>
          </a:bodyPr>
          <a:lstStyle/>
          <a:p>
            <a:pPr marL="171450" indent="-171450">
              <a:buFont typeface="Arial"/>
              <a:buChar char="•"/>
            </a:pPr>
            <a:r>
              <a:rPr lang="en-US" sz="1400" dirty="0" smtClean="0">
                <a:solidFill>
                  <a:schemeClr val="tx1">
                    <a:lumMod val="75000"/>
                    <a:lumOff val="25000"/>
                  </a:schemeClr>
                </a:solidFill>
              </a:rPr>
              <a:t>Increasing CSO  penetration in Japan and other pharmargening markets</a:t>
            </a:r>
          </a:p>
          <a:p>
            <a:pPr marL="171450" indent="-171450">
              <a:buFont typeface="Arial"/>
              <a:buChar char="•"/>
            </a:pPr>
            <a:r>
              <a:rPr lang="en-US" sz="1400" dirty="0" smtClean="0">
                <a:solidFill>
                  <a:schemeClr val="tx1">
                    <a:lumMod val="75000"/>
                    <a:lumOff val="25000"/>
                  </a:schemeClr>
                </a:solidFill>
              </a:rPr>
              <a:t>Rising Health care costs due to aging population</a:t>
            </a:r>
          </a:p>
          <a:p>
            <a:pPr marL="171450" indent="-171450">
              <a:buFont typeface="Arial"/>
              <a:buChar char="•"/>
            </a:pPr>
            <a:r>
              <a:rPr lang="en-US" sz="1400" dirty="0" smtClean="0">
                <a:solidFill>
                  <a:schemeClr val="tx1">
                    <a:lumMod val="75000"/>
                    <a:lumOff val="25000"/>
                  </a:schemeClr>
                </a:solidFill>
              </a:rPr>
              <a:t>Increasing healthcare spending in emerging markets  is encouraging the industry</a:t>
            </a:r>
          </a:p>
          <a:p>
            <a:pPr marL="171450" indent="-171450">
              <a:buFont typeface="Arial"/>
              <a:buChar char="•"/>
            </a:pPr>
            <a:r>
              <a:rPr lang="en-US" sz="1400" dirty="0" smtClean="0">
                <a:solidFill>
                  <a:schemeClr val="tx1">
                    <a:lumMod val="75000"/>
                    <a:lumOff val="25000"/>
                  </a:schemeClr>
                </a:solidFill>
              </a:rPr>
              <a:t>Increased reliance on outsourcing  by Big-Pharma companies</a:t>
            </a:r>
          </a:p>
          <a:p>
            <a:pPr marL="171450" indent="-171450">
              <a:buFont typeface="Arial"/>
              <a:buChar char="•"/>
            </a:pPr>
            <a:r>
              <a:rPr lang="en-US" sz="1400" dirty="0" smtClean="0">
                <a:solidFill>
                  <a:schemeClr val="tx1">
                    <a:lumMod val="75000"/>
                    <a:lumOff val="25000"/>
                  </a:schemeClr>
                </a:solidFill>
              </a:rPr>
              <a:t>Opportunities for cross selling of services  for existing clients</a:t>
            </a:r>
            <a:endParaRPr lang="en-US" sz="1400" dirty="0">
              <a:solidFill>
                <a:schemeClr val="tx1">
                  <a:lumMod val="75000"/>
                  <a:lumOff val="25000"/>
                </a:schemeClr>
              </a:solidFill>
            </a:endParaRPr>
          </a:p>
        </p:txBody>
      </p:sp>
      <p:sp>
        <p:nvSpPr>
          <p:cNvPr id="34" name="TextBox 33"/>
          <p:cNvSpPr txBox="1"/>
          <p:nvPr/>
        </p:nvSpPr>
        <p:spPr>
          <a:xfrm>
            <a:off x="8071946" y="4402018"/>
            <a:ext cx="3923290" cy="1600438"/>
          </a:xfrm>
          <a:prstGeom prst="rect">
            <a:avLst/>
          </a:prstGeom>
          <a:noFill/>
        </p:spPr>
        <p:txBody>
          <a:bodyPr wrap="square" rtlCol="0">
            <a:spAutoFit/>
          </a:bodyPr>
          <a:lstStyle/>
          <a:p>
            <a:pPr marL="171450" indent="-171450">
              <a:buFont typeface="Arial"/>
              <a:buChar char="•"/>
            </a:pPr>
            <a:r>
              <a:rPr lang="en-US" sz="1400" dirty="0" smtClean="0">
                <a:solidFill>
                  <a:schemeClr val="tx1">
                    <a:lumMod val="75000"/>
                    <a:lumOff val="25000"/>
                  </a:schemeClr>
                </a:solidFill>
              </a:rPr>
              <a:t>Fragmented market for packaging  businesses in Europe</a:t>
            </a:r>
          </a:p>
          <a:p>
            <a:pPr marL="171450" indent="-171450">
              <a:buFont typeface="Arial"/>
              <a:buChar char="•"/>
            </a:pPr>
            <a:r>
              <a:rPr lang="en-US" sz="1400" dirty="0" smtClean="0">
                <a:solidFill>
                  <a:schemeClr val="tx1">
                    <a:lumMod val="75000"/>
                    <a:lumOff val="25000"/>
                  </a:schemeClr>
                </a:solidFill>
              </a:rPr>
              <a:t>No Standardization for serialization handling</a:t>
            </a:r>
          </a:p>
          <a:p>
            <a:pPr marL="171450" indent="-171450">
              <a:buFont typeface="Arial"/>
              <a:buChar char="•"/>
            </a:pPr>
            <a:r>
              <a:rPr lang="en-US" sz="1400" dirty="0" smtClean="0">
                <a:solidFill>
                  <a:schemeClr val="tx1">
                    <a:lumMod val="75000"/>
                    <a:lumOff val="25000"/>
                  </a:schemeClr>
                </a:solidFill>
              </a:rPr>
              <a:t>More informed patients will perform self diagnostics</a:t>
            </a:r>
            <a:endParaRPr lang="en-US" sz="1400" dirty="0">
              <a:solidFill>
                <a:schemeClr val="tx1">
                  <a:lumMod val="75000"/>
                  <a:lumOff val="25000"/>
                </a:schemeClr>
              </a:solidFill>
            </a:endParaRPr>
          </a:p>
          <a:p>
            <a:pPr marL="171450" indent="-171450">
              <a:buFont typeface="Arial"/>
              <a:buChar char="•"/>
            </a:pPr>
            <a:r>
              <a:rPr lang="en-US" sz="1400" dirty="0">
                <a:solidFill>
                  <a:schemeClr val="tx1">
                    <a:lumMod val="75000"/>
                    <a:lumOff val="25000"/>
                  </a:schemeClr>
                </a:solidFill>
              </a:rPr>
              <a:t>Preventative </a:t>
            </a:r>
            <a:r>
              <a:rPr lang="en-US" sz="1400" dirty="0" smtClean="0">
                <a:solidFill>
                  <a:schemeClr val="tx1">
                    <a:lumMod val="75000"/>
                    <a:lumOff val="25000"/>
                  </a:schemeClr>
                </a:solidFill>
              </a:rPr>
              <a:t>healthcare initiatives by government </a:t>
            </a:r>
            <a:endParaRPr lang="en-US" sz="1400" dirty="0">
              <a:solidFill>
                <a:schemeClr val="tx1">
                  <a:lumMod val="75000"/>
                  <a:lumOff val="25000"/>
                </a:schemeClr>
              </a:solidFill>
            </a:endParaRPr>
          </a:p>
        </p:txBody>
      </p:sp>
      <p:sp>
        <p:nvSpPr>
          <p:cNvPr id="35" name="TextBox 34"/>
          <p:cNvSpPr txBox="1"/>
          <p:nvPr/>
        </p:nvSpPr>
        <p:spPr>
          <a:xfrm>
            <a:off x="165100" y="266700"/>
            <a:ext cx="6254020"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UDG Healthcare plc SWOT Model</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79687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p:cNvSpPr>
            <a:spLocks noGrp="1"/>
          </p:cNvSpPr>
          <p:nvPr>
            <p:ph idx="1"/>
          </p:nvPr>
        </p:nvSpPr>
        <p:spPr>
          <a:xfrm>
            <a:off x="457200" y="1096624"/>
            <a:ext cx="8229600" cy="4525963"/>
          </a:xfrm>
        </p:spPr>
        <p:txBody>
          <a:bodyPr/>
          <a:lstStyle/>
          <a:p>
            <a:pPr>
              <a:buFont typeface="Wingdings" panose="05000000000000000000" pitchFamily="2" charset="2"/>
              <a:buChar char="q"/>
            </a:pPr>
            <a:r>
              <a:rPr lang="en-US" sz="2400" dirty="0" smtClean="0">
                <a:solidFill>
                  <a:schemeClr val="bg2">
                    <a:lumMod val="90000"/>
                  </a:schemeClr>
                </a:solidFill>
              </a:rPr>
              <a:t>  Introduction</a:t>
            </a:r>
          </a:p>
          <a:p>
            <a:pPr>
              <a:buFont typeface="Wingdings" panose="05000000000000000000" pitchFamily="2" charset="2"/>
              <a:buChar char="q"/>
            </a:pPr>
            <a:r>
              <a:rPr lang="en-US" sz="2400" dirty="0" smtClean="0">
                <a:solidFill>
                  <a:schemeClr val="bg2">
                    <a:lumMod val="90000"/>
                  </a:schemeClr>
                </a:solidFill>
              </a:rPr>
              <a:t>  Company Project Current Stage</a:t>
            </a:r>
          </a:p>
          <a:p>
            <a:pPr>
              <a:buFont typeface="Wingdings" panose="05000000000000000000" pitchFamily="2" charset="2"/>
              <a:buChar char="q"/>
            </a:pPr>
            <a:r>
              <a:rPr lang="en-US" sz="2400" dirty="0" smtClean="0">
                <a:solidFill>
                  <a:schemeClr val="tx1">
                    <a:lumMod val="75000"/>
                    <a:lumOff val="25000"/>
                  </a:schemeClr>
                </a:solidFill>
              </a:rPr>
              <a:t>  Company </a:t>
            </a:r>
            <a:r>
              <a:rPr lang="en-US" sz="2400" dirty="0" smtClean="0">
                <a:solidFill>
                  <a:schemeClr val="tx1">
                    <a:lumMod val="75000"/>
                    <a:lumOff val="25000"/>
                  </a:schemeClr>
                </a:solidFill>
              </a:rPr>
              <a:t>Overview</a:t>
            </a:r>
          </a:p>
          <a:p>
            <a:pPr lvl="1">
              <a:buFont typeface="Wingdings" panose="05000000000000000000" pitchFamily="2" charset="2"/>
              <a:buChar char="ü"/>
            </a:pPr>
            <a:r>
              <a:rPr lang="en-US" sz="2000" dirty="0" smtClean="0">
                <a:solidFill>
                  <a:schemeClr val="tx1">
                    <a:lumMod val="75000"/>
                    <a:lumOff val="25000"/>
                  </a:schemeClr>
                </a:solidFill>
              </a:rPr>
              <a:t>  History</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Inorganic Growth</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Business Units &amp; Operation Area</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Service Offered within the Pharmaceutical Value Chain</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Corporate Parenting Matrix</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Division Directional Policy Matrix</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Growth &amp; Share Matrix</a:t>
            </a:r>
          </a:p>
          <a:p>
            <a:pPr lvl="1">
              <a:buFont typeface="Wingdings" panose="05000000000000000000" pitchFamily="2" charset="2"/>
              <a:buChar char="ü"/>
            </a:pPr>
            <a:r>
              <a:rPr lang="en-US" sz="2000" dirty="0">
                <a:solidFill>
                  <a:schemeClr val="tx1">
                    <a:lumMod val="75000"/>
                    <a:lumOff val="25000"/>
                  </a:schemeClr>
                </a:solidFill>
              </a:rPr>
              <a:t> </a:t>
            </a:r>
            <a:r>
              <a:rPr lang="en-US" sz="2000" dirty="0" smtClean="0">
                <a:solidFill>
                  <a:schemeClr val="tx1">
                    <a:lumMod val="75000"/>
                    <a:lumOff val="25000"/>
                  </a:schemeClr>
                </a:solidFill>
              </a:rPr>
              <a:t> Product &amp; Market Matrix</a:t>
            </a:r>
            <a:endParaRPr lang="en-US" sz="2000" dirty="0" smtClean="0">
              <a:solidFill>
                <a:schemeClr val="tx1">
                  <a:lumMod val="75000"/>
                  <a:lumOff val="25000"/>
                </a:schemeClr>
              </a:solidFill>
            </a:endParaRPr>
          </a:p>
          <a:p>
            <a:pPr>
              <a:buFont typeface="Wingdings" panose="05000000000000000000" pitchFamily="2" charset="2"/>
              <a:buChar char="q"/>
            </a:pPr>
            <a:r>
              <a:rPr lang="en-US" sz="2400" dirty="0" smtClean="0">
                <a:solidFill>
                  <a:schemeClr val="bg2">
                    <a:lumMod val="90000"/>
                  </a:schemeClr>
                </a:solidFill>
              </a:rPr>
              <a:t>  Company Analysis</a:t>
            </a:r>
          </a:p>
          <a:p>
            <a:pPr>
              <a:buFont typeface="Wingdings" panose="05000000000000000000" pitchFamily="2" charset="2"/>
              <a:buChar char="q"/>
            </a:pPr>
            <a:r>
              <a:rPr lang="en-US" sz="2400" dirty="0" smtClean="0">
                <a:solidFill>
                  <a:schemeClr val="bg2">
                    <a:lumMod val="90000"/>
                  </a:schemeClr>
                </a:solidFill>
              </a:rPr>
              <a:t>  Conclusion</a:t>
            </a:r>
            <a:endParaRPr lang="en-US" sz="2400" dirty="0">
              <a:solidFill>
                <a:schemeClr val="bg2">
                  <a:lumMod val="90000"/>
                </a:schemeClr>
              </a:solidFill>
            </a:endParaRPr>
          </a:p>
        </p:txBody>
      </p:sp>
      <p:sp>
        <p:nvSpPr>
          <p:cNvPr id="2" name="Slide Number Placeholder 1"/>
          <p:cNvSpPr>
            <a:spLocks noGrp="1"/>
          </p:cNvSpPr>
          <p:nvPr>
            <p:ph type="sldNum" sz="quarter" idx="12"/>
          </p:nvPr>
        </p:nvSpPr>
        <p:spPr/>
        <p:txBody>
          <a:bodyPr/>
          <a:lstStyle/>
          <a:p>
            <a:fld id="{F778309B-6251-4B38-9DB1-212C96F2A3CC}" type="slidenum">
              <a:rPr lang="en-US" smtClean="0"/>
              <a:t>5</a:t>
            </a:fld>
            <a:endParaRPr lang="en-US"/>
          </a:p>
        </p:txBody>
      </p:sp>
      <p:sp>
        <p:nvSpPr>
          <p:cNvPr id="5" name="TextBox 4"/>
          <p:cNvSpPr txBox="1"/>
          <p:nvPr/>
        </p:nvSpPr>
        <p:spPr>
          <a:xfrm>
            <a:off x="165100" y="266700"/>
            <a:ext cx="1470659" cy="584775"/>
          </a:xfrm>
          <a:prstGeom prst="rect">
            <a:avLst/>
          </a:prstGeom>
          <a:noFill/>
        </p:spPr>
        <p:txBody>
          <a:bodyPr wrap="none" rtlCol="0">
            <a:spAutoFit/>
          </a:bodyPr>
          <a:lstStyle/>
          <a:p>
            <a:r>
              <a:rPr lang="en-US" sz="3200" b="1" dirty="0" smtClean="0">
                <a:solidFill>
                  <a:schemeClr val="tx1">
                    <a:lumMod val="75000"/>
                    <a:lumOff val="25000"/>
                  </a:schemeClr>
                </a:solidFill>
              </a:rPr>
              <a:t>Agenda</a:t>
            </a:r>
            <a:endParaRPr lang="en-US" sz="3200" b="1" dirty="0">
              <a:solidFill>
                <a:schemeClr val="tx1">
                  <a:lumMod val="75000"/>
                  <a:lumOff val="25000"/>
                </a:schemeClr>
              </a:solidFill>
            </a:endParaRPr>
          </a:p>
        </p:txBody>
      </p:sp>
    </p:spTree>
    <p:extLst>
      <p:ext uri="{BB962C8B-B14F-4D97-AF65-F5344CB8AC3E}">
        <p14:creationId xmlns:p14="http://schemas.microsoft.com/office/powerpoint/2010/main" val="834141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50</a:t>
            </a:fld>
            <a:endParaRPr lang="en-US"/>
          </a:p>
        </p:txBody>
      </p:sp>
      <p:sp>
        <p:nvSpPr>
          <p:cNvPr id="8" name="TextBox 7"/>
          <p:cNvSpPr txBox="1"/>
          <p:nvPr/>
        </p:nvSpPr>
        <p:spPr>
          <a:xfrm>
            <a:off x="165100" y="266700"/>
            <a:ext cx="3815788"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Issue Analysis</a:t>
            </a:r>
            <a:endParaRPr lang="en-US" sz="3200" b="1" dirty="0">
              <a:solidFill>
                <a:schemeClr val="tx1">
                  <a:lumMod val="75000"/>
                  <a:lumOff val="25000"/>
                </a:schemeClr>
              </a:solidFill>
            </a:endParaRPr>
          </a:p>
        </p:txBody>
      </p:sp>
      <p:sp>
        <p:nvSpPr>
          <p:cNvPr id="9" name="TextBox 8"/>
          <p:cNvSpPr txBox="1"/>
          <p:nvPr/>
        </p:nvSpPr>
        <p:spPr>
          <a:xfrm>
            <a:off x="9743856" y="5321766"/>
            <a:ext cx="2368632" cy="1200329"/>
          </a:xfrm>
          <a:prstGeom prst="rect">
            <a:avLst/>
          </a:prstGeom>
          <a:noFill/>
        </p:spPr>
        <p:txBody>
          <a:bodyPr wrap="square" rtlCol="0">
            <a:spAutoFit/>
          </a:bodyPr>
          <a:lstStyle/>
          <a:p>
            <a:r>
              <a:rPr lang="en-IE" sz="1200" dirty="0">
                <a:solidFill>
                  <a:schemeClr val="tx1">
                    <a:lumMod val="75000"/>
                    <a:lumOff val="25000"/>
                  </a:schemeClr>
                </a:solidFill>
              </a:rPr>
              <a:t>*Cons of divisional </a:t>
            </a:r>
            <a:r>
              <a:rPr lang="en-IE" sz="1200" dirty="0" smtClean="0">
                <a:solidFill>
                  <a:schemeClr val="tx1">
                    <a:lumMod val="75000"/>
                    <a:lumOff val="25000"/>
                  </a:schemeClr>
                </a:solidFill>
              </a:rPr>
              <a:t>integration</a:t>
            </a:r>
          </a:p>
          <a:p>
            <a:pPr marL="285750" indent="-111125">
              <a:buFont typeface="Arial" panose="020B0604020202020204" pitchFamily="34" charset="0"/>
              <a:buChar char="•"/>
            </a:pPr>
            <a:r>
              <a:rPr lang="en-US" sz="1200" dirty="0">
                <a:solidFill>
                  <a:schemeClr val="tx1">
                    <a:lumMod val="75000"/>
                    <a:lumOff val="25000"/>
                  </a:schemeClr>
                </a:solidFill>
              </a:rPr>
              <a:t>Loss of integration in </a:t>
            </a:r>
            <a:r>
              <a:rPr lang="en-US" sz="1200" dirty="0" smtClean="0">
                <a:solidFill>
                  <a:schemeClr val="tx1">
                    <a:lumMod val="75000"/>
                    <a:lumOff val="25000"/>
                  </a:schemeClr>
                </a:solidFill>
              </a:rPr>
              <a:t>organization</a:t>
            </a:r>
          </a:p>
          <a:p>
            <a:pPr marL="285750" indent="-111125">
              <a:buFont typeface="Arial" panose="020B0604020202020204" pitchFamily="34" charset="0"/>
              <a:buChar char="•"/>
            </a:pPr>
            <a:r>
              <a:rPr lang="en-IE" sz="1200" dirty="0">
                <a:solidFill>
                  <a:schemeClr val="tx1">
                    <a:lumMod val="75000"/>
                    <a:lumOff val="25000"/>
                  </a:schemeClr>
                </a:solidFill>
              </a:rPr>
              <a:t>Divisional independence </a:t>
            </a:r>
            <a:r>
              <a:rPr lang="en-IE" sz="1200" dirty="0" smtClean="0">
                <a:solidFill>
                  <a:schemeClr val="tx1">
                    <a:lumMod val="75000"/>
                    <a:lumOff val="25000"/>
                  </a:schemeClr>
                </a:solidFill>
              </a:rPr>
              <a:t>loss</a:t>
            </a:r>
          </a:p>
          <a:p>
            <a:pPr marL="285750" indent="-111125">
              <a:buFont typeface="Arial" panose="020B0604020202020204" pitchFamily="34" charset="0"/>
              <a:buChar char="•"/>
            </a:pPr>
            <a:r>
              <a:rPr lang="en-US" sz="1200" dirty="0">
                <a:solidFill>
                  <a:schemeClr val="tx1">
                    <a:lumMod val="75000"/>
                    <a:lumOff val="25000"/>
                  </a:schemeClr>
                </a:solidFill>
              </a:rPr>
              <a:t>Might loss their resources and competencies</a:t>
            </a:r>
            <a:endParaRPr lang="en-IE" sz="1200" dirty="0">
              <a:solidFill>
                <a:schemeClr val="tx1">
                  <a:lumMod val="75000"/>
                  <a:lumOff val="25000"/>
                </a:schemeClr>
              </a:solidFill>
            </a:endParaRPr>
          </a:p>
        </p:txBody>
      </p:sp>
      <p:pic>
        <p:nvPicPr>
          <p:cNvPr id="12" name="Picture 11"/>
          <p:cNvPicPr>
            <a:picLocks noChangeAspect="1"/>
          </p:cNvPicPr>
          <p:nvPr/>
        </p:nvPicPr>
        <p:blipFill>
          <a:blip r:embed="rId2"/>
          <a:stretch>
            <a:fillRect/>
          </a:stretch>
        </p:blipFill>
        <p:spPr>
          <a:xfrm>
            <a:off x="165100" y="1157829"/>
            <a:ext cx="9517790" cy="5295378"/>
          </a:xfrm>
          <a:prstGeom prst="rect">
            <a:avLst/>
          </a:prstGeom>
        </p:spPr>
      </p:pic>
    </p:spTree>
    <p:extLst>
      <p:ext uri="{BB962C8B-B14F-4D97-AF65-F5344CB8AC3E}">
        <p14:creationId xmlns:p14="http://schemas.microsoft.com/office/powerpoint/2010/main" val="30308980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78309B-6251-4B38-9DB1-212C96F2A3CC}" type="slidenum">
              <a:rPr lang="en-US" smtClean="0"/>
              <a:t>51</a:t>
            </a:fld>
            <a:endParaRPr lang="en-US"/>
          </a:p>
        </p:txBody>
      </p:sp>
      <p:sp>
        <p:nvSpPr>
          <p:cNvPr id="5" name="TextBox 4"/>
          <p:cNvSpPr txBox="1"/>
          <p:nvPr/>
        </p:nvSpPr>
        <p:spPr>
          <a:xfrm>
            <a:off x="165100" y="266700"/>
            <a:ext cx="4110228" cy="584775"/>
          </a:xfrm>
          <a:prstGeom prst="rect">
            <a:avLst/>
          </a:prstGeom>
          <a:noFill/>
        </p:spPr>
        <p:txBody>
          <a:bodyPr wrap="none" rtlCol="0">
            <a:spAutoFit/>
          </a:bodyPr>
          <a:lstStyle/>
          <a:p>
            <a:r>
              <a:rPr lang="en-US" sz="3200" b="1" dirty="0" smtClean="0">
                <a:solidFill>
                  <a:schemeClr val="tx1">
                    <a:lumMod val="75000"/>
                    <a:lumOff val="25000"/>
                  </a:schemeClr>
                </a:solidFill>
              </a:rPr>
              <a:t>Appendix:  </a:t>
            </a:r>
            <a:r>
              <a:rPr lang="en-US" sz="2400" dirty="0" smtClean="0">
                <a:solidFill>
                  <a:schemeClr val="tx1">
                    <a:lumMod val="75000"/>
                    <a:lumOff val="25000"/>
                  </a:schemeClr>
                </a:solidFill>
              </a:rPr>
              <a:t>Issue Evaluation</a:t>
            </a:r>
            <a:endParaRPr lang="en-US" sz="3200" b="1" dirty="0">
              <a:solidFill>
                <a:schemeClr val="tx1">
                  <a:lumMod val="75000"/>
                  <a:lumOff val="25000"/>
                </a:schemeClr>
              </a:solidFill>
            </a:endParaRPr>
          </a:p>
        </p:txBody>
      </p:sp>
      <p:pic>
        <p:nvPicPr>
          <p:cNvPr id="9" name="Picture 8"/>
          <p:cNvPicPr>
            <a:picLocks noChangeAspect="1"/>
          </p:cNvPicPr>
          <p:nvPr/>
        </p:nvPicPr>
        <p:blipFill>
          <a:blip r:embed="rId2"/>
          <a:stretch>
            <a:fillRect/>
          </a:stretch>
        </p:blipFill>
        <p:spPr>
          <a:xfrm>
            <a:off x="350627" y="1087805"/>
            <a:ext cx="11512492" cy="2947125"/>
          </a:xfrm>
          <a:prstGeom prst="rect">
            <a:avLst/>
          </a:prstGeom>
        </p:spPr>
      </p:pic>
    </p:spTree>
    <p:extLst>
      <p:ext uri="{BB962C8B-B14F-4D97-AF65-F5344CB8AC3E}">
        <p14:creationId xmlns:p14="http://schemas.microsoft.com/office/powerpoint/2010/main" val="3826637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6</a:t>
            </a:fld>
            <a:endParaRPr lang="en-US"/>
          </a:p>
        </p:txBody>
      </p:sp>
      <p:sp>
        <p:nvSpPr>
          <p:cNvPr id="5" name="TextBox 4"/>
          <p:cNvSpPr txBox="1"/>
          <p:nvPr/>
        </p:nvSpPr>
        <p:spPr>
          <a:xfrm>
            <a:off x="165100" y="266700"/>
            <a:ext cx="4696927"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History</a:t>
            </a:r>
            <a:endParaRPr lang="en-US" sz="2400" dirty="0">
              <a:solidFill>
                <a:schemeClr val="tx1">
                  <a:lumMod val="75000"/>
                  <a:lumOff val="25000"/>
                </a:schemeClr>
              </a:solidFill>
            </a:endParaRPr>
          </a:p>
        </p:txBody>
      </p:sp>
      <p:grpSp>
        <p:nvGrpSpPr>
          <p:cNvPr id="4" name="Group 3"/>
          <p:cNvGrpSpPr/>
          <p:nvPr/>
        </p:nvGrpSpPr>
        <p:grpSpPr>
          <a:xfrm>
            <a:off x="4072540" y="2272527"/>
            <a:ext cx="953960" cy="1456468"/>
            <a:chOff x="4555138" y="2063281"/>
            <a:chExt cx="953960" cy="1456468"/>
          </a:xfrm>
        </p:grpSpPr>
        <p:sp>
          <p:nvSpPr>
            <p:cNvPr id="6" name="Freeform 5"/>
            <p:cNvSpPr/>
            <p:nvPr/>
          </p:nvSpPr>
          <p:spPr>
            <a:xfrm rot="10800000" flipH="1" flipV="1">
              <a:off x="5211891"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Oval 6"/>
            <p:cNvSpPr/>
            <p:nvPr/>
          </p:nvSpPr>
          <p:spPr>
            <a:xfrm rot="10800000" flipH="1" flipV="1">
              <a:off x="5326128" y="3336890"/>
              <a:ext cx="182970" cy="182859"/>
            </a:xfrm>
            <a:prstGeom prst="ellipse">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7"/>
            <p:cNvSpPr/>
            <p:nvPr/>
          </p:nvSpPr>
          <p:spPr>
            <a:xfrm rot="10800000" flipV="1">
              <a:off x="4555138"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 name="Rectangle 8"/>
            <p:cNvSpPr/>
            <p:nvPr/>
          </p:nvSpPr>
          <p:spPr>
            <a:xfrm rot="10800000" flipV="1">
              <a:off x="4741396" y="3400643"/>
              <a:ext cx="521178" cy="54612"/>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rot="16200000" flipH="1" flipV="1">
              <a:off x="4819882" y="2633688"/>
              <a:ext cx="1195459" cy="54645"/>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 10"/>
          <p:cNvGrpSpPr/>
          <p:nvPr/>
        </p:nvGrpSpPr>
        <p:grpSpPr>
          <a:xfrm>
            <a:off x="5781745" y="2272527"/>
            <a:ext cx="953960" cy="1456468"/>
            <a:chOff x="6264343" y="2063281"/>
            <a:chExt cx="953960" cy="1456468"/>
          </a:xfrm>
        </p:grpSpPr>
        <p:sp>
          <p:nvSpPr>
            <p:cNvPr id="12" name="Freeform 11"/>
            <p:cNvSpPr/>
            <p:nvPr/>
          </p:nvSpPr>
          <p:spPr>
            <a:xfrm rot="10800000" flipH="1" flipV="1">
              <a:off x="692109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 name="Rectangle 12"/>
            <p:cNvSpPr/>
            <p:nvPr/>
          </p:nvSpPr>
          <p:spPr>
            <a:xfrm rot="16200000" flipH="1" flipV="1">
              <a:off x="6529087" y="2633688"/>
              <a:ext cx="1195459" cy="54645"/>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rot="10800000" flipH="1" flipV="1">
              <a:off x="7035333" y="3336890"/>
              <a:ext cx="182970" cy="182859"/>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4"/>
            <p:cNvSpPr/>
            <p:nvPr/>
          </p:nvSpPr>
          <p:spPr>
            <a:xfrm rot="10800000" flipV="1">
              <a:off x="626434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15"/>
            <p:cNvSpPr/>
            <p:nvPr/>
          </p:nvSpPr>
          <p:spPr>
            <a:xfrm rot="10800000" flipV="1">
              <a:off x="6450601" y="3400643"/>
              <a:ext cx="521178" cy="54612"/>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p:cNvGrpSpPr/>
          <p:nvPr/>
        </p:nvGrpSpPr>
        <p:grpSpPr>
          <a:xfrm>
            <a:off x="1521433" y="3569375"/>
            <a:ext cx="953960" cy="1674740"/>
            <a:chOff x="1991331" y="3336567"/>
            <a:chExt cx="953960" cy="1674740"/>
          </a:xfrm>
        </p:grpSpPr>
        <p:sp>
          <p:nvSpPr>
            <p:cNvPr id="18" name="Freeform 17"/>
            <p:cNvSpPr/>
            <p:nvPr/>
          </p:nvSpPr>
          <p:spPr>
            <a:xfrm rot="10800000">
              <a:off x="1991331" y="3401017"/>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 name="Rectangle 18"/>
            <p:cNvSpPr/>
            <p:nvPr/>
          </p:nvSpPr>
          <p:spPr>
            <a:xfrm rot="10800000">
              <a:off x="2177589" y="3401176"/>
              <a:ext cx="521178" cy="54709"/>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19"/>
            <p:cNvSpPr/>
            <p:nvPr/>
          </p:nvSpPr>
          <p:spPr>
            <a:xfrm rot="10800000" flipH="1">
              <a:off x="2648084" y="3401017"/>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1" name="Oval 20"/>
            <p:cNvSpPr/>
            <p:nvPr/>
          </p:nvSpPr>
          <p:spPr>
            <a:xfrm rot="10800000" flipH="1">
              <a:off x="2762321" y="3336567"/>
              <a:ext cx="182970" cy="183182"/>
            </a:xfrm>
            <a:prstGeom prst="ellipse">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p:cNvSpPr/>
            <p:nvPr/>
          </p:nvSpPr>
          <p:spPr>
            <a:xfrm rot="5400000" flipH="1">
              <a:off x="2146178" y="4276357"/>
              <a:ext cx="1415254" cy="54645"/>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p:nvGrpSpPr>
        <p:grpSpPr>
          <a:xfrm>
            <a:off x="4939842" y="3569375"/>
            <a:ext cx="953960" cy="1673057"/>
            <a:chOff x="5409740" y="3338250"/>
            <a:chExt cx="953960" cy="1673057"/>
          </a:xfrm>
        </p:grpSpPr>
        <p:sp>
          <p:nvSpPr>
            <p:cNvPr id="24" name="Freeform 23"/>
            <p:cNvSpPr/>
            <p:nvPr/>
          </p:nvSpPr>
          <p:spPr>
            <a:xfrm rot="10800000">
              <a:off x="5409740" y="3402700"/>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Rectangle 24"/>
            <p:cNvSpPr/>
            <p:nvPr/>
          </p:nvSpPr>
          <p:spPr>
            <a:xfrm rot="10800000">
              <a:off x="5595998" y="3402859"/>
              <a:ext cx="521178" cy="54709"/>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rot="10800000" flipH="1">
              <a:off x="6066493" y="3402700"/>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Oval 26"/>
            <p:cNvSpPr/>
            <p:nvPr/>
          </p:nvSpPr>
          <p:spPr>
            <a:xfrm rot="10800000" flipH="1">
              <a:off x="6180730" y="3338250"/>
              <a:ext cx="182970" cy="183182"/>
            </a:xfrm>
            <a:prstGeom prst="ellipse">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p:cNvSpPr/>
            <p:nvPr/>
          </p:nvSpPr>
          <p:spPr>
            <a:xfrm rot="5400000" flipH="1">
              <a:off x="5564587" y="4276357"/>
              <a:ext cx="1415254" cy="54645"/>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9" name="Group 28"/>
          <p:cNvGrpSpPr/>
          <p:nvPr/>
        </p:nvGrpSpPr>
        <p:grpSpPr>
          <a:xfrm>
            <a:off x="3230638" y="3569375"/>
            <a:ext cx="953960" cy="1677302"/>
            <a:chOff x="3700536" y="3334005"/>
            <a:chExt cx="953960" cy="1677302"/>
          </a:xfrm>
        </p:grpSpPr>
        <p:sp>
          <p:nvSpPr>
            <p:cNvPr id="30" name="Freeform 29"/>
            <p:cNvSpPr/>
            <p:nvPr/>
          </p:nvSpPr>
          <p:spPr>
            <a:xfrm rot="10800000">
              <a:off x="3700536" y="3398455"/>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1" name="Freeform 30"/>
            <p:cNvSpPr/>
            <p:nvPr/>
          </p:nvSpPr>
          <p:spPr>
            <a:xfrm rot="10800000" flipH="1">
              <a:off x="4357289" y="3398455"/>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2" name="Oval 31"/>
            <p:cNvSpPr/>
            <p:nvPr/>
          </p:nvSpPr>
          <p:spPr>
            <a:xfrm rot="10800000" flipH="1">
              <a:off x="4471526" y="3334005"/>
              <a:ext cx="182970" cy="183182"/>
            </a:xfrm>
            <a:prstGeom prst="ellipse">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p:cNvSpPr/>
            <p:nvPr/>
          </p:nvSpPr>
          <p:spPr>
            <a:xfrm rot="5400000" flipH="1">
              <a:off x="3855383" y="4276357"/>
              <a:ext cx="1415254" cy="54645"/>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p:cNvSpPr/>
            <p:nvPr/>
          </p:nvSpPr>
          <p:spPr>
            <a:xfrm rot="10800000">
              <a:off x="3886794" y="3398614"/>
              <a:ext cx="521178" cy="54709"/>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p:cNvGrpSpPr/>
          <p:nvPr/>
        </p:nvGrpSpPr>
        <p:grpSpPr>
          <a:xfrm>
            <a:off x="2936292" y="1222838"/>
            <a:ext cx="582650" cy="1004329"/>
            <a:chOff x="4130308" y="996540"/>
            <a:chExt cx="582650" cy="1004329"/>
          </a:xfrm>
        </p:grpSpPr>
        <p:sp>
          <p:nvSpPr>
            <p:cNvPr id="36" name="Freeform 35"/>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10800000">
              <a:off x="4236602" y="1116086"/>
              <a:ext cx="343557" cy="343558"/>
            </a:xfrm>
            <a:prstGeom prst="ellipse">
              <a:avLst/>
            </a:prstGeom>
            <a:solidFill>
              <a:schemeClr val="bg1"/>
            </a:solidFill>
            <a:ln w="28575">
              <a:solidFill>
                <a:srgbClr val="C48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US" dirty="0" smtClean="0">
                  <a:solidFill>
                    <a:schemeClr val="tx1">
                      <a:lumMod val="75000"/>
                      <a:lumOff val="25000"/>
                    </a:schemeClr>
                  </a:solidFill>
                </a:rPr>
                <a:t>3</a:t>
              </a:r>
              <a:endParaRPr lang="en-US" dirty="0">
                <a:solidFill>
                  <a:schemeClr val="tx1">
                    <a:lumMod val="75000"/>
                    <a:lumOff val="25000"/>
                  </a:schemeClr>
                </a:solidFill>
              </a:endParaRPr>
            </a:p>
          </p:txBody>
        </p:sp>
      </p:grpSp>
      <p:grpSp>
        <p:nvGrpSpPr>
          <p:cNvPr id="39" name="Group 38"/>
          <p:cNvGrpSpPr/>
          <p:nvPr/>
        </p:nvGrpSpPr>
        <p:grpSpPr>
          <a:xfrm>
            <a:off x="1244762" y="1222838"/>
            <a:ext cx="582650" cy="1004329"/>
            <a:chOff x="4130308" y="996540"/>
            <a:chExt cx="582650" cy="1004329"/>
          </a:xfrm>
        </p:grpSpPr>
        <p:sp>
          <p:nvSpPr>
            <p:cNvPr id="40" name="Freeform 39"/>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rot="10800000">
              <a:off x="4249854" y="1116086"/>
              <a:ext cx="343557" cy="343558"/>
            </a:xfrm>
            <a:prstGeom prst="ellipse">
              <a:avLst/>
            </a:prstGeom>
            <a:solidFill>
              <a:schemeClr val="bg1"/>
            </a:solidFill>
            <a:ln w="28575">
              <a:solidFill>
                <a:srgbClr val="C44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dirty="0" smtClean="0">
                  <a:solidFill>
                    <a:schemeClr val="tx1">
                      <a:lumMod val="75000"/>
                      <a:lumOff val="25000"/>
                    </a:schemeClr>
                  </a:solidFill>
                </a:rPr>
                <a:t>1</a:t>
              </a:r>
              <a:endParaRPr lang="en-US" dirty="0">
                <a:solidFill>
                  <a:schemeClr val="tx1">
                    <a:lumMod val="75000"/>
                    <a:lumOff val="25000"/>
                  </a:schemeClr>
                </a:solidFill>
              </a:endParaRPr>
            </a:p>
          </p:txBody>
        </p:sp>
      </p:grpSp>
      <p:grpSp>
        <p:nvGrpSpPr>
          <p:cNvPr id="43" name="Group 42"/>
          <p:cNvGrpSpPr/>
          <p:nvPr/>
        </p:nvGrpSpPr>
        <p:grpSpPr>
          <a:xfrm>
            <a:off x="4647487" y="1222838"/>
            <a:ext cx="582650" cy="1004329"/>
            <a:chOff x="4130308" y="996540"/>
            <a:chExt cx="582650" cy="1004329"/>
          </a:xfrm>
        </p:grpSpPr>
        <p:sp>
          <p:nvSpPr>
            <p:cNvPr id="44" name="Freeform 43"/>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rot="10800000">
              <a:off x="4249854" y="1116086"/>
              <a:ext cx="343557" cy="343558"/>
            </a:xfrm>
            <a:prstGeom prst="ellipse">
              <a:avLst/>
            </a:prstGeom>
            <a:solidFill>
              <a:schemeClr val="bg1"/>
            </a:solidFill>
            <a:ln w="28575">
              <a:solidFill>
                <a:srgbClr val="C4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US" dirty="0" smtClean="0">
                  <a:solidFill>
                    <a:schemeClr val="tx1">
                      <a:lumMod val="75000"/>
                      <a:lumOff val="25000"/>
                    </a:schemeClr>
                  </a:solidFill>
                </a:rPr>
                <a:t>5</a:t>
              </a:r>
              <a:endParaRPr lang="en-US" dirty="0">
                <a:solidFill>
                  <a:schemeClr val="tx1">
                    <a:lumMod val="75000"/>
                    <a:lumOff val="25000"/>
                  </a:schemeClr>
                </a:solidFill>
              </a:endParaRPr>
            </a:p>
          </p:txBody>
        </p:sp>
      </p:grpSp>
      <p:grpSp>
        <p:nvGrpSpPr>
          <p:cNvPr id="47" name="Group 46"/>
          <p:cNvGrpSpPr/>
          <p:nvPr/>
        </p:nvGrpSpPr>
        <p:grpSpPr>
          <a:xfrm rot="10800000">
            <a:off x="5509270" y="5277516"/>
            <a:ext cx="582650" cy="1004329"/>
            <a:chOff x="4130308" y="996540"/>
            <a:chExt cx="582650" cy="1004329"/>
          </a:xfrm>
        </p:grpSpPr>
        <p:sp>
          <p:nvSpPr>
            <p:cNvPr id="48" name="Freeform 47"/>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rot="10800000">
              <a:off x="4249854" y="1116086"/>
              <a:ext cx="343557" cy="343558"/>
            </a:xfrm>
            <a:prstGeom prst="ellipse">
              <a:avLst/>
            </a:prstGeom>
            <a:solidFill>
              <a:schemeClr val="bg1"/>
            </a:solidFill>
            <a:ln w="28575">
              <a:solidFill>
                <a:srgbClr val="5F0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6</a:t>
              </a:r>
              <a:endParaRPr lang="en-US" dirty="0">
                <a:solidFill>
                  <a:schemeClr val="tx1">
                    <a:lumMod val="75000"/>
                    <a:lumOff val="25000"/>
                  </a:schemeClr>
                </a:solidFill>
              </a:endParaRPr>
            </a:p>
          </p:txBody>
        </p:sp>
      </p:grpSp>
      <p:grpSp>
        <p:nvGrpSpPr>
          <p:cNvPr id="51" name="Group 50"/>
          <p:cNvGrpSpPr/>
          <p:nvPr/>
        </p:nvGrpSpPr>
        <p:grpSpPr>
          <a:xfrm rot="10800000">
            <a:off x="3798072" y="5277516"/>
            <a:ext cx="582650" cy="1004329"/>
            <a:chOff x="4130308" y="996540"/>
            <a:chExt cx="582650" cy="1004329"/>
          </a:xfrm>
        </p:grpSpPr>
        <p:sp>
          <p:nvSpPr>
            <p:cNvPr id="52" name="Freeform 51"/>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rot="10800000">
              <a:off x="4249854" y="1116086"/>
              <a:ext cx="343557" cy="343558"/>
            </a:xfrm>
            <a:prstGeom prst="ellipse">
              <a:avLst/>
            </a:prstGeom>
            <a:solidFill>
              <a:schemeClr val="bg1"/>
            </a:solidFill>
            <a:ln w="28575">
              <a:solidFill>
                <a:srgbClr val="8A8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4</a:t>
              </a:r>
              <a:endParaRPr lang="en-US" dirty="0">
                <a:solidFill>
                  <a:schemeClr val="tx1">
                    <a:lumMod val="75000"/>
                    <a:lumOff val="25000"/>
                  </a:schemeClr>
                </a:solidFill>
              </a:endParaRPr>
            </a:p>
          </p:txBody>
        </p:sp>
      </p:grpSp>
      <p:grpSp>
        <p:nvGrpSpPr>
          <p:cNvPr id="55" name="Group 54"/>
          <p:cNvGrpSpPr/>
          <p:nvPr/>
        </p:nvGrpSpPr>
        <p:grpSpPr>
          <a:xfrm rot="10800000">
            <a:off x="2080313" y="5277517"/>
            <a:ext cx="582650" cy="1004329"/>
            <a:chOff x="4130308" y="996540"/>
            <a:chExt cx="582650" cy="1004329"/>
          </a:xfrm>
        </p:grpSpPr>
        <p:sp>
          <p:nvSpPr>
            <p:cNvPr id="56" name="Freeform 55"/>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rot="10800000">
              <a:off x="4249854" y="1116086"/>
              <a:ext cx="343557" cy="343558"/>
            </a:xfrm>
            <a:prstGeom prst="ellipse">
              <a:avLst/>
            </a:prstGeom>
            <a:solidFill>
              <a:schemeClr val="bg1"/>
            </a:solidFill>
            <a:ln w="28575">
              <a:solidFill>
                <a:srgbClr val="6CA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2</a:t>
              </a:r>
              <a:endParaRPr lang="en-US" dirty="0">
                <a:solidFill>
                  <a:schemeClr val="tx1">
                    <a:lumMod val="75000"/>
                    <a:lumOff val="25000"/>
                  </a:schemeClr>
                </a:solidFill>
              </a:endParaRPr>
            </a:p>
          </p:txBody>
        </p:sp>
      </p:grpSp>
      <p:grpSp>
        <p:nvGrpSpPr>
          <p:cNvPr id="59" name="Group 58"/>
          <p:cNvGrpSpPr/>
          <p:nvPr/>
        </p:nvGrpSpPr>
        <p:grpSpPr>
          <a:xfrm>
            <a:off x="647626" y="2251141"/>
            <a:ext cx="980053" cy="1477854"/>
            <a:chOff x="1130224" y="2060641"/>
            <a:chExt cx="980053" cy="1477854"/>
          </a:xfrm>
        </p:grpSpPr>
        <p:sp>
          <p:nvSpPr>
            <p:cNvPr id="60" name="Freeform 59"/>
            <p:cNvSpPr/>
            <p:nvPr/>
          </p:nvSpPr>
          <p:spPr>
            <a:xfrm>
              <a:off x="1812725" y="3221984"/>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1" name="Rectangle 60"/>
            <p:cNvSpPr/>
            <p:nvPr/>
          </p:nvSpPr>
          <p:spPr>
            <a:xfrm>
              <a:off x="1338605" y="3400431"/>
              <a:ext cx="521178" cy="54709"/>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Oval 61"/>
            <p:cNvSpPr/>
            <p:nvPr/>
          </p:nvSpPr>
          <p:spPr>
            <a:xfrm>
              <a:off x="1927095" y="3336567"/>
              <a:ext cx="183182" cy="183182"/>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p:cNvSpPr/>
            <p:nvPr/>
          </p:nvSpPr>
          <p:spPr>
            <a:xfrm>
              <a:off x="1130224" y="3317076"/>
              <a:ext cx="221419" cy="221419"/>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p:cNvSpPr/>
            <p:nvPr/>
          </p:nvSpPr>
          <p:spPr>
            <a:xfrm rot="5400000">
              <a:off x="1419898" y="2632073"/>
              <a:ext cx="1197574" cy="54709"/>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5" name="TextBox 64"/>
          <p:cNvSpPr txBox="1"/>
          <p:nvPr/>
        </p:nvSpPr>
        <p:spPr>
          <a:xfrm rot="16200000">
            <a:off x="993638" y="2959009"/>
            <a:ext cx="704039" cy="400110"/>
          </a:xfrm>
          <a:prstGeom prst="rect">
            <a:avLst/>
          </a:prstGeom>
          <a:noFill/>
        </p:spPr>
        <p:txBody>
          <a:bodyPr wrap="none" rtlCol="0">
            <a:spAutoFit/>
          </a:bodyPr>
          <a:lstStyle/>
          <a:p>
            <a:r>
              <a:rPr lang="en-US" sz="2000" b="1" dirty="0" smtClean="0">
                <a:solidFill>
                  <a:srgbClr val="C44549"/>
                </a:solidFill>
              </a:rPr>
              <a:t>1948</a:t>
            </a:r>
            <a:endParaRPr lang="en-US" sz="2000" b="1" dirty="0">
              <a:solidFill>
                <a:srgbClr val="C44549"/>
              </a:solidFill>
            </a:endParaRPr>
          </a:p>
        </p:txBody>
      </p:sp>
      <p:sp>
        <p:nvSpPr>
          <p:cNvPr id="66" name="TextBox 65"/>
          <p:cNvSpPr txBox="1"/>
          <p:nvPr/>
        </p:nvSpPr>
        <p:spPr>
          <a:xfrm rot="16200000">
            <a:off x="1821072" y="3943540"/>
            <a:ext cx="704039" cy="400110"/>
          </a:xfrm>
          <a:prstGeom prst="rect">
            <a:avLst/>
          </a:prstGeom>
          <a:noFill/>
        </p:spPr>
        <p:txBody>
          <a:bodyPr wrap="none" rtlCol="0">
            <a:spAutoFit/>
          </a:bodyPr>
          <a:lstStyle/>
          <a:p>
            <a:pPr algn="r"/>
            <a:r>
              <a:rPr lang="en-US" sz="2000" b="1" dirty="0" smtClean="0">
                <a:solidFill>
                  <a:srgbClr val="6CAC57"/>
                </a:solidFill>
              </a:rPr>
              <a:t>1970</a:t>
            </a:r>
            <a:endParaRPr lang="en-US" sz="2000" b="1" dirty="0">
              <a:solidFill>
                <a:srgbClr val="6CAC57"/>
              </a:solidFill>
            </a:endParaRPr>
          </a:p>
        </p:txBody>
      </p:sp>
      <p:sp>
        <p:nvSpPr>
          <p:cNvPr id="67" name="TextBox 66"/>
          <p:cNvSpPr txBox="1"/>
          <p:nvPr/>
        </p:nvSpPr>
        <p:spPr>
          <a:xfrm rot="16200000">
            <a:off x="3529101" y="3943540"/>
            <a:ext cx="704039" cy="400110"/>
          </a:xfrm>
          <a:prstGeom prst="rect">
            <a:avLst/>
          </a:prstGeom>
          <a:noFill/>
        </p:spPr>
        <p:txBody>
          <a:bodyPr wrap="none" rtlCol="0">
            <a:spAutoFit/>
          </a:bodyPr>
          <a:lstStyle/>
          <a:p>
            <a:pPr algn="r"/>
            <a:r>
              <a:rPr lang="en-US" sz="2000" b="1" dirty="0" smtClean="0">
                <a:solidFill>
                  <a:srgbClr val="8A8053"/>
                </a:solidFill>
              </a:rPr>
              <a:t>1987</a:t>
            </a:r>
            <a:endParaRPr lang="en-US" sz="2000" b="1" dirty="0">
              <a:solidFill>
                <a:srgbClr val="8A8053"/>
              </a:solidFill>
            </a:endParaRPr>
          </a:p>
        </p:txBody>
      </p:sp>
      <p:sp>
        <p:nvSpPr>
          <p:cNvPr id="68" name="TextBox 67"/>
          <p:cNvSpPr txBox="1"/>
          <p:nvPr/>
        </p:nvSpPr>
        <p:spPr>
          <a:xfrm rot="16200000">
            <a:off x="5238307" y="3943540"/>
            <a:ext cx="704039" cy="400110"/>
          </a:xfrm>
          <a:prstGeom prst="rect">
            <a:avLst/>
          </a:prstGeom>
          <a:noFill/>
        </p:spPr>
        <p:txBody>
          <a:bodyPr wrap="none" rtlCol="0">
            <a:spAutoFit/>
          </a:bodyPr>
          <a:lstStyle/>
          <a:p>
            <a:pPr algn="r"/>
            <a:r>
              <a:rPr lang="en-US" sz="2000" b="1" dirty="0" smtClean="0">
                <a:solidFill>
                  <a:srgbClr val="5F003E"/>
                </a:solidFill>
              </a:rPr>
              <a:t>1989</a:t>
            </a:r>
            <a:endParaRPr lang="en-US" sz="2000" b="1" dirty="0">
              <a:solidFill>
                <a:srgbClr val="5F003E"/>
              </a:solidFill>
            </a:endParaRPr>
          </a:p>
        </p:txBody>
      </p:sp>
      <p:grpSp>
        <p:nvGrpSpPr>
          <p:cNvPr id="69" name="Group 68"/>
          <p:cNvGrpSpPr/>
          <p:nvPr/>
        </p:nvGrpSpPr>
        <p:grpSpPr>
          <a:xfrm>
            <a:off x="2363335" y="2272527"/>
            <a:ext cx="953960" cy="1456468"/>
            <a:chOff x="2845933" y="2063281"/>
            <a:chExt cx="953960" cy="1456468"/>
          </a:xfrm>
        </p:grpSpPr>
        <p:sp>
          <p:nvSpPr>
            <p:cNvPr id="70" name="Freeform 69"/>
            <p:cNvSpPr/>
            <p:nvPr/>
          </p:nvSpPr>
          <p:spPr>
            <a:xfrm rot="10800000" flipH="1" flipV="1">
              <a:off x="350268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1" name="Oval 70"/>
            <p:cNvSpPr/>
            <p:nvPr/>
          </p:nvSpPr>
          <p:spPr>
            <a:xfrm rot="10800000" flipH="1" flipV="1">
              <a:off x="3616923" y="3336890"/>
              <a:ext cx="182970" cy="182859"/>
            </a:xfrm>
            <a:prstGeom prst="ellipse">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71"/>
            <p:cNvSpPr/>
            <p:nvPr/>
          </p:nvSpPr>
          <p:spPr>
            <a:xfrm rot="10800000" flipV="1">
              <a:off x="284593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3" name="Rectangle 72"/>
            <p:cNvSpPr/>
            <p:nvPr/>
          </p:nvSpPr>
          <p:spPr>
            <a:xfrm rot="10800000" flipV="1">
              <a:off x="3032191" y="3400643"/>
              <a:ext cx="521178" cy="54612"/>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Rectangle 73"/>
            <p:cNvSpPr/>
            <p:nvPr/>
          </p:nvSpPr>
          <p:spPr>
            <a:xfrm rot="16200000" flipH="1" flipV="1">
              <a:off x="3110677" y="2633688"/>
              <a:ext cx="1195459" cy="54645"/>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5" name="TextBox 74"/>
          <p:cNvSpPr txBox="1"/>
          <p:nvPr/>
        </p:nvSpPr>
        <p:spPr>
          <a:xfrm rot="16200000">
            <a:off x="2687454" y="2959009"/>
            <a:ext cx="704039" cy="400110"/>
          </a:xfrm>
          <a:prstGeom prst="rect">
            <a:avLst/>
          </a:prstGeom>
          <a:noFill/>
        </p:spPr>
        <p:txBody>
          <a:bodyPr wrap="none" rtlCol="0">
            <a:spAutoFit/>
          </a:bodyPr>
          <a:lstStyle/>
          <a:p>
            <a:r>
              <a:rPr lang="en-US" sz="2000" b="1" dirty="0" smtClean="0">
                <a:solidFill>
                  <a:srgbClr val="C4836F"/>
                </a:solidFill>
              </a:rPr>
              <a:t>1986</a:t>
            </a:r>
            <a:endParaRPr lang="en-US" sz="2000" b="1" dirty="0">
              <a:solidFill>
                <a:srgbClr val="C4836F"/>
              </a:solidFill>
            </a:endParaRPr>
          </a:p>
        </p:txBody>
      </p:sp>
      <p:sp>
        <p:nvSpPr>
          <p:cNvPr id="76" name="TextBox 75"/>
          <p:cNvSpPr txBox="1"/>
          <p:nvPr/>
        </p:nvSpPr>
        <p:spPr>
          <a:xfrm rot="16200000">
            <a:off x="4386121" y="2959009"/>
            <a:ext cx="704039" cy="400110"/>
          </a:xfrm>
          <a:prstGeom prst="rect">
            <a:avLst/>
          </a:prstGeom>
          <a:noFill/>
        </p:spPr>
        <p:txBody>
          <a:bodyPr wrap="none" rtlCol="0">
            <a:spAutoFit/>
          </a:bodyPr>
          <a:lstStyle/>
          <a:p>
            <a:r>
              <a:rPr lang="en-US" sz="2000" b="1" dirty="0" smtClean="0">
                <a:solidFill>
                  <a:srgbClr val="C48A00"/>
                </a:solidFill>
              </a:rPr>
              <a:t>1989</a:t>
            </a:r>
            <a:endParaRPr lang="en-US" sz="2000" b="1" dirty="0">
              <a:solidFill>
                <a:srgbClr val="C48A00"/>
              </a:solidFill>
            </a:endParaRPr>
          </a:p>
        </p:txBody>
      </p:sp>
      <p:sp>
        <p:nvSpPr>
          <p:cNvPr id="77" name="TextBox 76"/>
          <p:cNvSpPr txBox="1"/>
          <p:nvPr/>
        </p:nvSpPr>
        <p:spPr>
          <a:xfrm rot="16200000">
            <a:off x="6096496" y="2959009"/>
            <a:ext cx="704039" cy="400110"/>
          </a:xfrm>
          <a:prstGeom prst="rect">
            <a:avLst/>
          </a:prstGeom>
          <a:noFill/>
        </p:spPr>
        <p:txBody>
          <a:bodyPr wrap="none" rtlCol="0">
            <a:spAutoFit/>
          </a:bodyPr>
          <a:lstStyle/>
          <a:p>
            <a:r>
              <a:rPr lang="en-US" sz="2000" b="1" dirty="0" smtClean="0">
                <a:solidFill>
                  <a:srgbClr val="FF5A5F"/>
                </a:solidFill>
              </a:rPr>
              <a:t>1992</a:t>
            </a:r>
            <a:endParaRPr lang="en-US" sz="2000" b="1" dirty="0">
              <a:solidFill>
                <a:srgbClr val="FF5A5F"/>
              </a:solidFill>
            </a:endParaRPr>
          </a:p>
        </p:txBody>
      </p:sp>
      <p:grpSp>
        <p:nvGrpSpPr>
          <p:cNvPr id="78" name="Group 77"/>
          <p:cNvGrpSpPr/>
          <p:nvPr/>
        </p:nvGrpSpPr>
        <p:grpSpPr>
          <a:xfrm>
            <a:off x="831948" y="4372579"/>
            <a:ext cx="1503823" cy="720346"/>
            <a:chOff x="2015078" y="4111351"/>
            <a:chExt cx="1503823" cy="720346"/>
          </a:xfrm>
        </p:grpSpPr>
        <p:sp>
          <p:nvSpPr>
            <p:cNvPr id="79" name="Rectangle 78"/>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Ayrton </a:t>
              </a:r>
              <a:r>
                <a:rPr lang="en-US" sz="900" b="1" dirty="0" smtClean="0">
                  <a:solidFill>
                    <a:schemeClr val="tx1">
                      <a:lumMod val="50000"/>
                      <a:lumOff val="50000"/>
                    </a:schemeClr>
                  </a:solidFill>
                </a:rPr>
                <a:t>Saunders </a:t>
              </a:r>
              <a:r>
                <a:rPr lang="en-US" sz="900" dirty="0" smtClean="0">
                  <a:solidFill>
                    <a:schemeClr val="tx1">
                      <a:lumMod val="50000"/>
                      <a:lumOff val="50000"/>
                    </a:schemeClr>
                  </a:solidFill>
                </a:rPr>
                <a:t>– National distribution of pharmaceuticals</a:t>
              </a:r>
              <a:endParaRPr lang="en-US" sz="900" dirty="0">
                <a:solidFill>
                  <a:schemeClr val="tx1">
                    <a:lumMod val="50000"/>
                    <a:lumOff val="50000"/>
                  </a:schemeClr>
                </a:solidFill>
              </a:endParaRPr>
            </a:p>
          </p:txBody>
        </p:sp>
        <p:sp>
          <p:nvSpPr>
            <p:cNvPr id="80" name="Rectangle 79"/>
            <p:cNvSpPr/>
            <p:nvPr/>
          </p:nvSpPr>
          <p:spPr>
            <a:xfrm>
              <a:off x="2015078" y="4111351"/>
              <a:ext cx="1258934" cy="307777"/>
            </a:xfrm>
            <a:prstGeom prst="rect">
              <a:avLst/>
            </a:prstGeom>
          </p:spPr>
          <p:txBody>
            <a:bodyPr wrap="none">
              <a:spAutoFit/>
            </a:bodyPr>
            <a:lstStyle/>
            <a:p>
              <a:r>
                <a:rPr lang="en-US" sz="1400" b="1" dirty="0" smtClean="0"/>
                <a:t>Market Leader</a:t>
              </a:r>
              <a:endParaRPr lang="en-US" sz="1400" b="1" dirty="0"/>
            </a:p>
          </p:txBody>
        </p:sp>
      </p:grpSp>
      <p:grpSp>
        <p:nvGrpSpPr>
          <p:cNvPr id="81" name="Group 80"/>
          <p:cNvGrpSpPr/>
          <p:nvPr/>
        </p:nvGrpSpPr>
        <p:grpSpPr>
          <a:xfrm>
            <a:off x="2543642" y="4372579"/>
            <a:ext cx="1503823" cy="443347"/>
            <a:chOff x="2015078" y="4111351"/>
            <a:chExt cx="1503823" cy="443347"/>
          </a:xfrm>
        </p:grpSpPr>
        <p:sp>
          <p:nvSpPr>
            <p:cNvPr id="82" name="Rectangle 81"/>
            <p:cNvSpPr/>
            <p:nvPr/>
          </p:nvSpPr>
          <p:spPr>
            <a:xfrm>
              <a:off x="2015080" y="4323866"/>
              <a:ext cx="1503821" cy="230832"/>
            </a:xfrm>
            <a:prstGeom prst="rect">
              <a:avLst/>
            </a:prstGeom>
          </p:spPr>
          <p:txBody>
            <a:bodyPr wrap="square">
              <a:spAutoFit/>
            </a:bodyPr>
            <a:lstStyle/>
            <a:p>
              <a:pPr algn="r"/>
              <a:r>
                <a:rPr lang="en-US" sz="900" b="1" dirty="0" smtClean="0">
                  <a:solidFill>
                    <a:schemeClr val="tx1">
                      <a:lumMod val="50000"/>
                      <a:lumOff val="50000"/>
                    </a:schemeClr>
                  </a:solidFill>
                </a:rPr>
                <a:t>Ulster Anesthetics</a:t>
              </a:r>
              <a:r>
                <a:rPr lang="en-IE" sz="900" dirty="0">
                  <a:solidFill>
                    <a:schemeClr val="tx1">
                      <a:lumMod val="50000"/>
                      <a:lumOff val="50000"/>
                    </a:schemeClr>
                  </a:solidFill>
                </a:rPr>
                <a:t> </a:t>
              </a:r>
              <a:r>
                <a:rPr lang="en-IE" sz="900" dirty="0" smtClean="0">
                  <a:solidFill>
                    <a:schemeClr val="tx1">
                      <a:lumMod val="50000"/>
                      <a:lumOff val="50000"/>
                    </a:schemeClr>
                  </a:solidFill>
                </a:rPr>
                <a:t>- UK</a:t>
              </a:r>
              <a:endParaRPr lang="en-US" sz="900" b="1" dirty="0" smtClean="0">
                <a:solidFill>
                  <a:schemeClr val="tx1">
                    <a:lumMod val="50000"/>
                    <a:lumOff val="50000"/>
                  </a:schemeClr>
                </a:solidFill>
              </a:endParaRPr>
            </a:p>
          </p:txBody>
        </p:sp>
        <p:sp>
          <p:nvSpPr>
            <p:cNvPr id="83" name="Rectangle 82"/>
            <p:cNvSpPr/>
            <p:nvPr/>
          </p:nvSpPr>
          <p:spPr>
            <a:xfrm>
              <a:off x="2015078" y="4111351"/>
              <a:ext cx="1107354" cy="307777"/>
            </a:xfrm>
            <a:prstGeom prst="rect">
              <a:avLst/>
            </a:prstGeom>
          </p:spPr>
          <p:txBody>
            <a:bodyPr wrap="none">
              <a:spAutoFit/>
            </a:bodyPr>
            <a:lstStyle/>
            <a:p>
              <a:r>
                <a:rPr lang="en-US" sz="1400" b="1" dirty="0" smtClean="0"/>
                <a:t>New Market</a:t>
              </a:r>
              <a:endParaRPr lang="en-US" sz="1400" b="1" dirty="0"/>
            </a:p>
          </p:txBody>
        </p:sp>
      </p:grpSp>
      <p:grpSp>
        <p:nvGrpSpPr>
          <p:cNvPr id="84" name="Group 83"/>
          <p:cNvGrpSpPr/>
          <p:nvPr/>
        </p:nvGrpSpPr>
        <p:grpSpPr>
          <a:xfrm>
            <a:off x="4248883" y="4372579"/>
            <a:ext cx="1503823" cy="581847"/>
            <a:chOff x="2015078" y="4111351"/>
            <a:chExt cx="1503823" cy="581847"/>
          </a:xfrm>
        </p:grpSpPr>
        <p:sp>
          <p:nvSpPr>
            <p:cNvPr id="85" name="Rectangle 84"/>
            <p:cNvSpPr/>
            <p:nvPr/>
          </p:nvSpPr>
          <p:spPr>
            <a:xfrm>
              <a:off x="2015080" y="4323866"/>
              <a:ext cx="1503821" cy="369332"/>
            </a:xfrm>
            <a:prstGeom prst="rect">
              <a:avLst/>
            </a:prstGeom>
          </p:spPr>
          <p:txBody>
            <a:bodyPr wrap="square">
              <a:spAutoFit/>
            </a:bodyPr>
            <a:lstStyle/>
            <a:p>
              <a:pPr algn="r"/>
              <a:r>
                <a:rPr lang="en-US" sz="900" b="1" dirty="0" err="1">
                  <a:solidFill>
                    <a:schemeClr val="tx1">
                      <a:lumMod val="50000"/>
                      <a:lumOff val="50000"/>
                    </a:schemeClr>
                  </a:solidFill>
                </a:rPr>
                <a:t>UniDrug</a:t>
              </a:r>
              <a:r>
                <a:rPr lang="en-US" sz="900" b="1" dirty="0">
                  <a:solidFill>
                    <a:schemeClr val="tx1">
                      <a:lumMod val="50000"/>
                      <a:lumOff val="50000"/>
                    </a:schemeClr>
                  </a:solidFill>
                </a:rPr>
                <a:t> Distribution Group </a:t>
              </a:r>
              <a:r>
                <a:rPr lang="en-US" sz="900" dirty="0">
                  <a:solidFill>
                    <a:schemeClr val="tx1">
                      <a:lumMod val="50000"/>
                      <a:lumOff val="50000"/>
                    </a:schemeClr>
                  </a:solidFill>
                </a:rPr>
                <a:t>- UK leader in </a:t>
              </a:r>
              <a:r>
                <a:rPr lang="en-US" sz="900" dirty="0" smtClean="0">
                  <a:solidFill>
                    <a:schemeClr val="tx1">
                      <a:lumMod val="50000"/>
                      <a:lumOff val="50000"/>
                    </a:schemeClr>
                  </a:solidFill>
                </a:rPr>
                <a:t>pre-wholesale</a:t>
              </a:r>
              <a:endParaRPr lang="en-US" sz="900" dirty="0">
                <a:solidFill>
                  <a:schemeClr val="tx1">
                    <a:lumMod val="50000"/>
                    <a:lumOff val="50000"/>
                  </a:schemeClr>
                </a:solidFill>
              </a:endParaRPr>
            </a:p>
          </p:txBody>
        </p:sp>
        <p:sp>
          <p:nvSpPr>
            <p:cNvPr id="86" name="Rectangle 85"/>
            <p:cNvSpPr/>
            <p:nvPr/>
          </p:nvSpPr>
          <p:spPr>
            <a:xfrm>
              <a:off x="2015078" y="4111351"/>
              <a:ext cx="1270156" cy="307777"/>
            </a:xfrm>
            <a:prstGeom prst="rect">
              <a:avLst/>
            </a:prstGeom>
          </p:spPr>
          <p:txBody>
            <a:bodyPr wrap="none">
              <a:spAutoFit/>
            </a:bodyPr>
            <a:lstStyle/>
            <a:p>
              <a:r>
                <a:rPr lang="en-US" sz="1400" b="1" dirty="0" smtClean="0"/>
                <a:t>Market Leader</a:t>
              </a:r>
              <a:endParaRPr lang="en-US" sz="1400" b="1" dirty="0"/>
            </a:p>
          </p:txBody>
        </p:sp>
      </p:grpSp>
      <p:grpSp>
        <p:nvGrpSpPr>
          <p:cNvPr id="87" name="Group 86"/>
          <p:cNvGrpSpPr/>
          <p:nvPr/>
        </p:nvGrpSpPr>
        <p:grpSpPr>
          <a:xfrm>
            <a:off x="5965857" y="4372579"/>
            <a:ext cx="1503823" cy="581847"/>
            <a:chOff x="2015078" y="4111351"/>
            <a:chExt cx="1503823" cy="581847"/>
          </a:xfrm>
        </p:grpSpPr>
        <p:sp>
          <p:nvSpPr>
            <p:cNvPr id="88" name="Rectangle 87"/>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United Drug</a:t>
              </a:r>
              <a:r>
                <a:rPr lang="en-US" sz="900" dirty="0">
                  <a:solidFill>
                    <a:schemeClr val="tx1">
                      <a:lumMod val="50000"/>
                      <a:lumOff val="50000"/>
                    </a:schemeClr>
                  </a:solidFill>
                </a:rPr>
                <a:t> - Company </a:t>
              </a:r>
              <a:r>
                <a:rPr lang="en-US" sz="900" dirty="0" smtClean="0">
                  <a:solidFill>
                    <a:schemeClr val="tx1">
                      <a:lumMod val="50000"/>
                      <a:lumOff val="50000"/>
                    </a:schemeClr>
                  </a:solidFill>
                </a:rPr>
                <a:t>rebranding</a:t>
              </a:r>
              <a:endParaRPr lang="en-US" sz="900" dirty="0">
                <a:solidFill>
                  <a:schemeClr val="tx1">
                    <a:lumMod val="50000"/>
                    <a:lumOff val="50000"/>
                  </a:schemeClr>
                </a:solidFill>
              </a:endParaRPr>
            </a:p>
          </p:txBody>
        </p:sp>
        <p:sp>
          <p:nvSpPr>
            <p:cNvPr id="89" name="Rectangle 88"/>
            <p:cNvSpPr/>
            <p:nvPr/>
          </p:nvSpPr>
          <p:spPr>
            <a:xfrm>
              <a:off x="2015078" y="4111351"/>
              <a:ext cx="934358" cy="307777"/>
            </a:xfrm>
            <a:prstGeom prst="rect">
              <a:avLst/>
            </a:prstGeom>
          </p:spPr>
          <p:txBody>
            <a:bodyPr wrap="none">
              <a:spAutoFit/>
            </a:bodyPr>
            <a:lstStyle/>
            <a:p>
              <a:r>
                <a:rPr lang="en-US" sz="1400" b="1" dirty="0" smtClean="0"/>
                <a:t>Milestone</a:t>
              </a:r>
              <a:endParaRPr lang="en-US" sz="1400" b="1" dirty="0"/>
            </a:p>
          </p:txBody>
        </p:sp>
      </p:grpSp>
      <p:grpSp>
        <p:nvGrpSpPr>
          <p:cNvPr id="90" name="Group 89"/>
          <p:cNvGrpSpPr/>
          <p:nvPr/>
        </p:nvGrpSpPr>
        <p:grpSpPr>
          <a:xfrm>
            <a:off x="513" y="2213635"/>
            <a:ext cx="1503823" cy="581847"/>
            <a:chOff x="2015078" y="4111351"/>
            <a:chExt cx="1503823" cy="581847"/>
          </a:xfrm>
        </p:grpSpPr>
        <p:sp>
          <p:nvSpPr>
            <p:cNvPr id="91" name="Rectangle 90"/>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United Drug Chemical </a:t>
              </a:r>
              <a:r>
                <a:rPr lang="en-US" sz="900" b="1" dirty="0" smtClean="0">
                  <a:solidFill>
                    <a:schemeClr val="tx1">
                      <a:lumMod val="50000"/>
                      <a:lumOff val="50000"/>
                    </a:schemeClr>
                  </a:solidFill>
                </a:rPr>
                <a:t>Co.</a:t>
              </a:r>
              <a:r>
                <a:rPr lang="en-US" sz="900" dirty="0" smtClean="0">
                  <a:solidFill>
                    <a:schemeClr val="tx1">
                      <a:lumMod val="50000"/>
                      <a:lumOff val="50000"/>
                    </a:schemeClr>
                  </a:solidFill>
                </a:rPr>
                <a:t> - </a:t>
              </a:r>
            </a:p>
            <a:p>
              <a:pPr algn="just"/>
              <a:r>
                <a:rPr lang="en-US" sz="900" dirty="0" smtClean="0">
                  <a:solidFill>
                    <a:schemeClr val="tx1">
                      <a:lumMod val="50000"/>
                      <a:lumOff val="50000"/>
                    </a:schemeClr>
                  </a:solidFill>
                </a:rPr>
                <a:t>Foundation of the company</a:t>
              </a:r>
              <a:endParaRPr lang="en-US" sz="900" dirty="0">
                <a:solidFill>
                  <a:schemeClr val="tx1">
                    <a:lumMod val="50000"/>
                    <a:lumOff val="50000"/>
                  </a:schemeClr>
                </a:solidFill>
              </a:endParaRPr>
            </a:p>
          </p:txBody>
        </p:sp>
        <p:sp>
          <p:nvSpPr>
            <p:cNvPr id="92" name="Rectangle 91"/>
            <p:cNvSpPr/>
            <p:nvPr/>
          </p:nvSpPr>
          <p:spPr>
            <a:xfrm>
              <a:off x="2015078" y="4111351"/>
              <a:ext cx="934358" cy="307777"/>
            </a:xfrm>
            <a:prstGeom prst="rect">
              <a:avLst/>
            </a:prstGeom>
          </p:spPr>
          <p:txBody>
            <a:bodyPr wrap="none">
              <a:spAutoFit/>
            </a:bodyPr>
            <a:lstStyle/>
            <a:p>
              <a:r>
                <a:rPr lang="en-US" sz="1400" b="1" dirty="0" smtClean="0"/>
                <a:t>Milestone</a:t>
              </a:r>
              <a:endParaRPr lang="en-US" sz="1400" b="1" dirty="0"/>
            </a:p>
          </p:txBody>
        </p:sp>
      </p:grpSp>
      <p:grpSp>
        <p:nvGrpSpPr>
          <p:cNvPr id="93" name="Group 92"/>
          <p:cNvGrpSpPr/>
          <p:nvPr/>
        </p:nvGrpSpPr>
        <p:grpSpPr>
          <a:xfrm>
            <a:off x="1707814" y="2213635"/>
            <a:ext cx="1503823" cy="720346"/>
            <a:chOff x="2015078" y="4111351"/>
            <a:chExt cx="1503823" cy="720346"/>
          </a:xfrm>
        </p:grpSpPr>
        <p:sp>
          <p:nvSpPr>
            <p:cNvPr id="94" name="Rectangle 93"/>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United Drug Chemical </a:t>
              </a:r>
              <a:r>
                <a:rPr lang="en-US" sz="900" b="1" dirty="0" smtClean="0">
                  <a:solidFill>
                    <a:schemeClr val="tx1">
                      <a:lumMod val="50000"/>
                      <a:lumOff val="50000"/>
                    </a:schemeClr>
                  </a:solidFill>
                </a:rPr>
                <a:t>Co.</a:t>
              </a:r>
              <a:r>
                <a:rPr lang="en-US" sz="900" dirty="0" smtClean="0">
                  <a:solidFill>
                    <a:schemeClr val="tx1">
                      <a:lumMod val="50000"/>
                      <a:lumOff val="50000"/>
                    </a:schemeClr>
                  </a:solidFill>
                </a:rPr>
                <a:t> - O</a:t>
              </a:r>
              <a:r>
                <a:rPr lang="en-IE" sz="900" dirty="0" smtClean="0">
                  <a:solidFill>
                    <a:schemeClr val="tx1">
                      <a:lumMod val="50000"/>
                      <a:lumOff val="50000"/>
                    </a:schemeClr>
                  </a:solidFill>
                </a:rPr>
                <a:t>vernight </a:t>
              </a:r>
              <a:r>
                <a:rPr lang="en-IE" sz="900" dirty="0">
                  <a:solidFill>
                    <a:schemeClr val="tx1">
                      <a:lumMod val="50000"/>
                      <a:lumOff val="50000"/>
                    </a:schemeClr>
                  </a:solidFill>
                </a:rPr>
                <a:t>services to </a:t>
              </a:r>
              <a:r>
                <a:rPr lang="en-IE" sz="900" dirty="0" smtClean="0">
                  <a:solidFill>
                    <a:schemeClr val="tx1">
                      <a:lumMod val="50000"/>
                      <a:lumOff val="50000"/>
                    </a:schemeClr>
                  </a:solidFill>
                </a:rPr>
                <a:t>pharmacies</a:t>
              </a:r>
              <a:endParaRPr lang="en-IE" sz="900" dirty="0">
                <a:solidFill>
                  <a:schemeClr val="tx1">
                    <a:lumMod val="50000"/>
                    <a:lumOff val="50000"/>
                  </a:schemeClr>
                </a:solidFill>
              </a:endParaRPr>
            </a:p>
          </p:txBody>
        </p:sp>
        <p:sp>
          <p:nvSpPr>
            <p:cNvPr id="95" name="Rectangle 94"/>
            <p:cNvSpPr/>
            <p:nvPr/>
          </p:nvSpPr>
          <p:spPr>
            <a:xfrm>
              <a:off x="2015078" y="4111351"/>
              <a:ext cx="1100686" cy="307777"/>
            </a:xfrm>
            <a:prstGeom prst="rect">
              <a:avLst/>
            </a:prstGeom>
          </p:spPr>
          <p:txBody>
            <a:bodyPr wrap="none">
              <a:spAutoFit/>
            </a:bodyPr>
            <a:lstStyle/>
            <a:p>
              <a:r>
                <a:rPr lang="en-US" sz="1400" b="1" dirty="0" smtClean="0"/>
                <a:t>New Service</a:t>
              </a:r>
              <a:endParaRPr lang="en-US" sz="1400" b="1" dirty="0"/>
            </a:p>
          </p:txBody>
        </p:sp>
      </p:grpSp>
      <p:grpSp>
        <p:nvGrpSpPr>
          <p:cNvPr id="96" name="Group 95"/>
          <p:cNvGrpSpPr/>
          <p:nvPr/>
        </p:nvGrpSpPr>
        <p:grpSpPr>
          <a:xfrm>
            <a:off x="3404042" y="2213635"/>
            <a:ext cx="1503823" cy="720346"/>
            <a:chOff x="2015078" y="4111351"/>
            <a:chExt cx="1503823" cy="720346"/>
          </a:xfrm>
        </p:grpSpPr>
        <p:sp>
          <p:nvSpPr>
            <p:cNvPr id="97" name="Rectangle 96"/>
            <p:cNvSpPr/>
            <p:nvPr/>
          </p:nvSpPr>
          <p:spPr>
            <a:xfrm>
              <a:off x="2015080" y="4323866"/>
              <a:ext cx="1503821" cy="507831"/>
            </a:xfrm>
            <a:prstGeom prst="rect">
              <a:avLst/>
            </a:prstGeom>
          </p:spPr>
          <p:txBody>
            <a:bodyPr wrap="square">
              <a:spAutoFit/>
            </a:bodyPr>
            <a:lstStyle/>
            <a:p>
              <a:pPr algn="r"/>
              <a:r>
                <a:rPr lang="en-US" sz="900" b="1" dirty="0" err="1">
                  <a:solidFill>
                    <a:schemeClr val="tx1">
                      <a:lumMod val="50000"/>
                      <a:lumOff val="50000"/>
                    </a:schemeClr>
                  </a:solidFill>
                </a:rPr>
                <a:t>UniDrug</a:t>
              </a:r>
              <a:r>
                <a:rPr lang="en-US" sz="900" b="1" dirty="0">
                  <a:solidFill>
                    <a:schemeClr val="tx1">
                      <a:lumMod val="50000"/>
                      <a:lumOff val="50000"/>
                    </a:schemeClr>
                  </a:solidFill>
                </a:rPr>
                <a:t> Distribution </a:t>
              </a:r>
              <a:r>
                <a:rPr lang="en-US" sz="900" b="1" dirty="0" smtClean="0">
                  <a:solidFill>
                    <a:schemeClr val="tx1">
                      <a:lumMod val="50000"/>
                      <a:lumOff val="50000"/>
                    </a:schemeClr>
                  </a:solidFill>
                </a:rPr>
                <a:t>Group </a:t>
              </a:r>
              <a:r>
                <a:rPr lang="en-US" sz="900" dirty="0" smtClean="0">
                  <a:solidFill>
                    <a:schemeClr val="tx1">
                      <a:lumMod val="50000"/>
                      <a:lumOff val="50000"/>
                    </a:schemeClr>
                  </a:solidFill>
                </a:rPr>
                <a:t>- </a:t>
              </a:r>
              <a:r>
                <a:rPr lang="en-IE" sz="900" dirty="0">
                  <a:solidFill>
                    <a:schemeClr val="tx1">
                      <a:lumMod val="50000"/>
                      <a:lumOff val="50000"/>
                    </a:schemeClr>
                  </a:solidFill>
                </a:rPr>
                <a:t>Enters the </a:t>
              </a:r>
              <a:r>
                <a:rPr lang="en-IE" sz="900" dirty="0" smtClean="0">
                  <a:solidFill>
                    <a:schemeClr val="tx1">
                      <a:lumMod val="50000"/>
                      <a:lumOff val="50000"/>
                    </a:schemeClr>
                  </a:solidFill>
                </a:rPr>
                <a:t>ISX</a:t>
              </a:r>
            </a:p>
            <a:p>
              <a:pPr algn="r"/>
              <a:r>
                <a:rPr lang="en-IE" sz="900" dirty="0" smtClean="0">
                  <a:solidFill>
                    <a:schemeClr val="tx1">
                      <a:lumMod val="50000"/>
                      <a:lumOff val="50000"/>
                    </a:schemeClr>
                  </a:solidFill>
                </a:rPr>
                <a:t>- JV w/ Alliance Healthcare</a:t>
              </a:r>
              <a:endParaRPr lang="en-IE" sz="900" dirty="0">
                <a:solidFill>
                  <a:schemeClr val="tx1">
                    <a:lumMod val="50000"/>
                    <a:lumOff val="50000"/>
                  </a:schemeClr>
                </a:solidFill>
              </a:endParaRPr>
            </a:p>
          </p:txBody>
        </p:sp>
        <p:sp>
          <p:nvSpPr>
            <p:cNvPr id="98" name="Rectangle 97"/>
            <p:cNvSpPr/>
            <p:nvPr/>
          </p:nvSpPr>
          <p:spPr>
            <a:xfrm>
              <a:off x="2015078" y="4111351"/>
              <a:ext cx="934358" cy="307777"/>
            </a:xfrm>
            <a:prstGeom prst="rect">
              <a:avLst/>
            </a:prstGeom>
          </p:spPr>
          <p:txBody>
            <a:bodyPr wrap="none">
              <a:spAutoFit/>
            </a:bodyPr>
            <a:lstStyle/>
            <a:p>
              <a:r>
                <a:rPr lang="en-US" sz="1400" b="1" dirty="0" smtClean="0"/>
                <a:t>Milestone</a:t>
              </a:r>
              <a:endParaRPr lang="en-US" sz="1400" b="1" dirty="0"/>
            </a:p>
          </p:txBody>
        </p:sp>
      </p:grpSp>
      <p:grpSp>
        <p:nvGrpSpPr>
          <p:cNvPr id="99" name="Group 98"/>
          <p:cNvGrpSpPr/>
          <p:nvPr/>
        </p:nvGrpSpPr>
        <p:grpSpPr>
          <a:xfrm>
            <a:off x="5108051" y="2213635"/>
            <a:ext cx="1503823" cy="443347"/>
            <a:chOff x="2015078" y="4111351"/>
            <a:chExt cx="1503823" cy="443347"/>
          </a:xfrm>
        </p:grpSpPr>
        <p:sp>
          <p:nvSpPr>
            <p:cNvPr id="100" name="Rectangle 99"/>
            <p:cNvSpPr/>
            <p:nvPr/>
          </p:nvSpPr>
          <p:spPr>
            <a:xfrm>
              <a:off x="2015080" y="4323866"/>
              <a:ext cx="1503821" cy="230832"/>
            </a:xfrm>
            <a:prstGeom prst="rect">
              <a:avLst/>
            </a:prstGeom>
          </p:spPr>
          <p:txBody>
            <a:bodyPr wrap="square">
              <a:spAutoFit/>
            </a:bodyPr>
            <a:lstStyle/>
            <a:p>
              <a:pPr algn="r"/>
              <a:r>
                <a:rPr lang="en-US" sz="900" b="1" dirty="0">
                  <a:solidFill>
                    <a:schemeClr val="tx1">
                      <a:lumMod val="50000"/>
                      <a:lumOff val="50000"/>
                    </a:schemeClr>
                  </a:solidFill>
                </a:rPr>
                <a:t>Sangers</a:t>
              </a:r>
              <a:r>
                <a:rPr lang="en-US" sz="900" dirty="0">
                  <a:solidFill>
                    <a:schemeClr val="tx1">
                      <a:lumMod val="50000"/>
                      <a:lumOff val="50000"/>
                    </a:schemeClr>
                  </a:solidFill>
                </a:rPr>
                <a:t> </a:t>
              </a:r>
              <a:r>
                <a:rPr lang="en-US" sz="900" dirty="0" smtClean="0">
                  <a:solidFill>
                    <a:schemeClr val="tx1">
                      <a:lumMod val="50000"/>
                      <a:lumOff val="50000"/>
                    </a:schemeClr>
                  </a:solidFill>
                </a:rPr>
                <a:t>– Northern Ireland</a:t>
              </a:r>
              <a:endParaRPr lang="en-US" sz="900" dirty="0">
                <a:solidFill>
                  <a:schemeClr val="tx1">
                    <a:lumMod val="50000"/>
                    <a:lumOff val="50000"/>
                  </a:schemeClr>
                </a:solidFill>
              </a:endParaRPr>
            </a:p>
          </p:txBody>
        </p:sp>
        <p:sp>
          <p:nvSpPr>
            <p:cNvPr id="101" name="Rectangle 100"/>
            <p:cNvSpPr/>
            <p:nvPr/>
          </p:nvSpPr>
          <p:spPr>
            <a:xfrm>
              <a:off x="2015078" y="4111351"/>
              <a:ext cx="1107354" cy="307777"/>
            </a:xfrm>
            <a:prstGeom prst="rect">
              <a:avLst/>
            </a:prstGeom>
          </p:spPr>
          <p:txBody>
            <a:bodyPr wrap="none">
              <a:spAutoFit/>
            </a:bodyPr>
            <a:lstStyle/>
            <a:p>
              <a:r>
                <a:rPr lang="en-US" sz="1400" b="1" dirty="0" smtClean="0"/>
                <a:t>New Market</a:t>
              </a:r>
              <a:endParaRPr lang="en-US" sz="1400" b="1" dirty="0"/>
            </a:p>
          </p:txBody>
        </p:sp>
      </p:grpSp>
      <p:grpSp>
        <p:nvGrpSpPr>
          <p:cNvPr id="102" name="Group 101"/>
          <p:cNvGrpSpPr/>
          <p:nvPr/>
        </p:nvGrpSpPr>
        <p:grpSpPr>
          <a:xfrm>
            <a:off x="9204101" y="2272527"/>
            <a:ext cx="953960" cy="1456468"/>
            <a:chOff x="4555138" y="2063281"/>
            <a:chExt cx="953960" cy="1456468"/>
          </a:xfrm>
        </p:grpSpPr>
        <p:sp>
          <p:nvSpPr>
            <p:cNvPr id="103" name="Freeform 102"/>
            <p:cNvSpPr/>
            <p:nvPr/>
          </p:nvSpPr>
          <p:spPr>
            <a:xfrm rot="10800000" flipH="1" flipV="1">
              <a:off x="5211891"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4" name="Oval 103"/>
            <p:cNvSpPr/>
            <p:nvPr/>
          </p:nvSpPr>
          <p:spPr>
            <a:xfrm rot="10800000" flipH="1" flipV="1">
              <a:off x="5326128" y="3336890"/>
              <a:ext cx="182970" cy="182859"/>
            </a:xfrm>
            <a:prstGeom prst="ellipse">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Freeform 104"/>
            <p:cNvSpPr/>
            <p:nvPr/>
          </p:nvSpPr>
          <p:spPr>
            <a:xfrm rot="10800000" flipV="1">
              <a:off x="4555138"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6" name="Rectangle 105"/>
            <p:cNvSpPr/>
            <p:nvPr/>
          </p:nvSpPr>
          <p:spPr>
            <a:xfrm rot="10800000" flipV="1">
              <a:off x="4741396" y="3400643"/>
              <a:ext cx="521178" cy="54612"/>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Rectangle 106"/>
            <p:cNvSpPr/>
            <p:nvPr/>
          </p:nvSpPr>
          <p:spPr>
            <a:xfrm rot="16200000" flipH="1" flipV="1">
              <a:off x="4819882" y="2633688"/>
              <a:ext cx="1195459" cy="54645"/>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8" name="Group 107"/>
          <p:cNvGrpSpPr/>
          <p:nvPr/>
        </p:nvGrpSpPr>
        <p:grpSpPr>
          <a:xfrm>
            <a:off x="8362199" y="3569375"/>
            <a:ext cx="953960" cy="1677302"/>
            <a:chOff x="3700536" y="3334005"/>
            <a:chExt cx="953960" cy="1677302"/>
          </a:xfrm>
        </p:grpSpPr>
        <p:sp>
          <p:nvSpPr>
            <p:cNvPr id="109" name="Freeform 108"/>
            <p:cNvSpPr/>
            <p:nvPr/>
          </p:nvSpPr>
          <p:spPr>
            <a:xfrm rot="10800000">
              <a:off x="3700536" y="3398455"/>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0" name="Freeform 109"/>
            <p:cNvSpPr/>
            <p:nvPr/>
          </p:nvSpPr>
          <p:spPr>
            <a:xfrm rot="10800000" flipH="1">
              <a:off x="4357289" y="3398455"/>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1" name="Oval 110"/>
            <p:cNvSpPr/>
            <p:nvPr/>
          </p:nvSpPr>
          <p:spPr>
            <a:xfrm rot="10800000" flipH="1">
              <a:off x="4471526" y="3334005"/>
              <a:ext cx="182970" cy="183182"/>
            </a:xfrm>
            <a:prstGeom prst="ellipse">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p:cNvSpPr/>
            <p:nvPr/>
          </p:nvSpPr>
          <p:spPr>
            <a:xfrm rot="5400000" flipH="1">
              <a:off x="3855383" y="4276357"/>
              <a:ext cx="1415254" cy="54645"/>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p:cNvSpPr/>
            <p:nvPr/>
          </p:nvSpPr>
          <p:spPr>
            <a:xfrm rot="10800000">
              <a:off x="3886794" y="3398614"/>
              <a:ext cx="521178" cy="54709"/>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4" name="Group 113"/>
          <p:cNvGrpSpPr/>
          <p:nvPr/>
        </p:nvGrpSpPr>
        <p:grpSpPr>
          <a:xfrm>
            <a:off x="8064225" y="1222838"/>
            <a:ext cx="582650" cy="1004329"/>
            <a:chOff x="4130308" y="996540"/>
            <a:chExt cx="582650" cy="1004329"/>
          </a:xfrm>
        </p:grpSpPr>
        <p:sp>
          <p:nvSpPr>
            <p:cNvPr id="115" name="Freeform 114"/>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rot="10800000">
              <a:off x="4236602" y="1116086"/>
              <a:ext cx="343557" cy="343558"/>
            </a:xfrm>
            <a:prstGeom prst="ellipse">
              <a:avLst/>
            </a:prstGeom>
            <a:solidFill>
              <a:schemeClr val="bg1"/>
            </a:solidFill>
            <a:ln w="28575">
              <a:solidFill>
                <a:srgbClr val="C48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US" dirty="0" smtClean="0">
                  <a:solidFill>
                    <a:schemeClr val="tx1">
                      <a:lumMod val="75000"/>
                      <a:lumOff val="25000"/>
                    </a:schemeClr>
                  </a:solidFill>
                </a:rPr>
                <a:t>9</a:t>
              </a:r>
              <a:endParaRPr lang="en-US" dirty="0">
                <a:solidFill>
                  <a:schemeClr val="tx1">
                    <a:lumMod val="75000"/>
                    <a:lumOff val="25000"/>
                  </a:schemeClr>
                </a:solidFill>
              </a:endParaRPr>
            </a:p>
          </p:txBody>
        </p:sp>
      </p:grpSp>
      <p:grpSp>
        <p:nvGrpSpPr>
          <p:cNvPr id="118" name="Group 117"/>
          <p:cNvGrpSpPr/>
          <p:nvPr/>
        </p:nvGrpSpPr>
        <p:grpSpPr>
          <a:xfrm>
            <a:off x="9775420" y="1222838"/>
            <a:ext cx="582650" cy="1004329"/>
            <a:chOff x="4130308" y="996540"/>
            <a:chExt cx="582650" cy="1004329"/>
          </a:xfrm>
        </p:grpSpPr>
        <p:sp>
          <p:nvSpPr>
            <p:cNvPr id="119" name="Freeform 118"/>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rot="10800000">
              <a:off x="4249854" y="1116086"/>
              <a:ext cx="343557" cy="343558"/>
            </a:xfrm>
            <a:prstGeom prst="ellipse">
              <a:avLst/>
            </a:prstGeom>
            <a:solidFill>
              <a:schemeClr val="bg1"/>
            </a:solidFill>
            <a:ln w="28575">
              <a:solidFill>
                <a:srgbClr val="C4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dirty="0">
                <a:solidFill>
                  <a:schemeClr val="tx1">
                    <a:lumMod val="75000"/>
                    <a:lumOff val="25000"/>
                  </a:schemeClr>
                </a:solidFill>
              </a:endParaRPr>
            </a:p>
          </p:txBody>
        </p:sp>
      </p:grpSp>
      <p:grpSp>
        <p:nvGrpSpPr>
          <p:cNvPr id="122" name="Group 121"/>
          <p:cNvGrpSpPr/>
          <p:nvPr/>
        </p:nvGrpSpPr>
        <p:grpSpPr>
          <a:xfrm rot="10800000">
            <a:off x="8929633" y="5277516"/>
            <a:ext cx="582650" cy="1004329"/>
            <a:chOff x="4130308" y="996540"/>
            <a:chExt cx="582650" cy="1004329"/>
          </a:xfrm>
        </p:grpSpPr>
        <p:sp>
          <p:nvSpPr>
            <p:cNvPr id="123" name="Freeform 122"/>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rot="10800000">
              <a:off x="4249854" y="1116086"/>
              <a:ext cx="343557" cy="343558"/>
            </a:xfrm>
            <a:prstGeom prst="ellipse">
              <a:avLst/>
            </a:prstGeom>
            <a:solidFill>
              <a:schemeClr val="bg1"/>
            </a:solidFill>
            <a:ln w="28575">
              <a:solidFill>
                <a:srgbClr val="8A8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126" name="TextBox 125"/>
          <p:cNvSpPr txBox="1"/>
          <p:nvPr/>
        </p:nvSpPr>
        <p:spPr>
          <a:xfrm rot="16200000">
            <a:off x="8660663" y="3943540"/>
            <a:ext cx="704039" cy="400110"/>
          </a:xfrm>
          <a:prstGeom prst="rect">
            <a:avLst/>
          </a:prstGeom>
          <a:noFill/>
        </p:spPr>
        <p:txBody>
          <a:bodyPr wrap="none" rtlCol="0">
            <a:spAutoFit/>
          </a:bodyPr>
          <a:lstStyle/>
          <a:p>
            <a:pPr algn="r"/>
            <a:r>
              <a:rPr lang="en-US" sz="2000" b="1" dirty="0" smtClean="0">
                <a:solidFill>
                  <a:srgbClr val="8A8053"/>
                </a:solidFill>
              </a:rPr>
              <a:t>2000</a:t>
            </a:r>
            <a:endParaRPr lang="en-US" sz="2000" b="1" dirty="0">
              <a:solidFill>
                <a:srgbClr val="8A8053"/>
              </a:solidFill>
            </a:endParaRPr>
          </a:p>
        </p:txBody>
      </p:sp>
      <p:grpSp>
        <p:nvGrpSpPr>
          <p:cNvPr id="127" name="Group 126"/>
          <p:cNvGrpSpPr/>
          <p:nvPr/>
        </p:nvGrpSpPr>
        <p:grpSpPr>
          <a:xfrm>
            <a:off x="7494896" y="2272527"/>
            <a:ext cx="953960" cy="1456468"/>
            <a:chOff x="2845933" y="2063281"/>
            <a:chExt cx="953960" cy="1456468"/>
          </a:xfrm>
        </p:grpSpPr>
        <p:sp>
          <p:nvSpPr>
            <p:cNvPr id="128" name="Freeform 127"/>
            <p:cNvSpPr/>
            <p:nvPr/>
          </p:nvSpPr>
          <p:spPr>
            <a:xfrm rot="10800000" flipH="1" flipV="1">
              <a:off x="350268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29" name="Oval 128"/>
            <p:cNvSpPr/>
            <p:nvPr/>
          </p:nvSpPr>
          <p:spPr>
            <a:xfrm rot="10800000" flipH="1" flipV="1">
              <a:off x="3616923" y="3336890"/>
              <a:ext cx="182970" cy="182859"/>
            </a:xfrm>
            <a:prstGeom prst="ellipse">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Freeform 129"/>
            <p:cNvSpPr/>
            <p:nvPr/>
          </p:nvSpPr>
          <p:spPr>
            <a:xfrm rot="10800000" flipV="1">
              <a:off x="284593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1" name="Rectangle 130"/>
            <p:cNvSpPr/>
            <p:nvPr/>
          </p:nvSpPr>
          <p:spPr>
            <a:xfrm rot="10800000" flipV="1">
              <a:off x="3032191" y="3400643"/>
              <a:ext cx="521178" cy="54612"/>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Rectangle 131"/>
            <p:cNvSpPr/>
            <p:nvPr/>
          </p:nvSpPr>
          <p:spPr>
            <a:xfrm rot="16200000" flipH="1" flipV="1">
              <a:off x="3110677" y="2633688"/>
              <a:ext cx="1195459" cy="54645"/>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TextBox 132"/>
          <p:cNvSpPr txBox="1"/>
          <p:nvPr/>
        </p:nvSpPr>
        <p:spPr>
          <a:xfrm rot="16200000">
            <a:off x="7819015" y="2959009"/>
            <a:ext cx="704039" cy="400110"/>
          </a:xfrm>
          <a:prstGeom prst="rect">
            <a:avLst/>
          </a:prstGeom>
          <a:noFill/>
        </p:spPr>
        <p:txBody>
          <a:bodyPr wrap="none" rtlCol="0">
            <a:spAutoFit/>
          </a:bodyPr>
          <a:lstStyle/>
          <a:p>
            <a:r>
              <a:rPr lang="en-US" sz="2000" b="1" dirty="0" smtClean="0">
                <a:solidFill>
                  <a:srgbClr val="C4836F"/>
                </a:solidFill>
              </a:rPr>
              <a:t>1999</a:t>
            </a:r>
            <a:endParaRPr lang="en-US" sz="2000" b="1" dirty="0">
              <a:solidFill>
                <a:srgbClr val="C4836F"/>
              </a:solidFill>
            </a:endParaRPr>
          </a:p>
        </p:txBody>
      </p:sp>
      <p:sp>
        <p:nvSpPr>
          <p:cNvPr id="134" name="TextBox 133"/>
          <p:cNvSpPr txBox="1"/>
          <p:nvPr/>
        </p:nvSpPr>
        <p:spPr>
          <a:xfrm rot="16200000">
            <a:off x="9517682" y="2959009"/>
            <a:ext cx="704039" cy="400110"/>
          </a:xfrm>
          <a:prstGeom prst="rect">
            <a:avLst/>
          </a:prstGeom>
          <a:noFill/>
        </p:spPr>
        <p:txBody>
          <a:bodyPr wrap="none" rtlCol="0">
            <a:spAutoFit/>
          </a:bodyPr>
          <a:lstStyle/>
          <a:p>
            <a:r>
              <a:rPr lang="en-US" sz="2000" b="1" dirty="0" smtClean="0">
                <a:solidFill>
                  <a:srgbClr val="C48A00"/>
                </a:solidFill>
              </a:rPr>
              <a:t>2002</a:t>
            </a:r>
            <a:endParaRPr lang="en-US" sz="2000" b="1" dirty="0">
              <a:solidFill>
                <a:srgbClr val="C48A00"/>
              </a:solidFill>
            </a:endParaRPr>
          </a:p>
        </p:txBody>
      </p:sp>
      <p:grpSp>
        <p:nvGrpSpPr>
          <p:cNvPr id="135" name="Group 134"/>
          <p:cNvGrpSpPr/>
          <p:nvPr/>
        </p:nvGrpSpPr>
        <p:grpSpPr>
          <a:xfrm>
            <a:off x="7687968" y="4372579"/>
            <a:ext cx="1503823" cy="581847"/>
            <a:chOff x="2015078" y="4111351"/>
            <a:chExt cx="1503823" cy="581847"/>
          </a:xfrm>
        </p:grpSpPr>
        <p:sp>
          <p:nvSpPr>
            <p:cNvPr id="136" name="Rectangle 135"/>
            <p:cNvSpPr/>
            <p:nvPr/>
          </p:nvSpPr>
          <p:spPr>
            <a:xfrm>
              <a:off x="2015080" y="4323866"/>
              <a:ext cx="1503821" cy="369332"/>
            </a:xfrm>
            <a:prstGeom prst="rect">
              <a:avLst/>
            </a:prstGeom>
          </p:spPr>
          <p:txBody>
            <a:bodyPr wrap="square">
              <a:spAutoFit/>
            </a:bodyPr>
            <a:lstStyle/>
            <a:p>
              <a:pPr algn="r"/>
              <a:r>
                <a:rPr lang="en-US" sz="900" b="1" dirty="0" smtClean="0">
                  <a:solidFill>
                    <a:schemeClr val="tx1">
                      <a:lumMod val="50000"/>
                      <a:lumOff val="50000"/>
                    </a:schemeClr>
                  </a:solidFill>
                </a:rPr>
                <a:t>Ashfieield</a:t>
              </a:r>
              <a:r>
                <a:rPr lang="en-US" sz="900" dirty="0" smtClean="0">
                  <a:solidFill>
                    <a:schemeClr val="tx1">
                      <a:lumMod val="50000"/>
                      <a:lumOff val="50000"/>
                    </a:schemeClr>
                  </a:solidFill>
                </a:rPr>
                <a:t> - C</a:t>
              </a:r>
              <a:r>
                <a:rPr lang="en-IE" sz="900" dirty="0" smtClean="0">
                  <a:solidFill>
                    <a:schemeClr val="tx1">
                      <a:lumMod val="50000"/>
                      <a:lumOff val="50000"/>
                    </a:schemeClr>
                  </a:solidFill>
                </a:rPr>
                <a:t>ontract Sales Outsourcing</a:t>
              </a:r>
              <a:endParaRPr lang="en-IE" sz="900" dirty="0">
                <a:solidFill>
                  <a:schemeClr val="tx1">
                    <a:lumMod val="50000"/>
                    <a:lumOff val="50000"/>
                  </a:schemeClr>
                </a:solidFill>
              </a:endParaRPr>
            </a:p>
          </p:txBody>
        </p:sp>
        <p:sp>
          <p:nvSpPr>
            <p:cNvPr id="137" name="Rectangle 136"/>
            <p:cNvSpPr/>
            <p:nvPr/>
          </p:nvSpPr>
          <p:spPr>
            <a:xfrm>
              <a:off x="2015078" y="4111351"/>
              <a:ext cx="1087862" cy="307777"/>
            </a:xfrm>
            <a:prstGeom prst="rect">
              <a:avLst/>
            </a:prstGeom>
          </p:spPr>
          <p:txBody>
            <a:bodyPr wrap="none">
              <a:spAutoFit/>
            </a:bodyPr>
            <a:lstStyle/>
            <a:p>
              <a:r>
                <a:rPr lang="en-US" sz="1400" b="1" dirty="0"/>
                <a:t>New service</a:t>
              </a:r>
            </a:p>
          </p:txBody>
        </p:sp>
      </p:grpSp>
      <p:grpSp>
        <p:nvGrpSpPr>
          <p:cNvPr id="138" name="Group 137"/>
          <p:cNvGrpSpPr/>
          <p:nvPr/>
        </p:nvGrpSpPr>
        <p:grpSpPr>
          <a:xfrm>
            <a:off x="6814196" y="2214251"/>
            <a:ext cx="1503823" cy="581847"/>
            <a:chOff x="2015078" y="4111351"/>
            <a:chExt cx="1503823" cy="581847"/>
          </a:xfrm>
        </p:grpSpPr>
        <p:sp>
          <p:nvSpPr>
            <p:cNvPr id="139" name="Rectangle 138"/>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Dublin Drug </a:t>
              </a:r>
              <a:r>
                <a:rPr lang="en-US" sz="900" dirty="0" smtClean="0">
                  <a:solidFill>
                    <a:schemeClr val="tx1">
                      <a:lumMod val="50000"/>
                      <a:lumOff val="50000"/>
                    </a:schemeClr>
                  </a:solidFill>
                </a:rPr>
                <a:t>– Wholesale of Pharmaceuticals</a:t>
              </a:r>
              <a:endParaRPr lang="en-US" sz="900" dirty="0">
                <a:solidFill>
                  <a:schemeClr val="tx1">
                    <a:lumMod val="50000"/>
                    <a:lumOff val="50000"/>
                  </a:schemeClr>
                </a:solidFill>
              </a:endParaRPr>
            </a:p>
          </p:txBody>
        </p:sp>
        <p:sp>
          <p:nvSpPr>
            <p:cNvPr id="140" name="Rectangle 139"/>
            <p:cNvSpPr/>
            <p:nvPr/>
          </p:nvSpPr>
          <p:spPr>
            <a:xfrm>
              <a:off x="2015078" y="4111351"/>
              <a:ext cx="1270156" cy="307777"/>
            </a:xfrm>
            <a:prstGeom prst="rect">
              <a:avLst/>
            </a:prstGeom>
          </p:spPr>
          <p:txBody>
            <a:bodyPr wrap="none">
              <a:spAutoFit/>
            </a:bodyPr>
            <a:lstStyle/>
            <a:p>
              <a:r>
                <a:rPr lang="en-US" sz="1400" b="1" dirty="0" smtClean="0"/>
                <a:t>Market Leader</a:t>
              </a:r>
              <a:endParaRPr lang="en-US" sz="1400" b="1" dirty="0"/>
            </a:p>
          </p:txBody>
        </p:sp>
      </p:grpSp>
      <p:grpSp>
        <p:nvGrpSpPr>
          <p:cNvPr id="141" name="Group 140"/>
          <p:cNvGrpSpPr/>
          <p:nvPr/>
        </p:nvGrpSpPr>
        <p:grpSpPr>
          <a:xfrm>
            <a:off x="8528590" y="2213659"/>
            <a:ext cx="1503823" cy="720346"/>
            <a:chOff x="2015078" y="4111351"/>
            <a:chExt cx="1503823" cy="720346"/>
          </a:xfrm>
        </p:grpSpPr>
        <p:sp>
          <p:nvSpPr>
            <p:cNvPr id="142" name="Rectangle 141"/>
            <p:cNvSpPr/>
            <p:nvPr/>
          </p:nvSpPr>
          <p:spPr>
            <a:xfrm>
              <a:off x="2015080" y="4323866"/>
              <a:ext cx="1503821" cy="507831"/>
            </a:xfrm>
            <a:prstGeom prst="rect">
              <a:avLst/>
            </a:prstGeom>
          </p:spPr>
          <p:txBody>
            <a:bodyPr wrap="square">
              <a:spAutoFit/>
            </a:bodyPr>
            <a:lstStyle/>
            <a:p>
              <a:pPr algn="r"/>
              <a:r>
                <a:rPr lang="en-US" sz="900" b="1" dirty="0" smtClean="0">
                  <a:solidFill>
                    <a:schemeClr val="tx1">
                      <a:lumMod val="50000"/>
                      <a:lumOff val="50000"/>
                    </a:schemeClr>
                  </a:solidFill>
                </a:rPr>
                <a:t>Intraveno,</a:t>
              </a:r>
            </a:p>
            <a:p>
              <a:pPr algn="r"/>
              <a:r>
                <a:rPr lang="en-US" sz="900" b="1" dirty="0" smtClean="0">
                  <a:solidFill>
                    <a:schemeClr val="tx1">
                      <a:lumMod val="50000"/>
                      <a:lumOff val="50000"/>
                    </a:schemeClr>
                  </a:solidFill>
                </a:rPr>
                <a:t>Newsplint,</a:t>
              </a:r>
            </a:p>
            <a:p>
              <a:pPr algn="r"/>
              <a:r>
                <a:rPr lang="en-US" sz="900" dirty="0" smtClean="0">
                  <a:solidFill>
                    <a:schemeClr val="tx1">
                      <a:lumMod val="50000"/>
                      <a:lumOff val="50000"/>
                    </a:schemeClr>
                  </a:solidFill>
                </a:rPr>
                <a:t>and </a:t>
              </a:r>
              <a:r>
                <a:rPr lang="en-US" sz="900" b="1" dirty="0" smtClean="0">
                  <a:solidFill>
                    <a:schemeClr val="tx1">
                      <a:lumMod val="50000"/>
                      <a:lumOff val="50000"/>
                    </a:schemeClr>
                  </a:solidFill>
                </a:rPr>
                <a:t>Ventiv</a:t>
              </a:r>
              <a:endParaRPr lang="en-IE" sz="900" dirty="0">
                <a:solidFill>
                  <a:schemeClr val="tx1">
                    <a:lumMod val="50000"/>
                    <a:lumOff val="50000"/>
                  </a:schemeClr>
                </a:solidFill>
              </a:endParaRPr>
            </a:p>
          </p:txBody>
        </p:sp>
        <p:sp>
          <p:nvSpPr>
            <p:cNvPr id="143" name="Rectangle 142"/>
            <p:cNvSpPr/>
            <p:nvPr/>
          </p:nvSpPr>
          <p:spPr>
            <a:xfrm>
              <a:off x="2015078" y="4111351"/>
              <a:ext cx="1100686" cy="307777"/>
            </a:xfrm>
            <a:prstGeom prst="rect">
              <a:avLst/>
            </a:prstGeom>
          </p:spPr>
          <p:txBody>
            <a:bodyPr wrap="none">
              <a:spAutoFit/>
            </a:bodyPr>
            <a:lstStyle/>
            <a:p>
              <a:r>
                <a:rPr lang="en-US" sz="1400" b="1" dirty="0" smtClean="0"/>
                <a:t>New Service</a:t>
              </a:r>
              <a:endParaRPr lang="en-US" sz="1400" b="1" dirty="0"/>
            </a:p>
          </p:txBody>
        </p:sp>
      </p:grpSp>
      <p:grpSp>
        <p:nvGrpSpPr>
          <p:cNvPr id="144" name="Group 143"/>
          <p:cNvGrpSpPr/>
          <p:nvPr/>
        </p:nvGrpSpPr>
        <p:grpSpPr>
          <a:xfrm>
            <a:off x="6652993" y="3569375"/>
            <a:ext cx="953960" cy="1674740"/>
            <a:chOff x="1991331" y="3336567"/>
            <a:chExt cx="953960" cy="1674740"/>
          </a:xfrm>
        </p:grpSpPr>
        <p:sp>
          <p:nvSpPr>
            <p:cNvPr id="145" name="Freeform 144"/>
            <p:cNvSpPr/>
            <p:nvPr/>
          </p:nvSpPr>
          <p:spPr>
            <a:xfrm rot="10800000">
              <a:off x="1991331" y="3401017"/>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6" name="Rectangle 145"/>
            <p:cNvSpPr/>
            <p:nvPr/>
          </p:nvSpPr>
          <p:spPr>
            <a:xfrm rot="10800000">
              <a:off x="2177589" y="3401176"/>
              <a:ext cx="521178" cy="54709"/>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Freeform 146"/>
            <p:cNvSpPr/>
            <p:nvPr/>
          </p:nvSpPr>
          <p:spPr>
            <a:xfrm rot="10800000" flipH="1">
              <a:off x="2648084" y="3401017"/>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48" name="Oval 147"/>
            <p:cNvSpPr/>
            <p:nvPr/>
          </p:nvSpPr>
          <p:spPr>
            <a:xfrm rot="10800000" flipH="1">
              <a:off x="2762321" y="3336567"/>
              <a:ext cx="182970" cy="183182"/>
            </a:xfrm>
            <a:prstGeom prst="ellipse">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Rectangle 148"/>
            <p:cNvSpPr/>
            <p:nvPr/>
          </p:nvSpPr>
          <p:spPr>
            <a:xfrm rot="5400000" flipH="1">
              <a:off x="2146178" y="4276357"/>
              <a:ext cx="1415254" cy="54645"/>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0" name="Group 149"/>
          <p:cNvGrpSpPr/>
          <p:nvPr/>
        </p:nvGrpSpPr>
        <p:grpSpPr>
          <a:xfrm rot="10800000">
            <a:off x="7226387" y="5277516"/>
            <a:ext cx="582650" cy="1004329"/>
            <a:chOff x="4130308" y="996540"/>
            <a:chExt cx="582650" cy="1004329"/>
          </a:xfrm>
        </p:grpSpPr>
        <p:sp>
          <p:nvSpPr>
            <p:cNvPr id="151" name="Freeform 150"/>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rot="10800000">
              <a:off x="4249854" y="1116086"/>
              <a:ext cx="343557" cy="343558"/>
            </a:xfrm>
            <a:prstGeom prst="ellipse">
              <a:avLst/>
            </a:prstGeom>
            <a:solidFill>
              <a:schemeClr val="bg1"/>
            </a:solidFill>
            <a:ln w="28575">
              <a:solidFill>
                <a:srgbClr val="6CA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8</a:t>
              </a:r>
              <a:endParaRPr lang="en-US" dirty="0">
                <a:solidFill>
                  <a:schemeClr val="tx1">
                    <a:lumMod val="75000"/>
                    <a:lumOff val="25000"/>
                  </a:schemeClr>
                </a:solidFill>
              </a:endParaRPr>
            </a:p>
          </p:txBody>
        </p:sp>
      </p:grpSp>
      <p:sp>
        <p:nvSpPr>
          <p:cNvPr id="154" name="TextBox 153"/>
          <p:cNvSpPr txBox="1"/>
          <p:nvPr/>
        </p:nvSpPr>
        <p:spPr>
          <a:xfrm rot="16200000">
            <a:off x="6952632" y="3943540"/>
            <a:ext cx="704039" cy="400110"/>
          </a:xfrm>
          <a:prstGeom prst="rect">
            <a:avLst/>
          </a:prstGeom>
          <a:noFill/>
        </p:spPr>
        <p:txBody>
          <a:bodyPr wrap="none" rtlCol="0">
            <a:spAutoFit/>
          </a:bodyPr>
          <a:lstStyle/>
          <a:p>
            <a:pPr algn="r"/>
            <a:r>
              <a:rPr lang="en-US" sz="2000" b="1" dirty="0" smtClean="0">
                <a:solidFill>
                  <a:srgbClr val="6CAC57"/>
                </a:solidFill>
              </a:rPr>
              <a:t>1997</a:t>
            </a:r>
            <a:endParaRPr lang="en-US" sz="2000" b="1" dirty="0">
              <a:solidFill>
                <a:srgbClr val="6CAC57"/>
              </a:solidFill>
            </a:endParaRPr>
          </a:p>
        </p:txBody>
      </p:sp>
      <p:grpSp>
        <p:nvGrpSpPr>
          <p:cNvPr id="155" name="Group 154"/>
          <p:cNvGrpSpPr/>
          <p:nvPr/>
        </p:nvGrpSpPr>
        <p:grpSpPr>
          <a:xfrm>
            <a:off x="10070363" y="3542373"/>
            <a:ext cx="953960" cy="1673057"/>
            <a:chOff x="5409740" y="3338250"/>
            <a:chExt cx="953960" cy="1673057"/>
          </a:xfrm>
        </p:grpSpPr>
        <p:sp>
          <p:nvSpPr>
            <p:cNvPr id="156" name="Freeform 155"/>
            <p:cNvSpPr/>
            <p:nvPr/>
          </p:nvSpPr>
          <p:spPr>
            <a:xfrm rot="10800000">
              <a:off x="5409740" y="3402700"/>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7" name="Rectangle 156"/>
            <p:cNvSpPr/>
            <p:nvPr/>
          </p:nvSpPr>
          <p:spPr>
            <a:xfrm rot="10800000">
              <a:off x="5595998" y="3402859"/>
              <a:ext cx="521178" cy="54709"/>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Freeform 157"/>
            <p:cNvSpPr/>
            <p:nvPr/>
          </p:nvSpPr>
          <p:spPr>
            <a:xfrm rot="10800000" flipH="1">
              <a:off x="6066493" y="3402700"/>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9" name="Oval 158"/>
            <p:cNvSpPr/>
            <p:nvPr/>
          </p:nvSpPr>
          <p:spPr>
            <a:xfrm rot="10800000" flipH="1">
              <a:off x="6180730" y="3338250"/>
              <a:ext cx="182970" cy="183182"/>
            </a:xfrm>
            <a:prstGeom prst="ellipse">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159"/>
            <p:cNvSpPr/>
            <p:nvPr/>
          </p:nvSpPr>
          <p:spPr>
            <a:xfrm rot="5400000" flipH="1">
              <a:off x="5564587" y="4276357"/>
              <a:ext cx="1415254" cy="54645"/>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1" name="Group 160"/>
          <p:cNvGrpSpPr/>
          <p:nvPr/>
        </p:nvGrpSpPr>
        <p:grpSpPr>
          <a:xfrm rot="10800000">
            <a:off x="10639791" y="5263002"/>
            <a:ext cx="582650" cy="1004329"/>
            <a:chOff x="4130308" y="996540"/>
            <a:chExt cx="582650" cy="1004329"/>
          </a:xfrm>
        </p:grpSpPr>
        <p:sp>
          <p:nvSpPr>
            <p:cNvPr id="162" name="Freeform 161"/>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rot="10800000">
              <a:off x="4249854" y="1116086"/>
              <a:ext cx="343557" cy="343558"/>
            </a:xfrm>
            <a:prstGeom prst="ellipse">
              <a:avLst/>
            </a:prstGeom>
            <a:solidFill>
              <a:schemeClr val="bg1"/>
            </a:solidFill>
            <a:ln w="28575">
              <a:solidFill>
                <a:srgbClr val="5F0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165" name="TextBox 164"/>
          <p:cNvSpPr txBox="1"/>
          <p:nvPr/>
        </p:nvSpPr>
        <p:spPr>
          <a:xfrm rot="16200000">
            <a:off x="10368829" y="3916538"/>
            <a:ext cx="704039" cy="400110"/>
          </a:xfrm>
          <a:prstGeom prst="rect">
            <a:avLst/>
          </a:prstGeom>
          <a:noFill/>
        </p:spPr>
        <p:txBody>
          <a:bodyPr wrap="none" rtlCol="0">
            <a:spAutoFit/>
          </a:bodyPr>
          <a:lstStyle/>
          <a:p>
            <a:pPr algn="r"/>
            <a:r>
              <a:rPr lang="en-US" sz="2000" b="1" dirty="0" smtClean="0">
                <a:solidFill>
                  <a:srgbClr val="5F003E"/>
                </a:solidFill>
              </a:rPr>
              <a:t>2005</a:t>
            </a:r>
            <a:endParaRPr lang="en-US" sz="2000" b="1" dirty="0">
              <a:solidFill>
                <a:srgbClr val="5F003E"/>
              </a:solidFill>
            </a:endParaRPr>
          </a:p>
        </p:txBody>
      </p:sp>
      <p:grpSp>
        <p:nvGrpSpPr>
          <p:cNvPr id="166" name="Group 165"/>
          <p:cNvGrpSpPr/>
          <p:nvPr/>
        </p:nvGrpSpPr>
        <p:grpSpPr>
          <a:xfrm>
            <a:off x="9396472" y="4382062"/>
            <a:ext cx="1503823" cy="858846"/>
            <a:chOff x="2015078" y="4111351"/>
            <a:chExt cx="1503823" cy="858846"/>
          </a:xfrm>
        </p:grpSpPr>
        <p:sp>
          <p:nvSpPr>
            <p:cNvPr id="167" name="Rectangle 166"/>
            <p:cNvSpPr/>
            <p:nvPr/>
          </p:nvSpPr>
          <p:spPr>
            <a:xfrm>
              <a:off x="2015080" y="4323866"/>
              <a:ext cx="1503821" cy="646331"/>
            </a:xfrm>
            <a:prstGeom prst="rect">
              <a:avLst/>
            </a:prstGeom>
          </p:spPr>
          <p:txBody>
            <a:bodyPr wrap="square">
              <a:spAutoFit/>
            </a:bodyPr>
            <a:lstStyle/>
            <a:p>
              <a:pPr algn="r"/>
              <a:r>
                <a:rPr lang="en-US" sz="900" b="1" dirty="0">
                  <a:solidFill>
                    <a:schemeClr val="tx1">
                      <a:lumMod val="50000"/>
                      <a:lumOff val="50000"/>
                    </a:schemeClr>
                  </a:solidFill>
                </a:rPr>
                <a:t>In2Focus</a:t>
              </a:r>
              <a:r>
                <a:rPr lang="en-US" sz="900" dirty="0">
                  <a:solidFill>
                    <a:schemeClr val="tx1">
                      <a:lumMod val="50000"/>
                      <a:lumOff val="50000"/>
                    </a:schemeClr>
                  </a:solidFill>
                </a:rPr>
                <a:t> - </a:t>
              </a:r>
              <a:r>
                <a:rPr lang="en-IE" sz="900" dirty="0">
                  <a:solidFill>
                    <a:schemeClr val="tx1">
                      <a:lumMod val="50000"/>
                      <a:lumOff val="50000"/>
                    </a:schemeClr>
                  </a:solidFill>
                </a:rPr>
                <a:t>UK leader in contract sales </a:t>
              </a:r>
              <a:r>
                <a:rPr lang="en-IE" sz="900" dirty="0" smtClean="0">
                  <a:solidFill>
                    <a:schemeClr val="tx1">
                      <a:lumMod val="50000"/>
                      <a:lumOff val="50000"/>
                    </a:schemeClr>
                  </a:solidFill>
                </a:rPr>
                <a:t>services</a:t>
              </a:r>
            </a:p>
            <a:p>
              <a:pPr algn="r"/>
              <a:r>
                <a:rPr lang="en-IE" sz="900" b="1" dirty="0" smtClean="0">
                  <a:solidFill>
                    <a:schemeClr val="tx1">
                      <a:lumMod val="50000"/>
                      <a:lumOff val="50000"/>
                    </a:schemeClr>
                  </a:solidFill>
                </a:rPr>
                <a:t>TD Packaging</a:t>
              </a:r>
              <a:r>
                <a:rPr lang="en-IE" sz="900" dirty="0" smtClean="0">
                  <a:solidFill>
                    <a:schemeClr val="tx1">
                      <a:lumMod val="50000"/>
                      <a:lumOff val="50000"/>
                    </a:schemeClr>
                  </a:solidFill>
                </a:rPr>
                <a:t> - UK (new services)</a:t>
              </a:r>
              <a:endParaRPr lang="en-IE" sz="900" b="1" dirty="0">
                <a:solidFill>
                  <a:schemeClr val="tx1">
                    <a:lumMod val="50000"/>
                    <a:lumOff val="50000"/>
                  </a:schemeClr>
                </a:solidFill>
              </a:endParaRPr>
            </a:p>
          </p:txBody>
        </p:sp>
        <p:sp>
          <p:nvSpPr>
            <p:cNvPr id="168" name="Rectangle 167"/>
            <p:cNvSpPr/>
            <p:nvPr/>
          </p:nvSpPr>
          <p:spPr>
            <a:xfrm>
              <a:off x="2015078" y="4111351"/>
              <a:ext cx="1270156" cy="307777"/>
            </a:xfrm>
            <a:prstGeom prst="rect">
              <a:avLst/>
            </a:prstGeom>
          </p:spPr>
          <p:txBody>
            <a:bodyPr wrap="none">
              <a:spAutoFit/>
            </a:bodyPr>
            <a:lstStyle/>
            <a:p>
              <a:r>
                <a:rPr lang="en-US" sz="1400" b="1" dirty="0"/>
                <a:t>Market Leader</a:t>
              </a:r>
              <a:endParaRPr lang="en-US" sz="1400" b="1" dirty="0"/>
            </a:p>
          </p:txBody>
        </p:sp>
      </p:grpSp>
      <p:grpSp>
        <p:nvGrpSpPr>
          <p:cNvPr id="173" name="Group 172"/>
          <p:cNvGrpSpPr/>
          <p:nvPr/>
        </p:nvGrpSpPr>
        <p:grpSpPr>
          <a:xfrm>
            <a:off x="6360260" y="1222838"/>
            <a:ext cx="582650" cy="1004329"/>
            <a:chOff x="4130308" y="996540"/>
            <a:chExt cx="582650" cy="1004329"/>
          </a:xfrm>
        </p:grpSpPr>
        <p:sp>
          <p:nvSpPr>
            <p:cNvPr id="174" name="Freeform 173"/>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rot="10800000">
              <a:off x="4249854" y="1116086"/>
              <a:ext cx="343557" cy="343558"/>
            </a:xfrm>
            <a:prstGeom prst="ellipse">
              <a:avLst/>
            </a:prstGeom>
            <a:solidFill>
              <a:schemeClr val="bg1"/>
            </a:solidFill>
            <a:ln w="28575">
              <a:solidFill>
                <a:srgbClr val="C44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r>
                <a:rPr lang="en-US" dirty="0">
                  <a:solidFill>
                    <a:schemeClr val="tx1">
                      <a:lumMod val="75000"/>
                      <a:lumOff val="25000"/>
                    </a:schemeClr>
                  </a:solidFill>
                </a:rPr>
                <a:t>7</a:t>
              </a:r>
            </a:p>
          </p:txBody>
        </p:sp>
      </p:grpSp>
      <p:sp>
        <p:nvSpPr>
          <p:cNvPr id="3" name="Rectangle 2"/>
          <p:cNvSpPr/>
          <p:nvPr/>
        </p:nvSpPr>
        <p:spPr>
          <a:xfrm>
            <a:off x="9856414" y="1323581"/>
            <a:ext cx="418704" cy="369332"/>
          </a:xfrm>
          <a:prstGeom prst="rect">
            <a:avLst/>
          </a:prstGeom>
        </p:spPr>
        <p:txBody>
          <a:bodyPr wrap="none">
            <a:spAutoFit/>
          </a:bodyPr>
          <a:lstStyle/>
          <a:p>
            <a:r>
              <a:rPr lang="en-US" dirty="0" smtClean="0">
                <a:solidFill>
                  <a:schemeClr val="tx1">
                    <a:lumMod val="75000"/>
                    <a:lumOff val="25000"/>
                  </a:schemeClr>
                </a:solidFill>
              </a:rPr>
              <a:t>11</a:t>
            </a:r>
            <a:endParaRPr lang="en-US" dirty="0"/>
          </a:p>
        </p:txBody>
      </p:sp>
      <p:sp>
        <p:nvSpPr>
          <p:cNvPr id="177" name="Rectangle 176"/>
          <p:cNvSpPr/>
          <p:nvPr/>
        </p:nvSpPr>
        <p:spPr>
          <a:xfrm>
            <a:off x="9003386" y="5792380"/>
            <a:ext cx="418704" cy="369332"/>
          </a:xfrm>
          <a:prstGeom prst="rect">
            <a:avLst/>
          </a:prstGeom>
        </p:spPr>
        <p:txBody>
          <a:bodyPr wrap="none">
            <a:spAutoFit/>
          </a:bodyPr>
          <a:lstStyle/>
          <a:p>
            <a:r>
              <a:rPr lang="en-US" dirty="0" smtClean="0">
                <a:solidFill>
                  <a:schemeClr val="tx1">
                    <a:lumMod val="75000"/>
                    <a:lumOff val="25000"/>
                  </a:schemeClr>
                </a:solidFill>
              </a:rPr>
              <a:t>10</a:t>
            </a:r>
            <a:endParaRPr lang="en-US" dirty="0"/>
          </a:p>
        </p:txBody>
      </p:sp>
      <p:sp>
        <p:nvSpPr>
          <p:cNvPr id="178" name="Rectangle 177"/>
          <p:cNvSpPr/>
          <p:nvPr/>
        </p:nvSpPr>
        <p:spPr>
          <a:xfrm>
            <a:off x="10723570" y="5779680"/>
            <a:ext cx="418704" cy="369332"/>
          </a:xfrm>
          <a:prstGeom prst="rect">
            <a:avLst/>
          </a:prstGeom>
        </p:spPr>
        <p:txBody>
          <a:bodyPr wrap="none">
            <a:spAutoFit/>
          </a:bodyPr>
          <a:lstStyle/>
          <a:p>
            <a:r>
              <a:rPr lang="en-US" dirty="0" smtClean="0">
                <a:solidFill>
                  <a:schemeClr val="tx1">
                    <a:lumMod val="75000"/>
                    <a:lumOff val="25000"/>
                  </a:schemeClr>
                </a:solidFill>
              </a:rPr>
              <a:t>12</a:t>
            </a:r>
            <a:endParaRPr lang="en-US" dirty="0"/>
          </a:p>
        </p:txBody>
      </p:sp>
      <p:grpSp>
        <p:nvGrpSpPr>
          <p:cNvPr id="180" name="Group 179"/>
          <p:cNvGrpSpPr/>
          <p:nvPr/>
        </p:nvGrpSpPr>
        <p:grpSpPr>
          <a:xfrm>
            <a:off x="10928569" y="2278285"/>
            <a:ext cx="953960" cy="1456468"/>
            <a:chOff x="6264343" y="2063281"/>
            <a:chExt cx="953960" cy="1456468"/>
          </a:xfrm>
        </p:grpSpPr>
        <p:sp>
          <p:nvSpPr>
            <p:cNvPr id="181" name="Freeform 180"/>
            <p:cNvSpPr/>
            <p:nvPr/>
          </p:nvSpPr>
          <p:spPr>
            <a:xfrm rot="10800000" flipH="1" flipV="1">
              <a:off x="692109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2" name="Rectangle 181"/>
            <p:cNvSpPr/>
            <p:nvPr/>
          </p:nvSpPr>
          <p:spPr>
            <a:xfrm rot="16200000" flipH="1" flipV="1">
              <a:off x="6529087" y="2633688"/>
              <a:ext cx="1195459" cy="54645"/>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Oval 182"/>
            <p:cNvSpPr/>
            <p:nvPr/>
          </p:nvSpPr>
          <p:spPr>
            <a:xfrm rot="10800000" flipH="1" flipV="1">
              <a:off x="7035333" y="3336890"/>
              <a:ext cx="182970" cy="182859"/>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Freeform 183"/>
            <p:cNvSpPr/>
            <p:nvPr/>
          </p:nvSpPr>
          <p:spPr>
            <a:xfrm rot="10800000" flipV="1">
              <a:off x="626434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5" name="Rectangle 184"/>
            <p:cNvSpPr/>
            <p:nvPr/>
          </p:nvSpPr>
          <p:spPr>
            <a:xfrm rot="10800000" flipV="1">
              <a:off x="6450601" y="3400643"/>
              <a:ext cx="521178" cy="54612"/>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6" name="TextBox 185"/>
          <p:cNvSpPr txBox="1"/>
          <p:nvPr/>
        </p:nvSpPr>
        <p:spPr>
          <a:xfrm rot="16200000">
            <a:off x="11243320" y="2964767"/>
            <a:ext cx="704039" cy="400110"/>
          </a:xfrm>
          <a:prstGeom prst="rect">
            <a:avLst/>
          </a:prstGeom>
          <a:noFill/>
        </p:spPr>
        <p:txBody>
          <a:bodyPr wrap="none" rtlCol="0">
            <a:spAutoFit/>
          </a:bodyPr>
          <a:lstStyle/>
          <a:p>
            <a:r>
              <a:rPr lang="en-US" sz="2000" b="1" dirty="0" smtClean="0">
                <a:solidFill>
                  <a:srgbClr val="FF5A5F"/>
                </a:solidFill>
              </a:rPr>
              <a:t>2007</a:t>
            </a:r>
            <a:endParaRPr lang="en-US" sz="2000" b="1" dirty="0">
              <a:solidFill>
                <a:srgbClr val="FF5A5F"/>
              </a:solidFill>
            </a:endParaRPr>
          </a:p>
        </p:txBody>
      </p:sp>
      <p:grpSp>
        <p:nvGrpSpPr>
          <p:cNvPr id="187" name="Group 186"/>
          <p:cNvGrpSpPr/>
          <p:nvPr/>
        </p:nvGrpSpPr>
        <p:grpSpPr>
          <a:xfrm>
            <a:off x="10254875" y="2219393"/>
            <a:ext cx="1503823" cy="720346"/>
            <a:chOff x="2015078" y="4111351"/>
            <a:chExt cx="1503823" cy="720346"/>
          </a:xfrm>
        </p:grpSpPr>
        <p:sp>
          <p:nvSpPr>
            <p:cNvPr id="188" name="Rectangle 187"/>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Alliance Healthcare </a:t>
              </a:r>
              <a:r>
                <a:rPr lang="en-US" sz="900" dirty="0" smtClean="0">
                  <a:solidFill>
                    <a:schemeClr val="tx1">
                      <a:lumMod val="50000"/>
                      <a:lumOff val="50000"/>
                    </a:schemeClr>
                  </a:solidFill>
                </a:rPr>
                <a:t>– US</a:t>
              </a:r>
            </a:p>
            <a:p>
              <a:pPr algn="r"/>
              <a:r>
                <a:rPr lang="en-US" sz="900" b="1" dirty="0" smtClean="0">
                  <a:solidFill>
                    <a:schemeClr val="tx1">
                      <a:lumMod val="50000"/>
                      <a:lumOff val="50000"/>
                    </a:schemeClr>
                  </a:solidFill>
                </a:rPr>
                <a:t>Budelpack Int’l </a:t>
              </a:r>
              <a:r>
                <a:rPr lang="en-US" sz="900" dirty="0" smtClean="0">
                  <a:solidFill>
                    <a:schemeClr val="tx1">
                      <a:lumMod val="50000"/>
                      <a:lumOff val="50000"/>
                    </a:schemeClr>
                  </a:solidFill>
                </a:rPr>
                <a:t>– BE</a:t>
              </a:r>
            </a:p>
            <a:p>
              <a:pPr algn="r"/>
              <a:r>
                <a:rPr lang="en-US" sz="900" b="1" dirty="0" smtClean="0">
                  <a:solidFill>
                    <a:schemeClr val="tx1">
                      <a:lumMod val="50000"/>
                      <a:lumOff val="50000"/>
                    </a:schemeClr>
                  </a:solidFill>
                </a:rPr>
                <a:t>Pharma Logistic Inv.</a:t>
              </a:r>
              <a:r>
                <a:rPr lang="en-US" sz="900" dirty="0" smtClean="0">
                  <a:solidFill>
                    <a:schemeClr val="tx1">
                      <a:lumMod val="50000"/>
                      <a:lumOff val="50000"/>
                    </a:schemeClr>
                  </a:solidFill>
                </a:rPr>
                <a:t> – NL </a:t>
              </a:r>
              <a:endParaRPr lang="en-US" sz="900" b="1" dirty="0">
                <a:solidFill>
                  <a:schemeClr val="tx1">
                    <a:lumMod val="50000"/>
                    <a:lumOff val="50000"/>
                  </a:schemeClr>
                </a:solidFill>
              </a:endParaRPr>
            </a:p>
          </p:txBody>
        </p:sp>
        <p:sp>
          <p:nvSpPr>
            <p:cNvPr id="189" name="Rectangle 188"/>
            <p:cNvSpPr/>
            <p:nvPr/>
          </p:nvSpPr>
          <p:spPr>
            <a:xfrm>
              <a:off x="2015078" y="4111351"/>
              <a:ext cx="1107354" cy="307777"/>
            </a:xfrm>
            <a:prstGeom prst="rect">
              <a:avLst/>
            </a:prstGeom>
          </p:spPr>
          <p:txBody>
            <a:bodyPr wrap="none">
              <a:spAutoFit/>
            </a:bodyPr>
            <a:lstStyle/>
            <a:p>
              <a:r>
                <a:rPr lang="en-US" sz="1400" b="1" dirty="0" smtClean="0"/>
                <a:t>New Market</a:t>
              </a:r>
              <a:endParaRPr lang="en-US" sz="1400" b="1" dirty="0"/>
            </a:p>
          </p:txBody>
        </p:sp>
      </p:grpSp>
      <p:grpSp>
        <p:nvGrpSpPr>
          <p:cNvPr id="190" name="Group 189"/>
          <p:cNvGrpSpPr/>
          <p:nvPr/>
        </p:nvGrpSpPr>
        <p:grpSpPr>
          <a:xfrm>
            <a:off x="11507084" y="1228596"/>
            <a:ext cx="582650" cy="1004329"/>
            <a:chOff x="4130308" y="996540"/>
            <a:chExt cx="582650" cy="1004329"/>
          </a:xfrm>
        </p:grpSpPr>
        <p:sp>
          <p:nvSpPr>
            <p:cNvPr id="191" name="Freeform 190"/>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rot="10800000">
              <a:off x="4249854" y="1116086"/>
              <a:ext cx="343557" cy="343558"/>
            </a:xfrm>
            <a:prstGeom prst="ellipse">
              <a:avLst/>
            </a:prstGeom>
            <a:solidFill>
              <a:schemeClr val="bg1"/>
            </a:solidFill>
            <a:ln w="28575">
              <a:solidFill>
                <a:srgbClr val="C44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endParaRPr lang="en-US" dirty="0">
                <a:solidFill>
                  <a:schemeClr val="tx1">
                    <a:lumMod val="75000"/>
                    <a:lumOff val="25000"/>
                  </a:schemeClr>
                </a:solidFill>
              </a:endParaRPr>
            </a:p>
          </p:txBody>
        </p:sp>
      </p:grpSp>
      <p:sp>
        <p:nvSpPr>
          <p:cNvPr id="194" name="Rectangle 193"/>
          <p:cNvSpPr/>
          <p:nvPr/>
        </p:nvSpPr>
        <p:spPr>
          <a:xfrm>
            <a:off x="11581673" y="1333067"/>
            <a:ext cx="418704" cy="369332"/>
          </a:xfrm>
          <a:prstGeom prst="rect">
            <a:avLst/>
          </a:prstGeom>
        </p:spPr>
        <p:txBody>
          <a:bodyPr wrap="none">
            <a:spAutoFit/>
          </a:bodyPr>
          <a:lstStyle/>
          <a:p>
            <a:r>
              <a:rPr lang="en-US" dirty="0" smtClean="0">
                <a:solidFill>
                  <a:schemeClr val="tx1">
                    <a:lumMod val="75000"/>
                    <a:lumOff val="25000"/>
                  </a:schemeClr>
                </a:solidFill>
              </a:rPr>
              <a:t>13</a:t>
            </a:r>
            <a:endParaRPr lang="en-US" dirty="0"/>
          </a:p>
        </p:txBody>
      </p:sp>
      <p:sp>
        <p:nvSpPr>
          <p:cNvPr id="201" name="TextBox 200"/>
          <p:cNvSpPr txBox="1"/>
          <p:nvPr/>
        </p:nvSpPr>
        <p:spPr>
          <a:xfrm>
            <a:off x="4907844" y="6411011"/>
            <a:ext cx="6981398"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udghealthcare.com</a:t>
            </a:r>
            <a:r>
              <a:rPr lang="en-US" sz="800" dirty="0">
                <a:solidFill>
                  <a:schemeClr val="tx1">
                    <a:lumMod val="75000"/>
                    <a:lumOff val="25000"/>
                  </a:schemeClr>
                </a:solidFill>
              </a:rPr>
              <a:t>, </a:t>
            </a:r>
            <a:r>
              <a:rPr lang="en-US" sz="800" dirty="0" smtClean="0">
                <a:solidFill>
                  <a:schemeClr val="tx1">
                    <a:lumMod val="75000"/>
                    <a:lumOff val="25000"/>
                  </a:schemeClr>
                </a:solidFill>
              </a:rPr>
              <a:t>sharpservices.com</a:t>
            </a:r>
            <a:r>
              <a:rPr lang="en-US" sz="800" dirty="0">
                <a:solidFill>
                  <a:schemeClr val="tx1">
                    <a:lumMod val="75000"/>
                    <a:lumOff val="25000"/>
                  </a:schemeClr>
                </a:solidFill>
              </a:rPr>
              <a:t>, united-drug.com, </a:t>
            </a:r>
            <a:r>
              <a:rPr lang="en-US" sz="800" dirty="0" smtClean="0">
                <a:solidFill>
                  <a:schemeClr val="tx1">
                    <a:lumMod val="75000"/>
                    <a:lumOff val="25000"/>
                  </a:schemeClr>
                </a:solidFill>
              </a:rPr>
              <a:t>aquilantservices.ie, ashfieldhealthcare.com)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787794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7</a:t>
            </a:fld>
            <a:endParaRPr lang="en-US"/>
          </a:p>
        </p:txBody>
      </p:sp>
      <p:sp>
        <p:nvSpPr>
          <p:cNvPr id="5" name="TextBox 4"/>
          <p:cNvSpPr txBox="1"/>
          <p:nvPr/>
        </p:nvSpPr>
        <p:spPr>
          <a:xfrm>
            <a:off x="165100" y="266700"/>
            <a:ext cx="5544338"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History cont’d</a:t>
            </a:r>
            <a:endParaRPr lang="en-US" sz="2400" dirty="0">
              <a:solidFill>
                <a:schemeClr val="tx1">
                  <a:lumMod val="75000"/>
                  <a:lumOff val="25000"/>
                </a:schemeClr>
              </a:solidFill>
            </a:endParaRPr>
          </a:p>
        </p:txBody>
      </p:sp>
      <p:grpSp>
        <p:nvGrpSpPr>
          <p:cNvPr id="177" name="Group 176"/>
          <p:cNvGrpSpPr/>
          <p:nvPr/>
        </p:nvGrpSpPr>
        <p:grpSpPr>
          <a:xfrm>
            <a:off x="4072540" y="2272527"/>
            <a:ext cx="953960" cy="1456468"/>
            <a:chOff x="4555138" y="2063281"/>
            <a:chExt cx="953960" cy="1456468"/>
          </a:xfrm>
        </p:grpSpPr>
        <p:sp>
          <p:nvSpPr>
            <p:cNvPr id="178" name="Freeform 177"/>
            <p:cNvSpPr/>
            <p:nvPr/>
          </p:nvSpPr>
          <p:spPr>
            <a:xfrm rot="10800000" flipH="1" flipV="1">
              <a:off x="5211891"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9" name="Oval 178"/>
            <p:cNvSpPr/>
            <p:nvPr/>
          </p:nvSpPr>
          <p:spPr>
            <a:xfrm rot="10800000" flipH="1" flipV="1">
              <a:off x="5326128" y="3336890"/>
              <a:ext cx="182970" cy="182859"/>
            </a:xfrm>
            <a:prstGeom prst="ellipse">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Freeform 179"/>
            <p:cNvSpPr/>
            <p:nvPr/>
          </p:nvSpPr>
          <p:spPr>
            <a:xfrm rot="10800000" flipV="1">
              <a:off x="4555138"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1" name="Rectangle 180"/>
            <p:cNvSpPr/>
            <p:nvPr/>
          </p:nvSpPr>
          <p:spPr>
            <a:xfrm rot="10800000" flipV="1">
              <a:off x="4741396" y="3400643"/>
              <a:ext cx="521178" cy="54612"/>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2" name="Rectangle 181"/>
            <p:cNvSpPr/>
            <p:nvPr/>
          </p:nvSpPr>
          <p:spPr>
            <a:xfrm rot="16200000" flipH="1" flipV="1">
              <a:off x="4819882" y="2633688"/>
              <a:ext cx="1195459" cy="54645"/>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3" name="Group 182"/>
          <p:cNvGrpSpPr/>
          <p:nvPr/>
        </p:nvGrpSpPr>
        <p:grpSpPr>
          <a:xfrm>
            <a:off x="5781745" y="2272527"/>
            <a:ext cx="953960" cy="1456468"/>
            <a:chOff x="6264343" y="2063281"/>
            <a:chExt cx="953960" cy="1456468"/>
          </a:xfrm>
        </p:grpSpPr>
        <p:sp>
          <p:nvSpPr>
            <p:cNvPr id="184" name="Freeform 183"/>
            <p:cNvSpPr/>
            <p:nvPr/>
          </p:nvSpPr>
          <p:spPr>
            <a:xfrm rot="10800000" flipH="1" flipV="1">
              <a:off x="692109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5" name="Rectangle 184"/>
            <p:cNvSpPr/>
            <p:nvPr/>
          </p:nvSpPr>
          <p:spPr>
            <a:xfrm rot="16200000" flipH="1" flipV="1">
              <a:off x="6529087" y="2633688"/>
              <a:ext cx="1195459" cy="54645"/>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6" name="Oval 185"/>
            <p:cNvSpPr/>
            <p:nvPr/>
          </p:nvSpPr>
          <p:spPr>
            <a:xfrm rot="10800000" flipH="1" flipV="1">
              <a:off x="7035333" y="3336890"/>
              <a:ext cx="182970" cy="182859"/>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Freeform 186"/>
            <p:cNvSpPr/>
            <p:nvPr/>
          </p:nvSpPr>
          <p:spPr>
            <a:xfrm rot="10800000" flipV="1">
              <a:off x="626434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8" name="Rectangle 187"/>
            <p:cNvSpPr/>
            <p:nvPr/>
          </p:nvSpPr>
          <p:spPr>
            <a:xfrm rot="10800000" flipV="1">
              <a:off x="6450601" y="3400643"/>
              <a:ext cx="521178" cy="54612"/>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9" name="Group 188"/>
          <p:cNvGrpSpPr/>
          <p:nvPr/>
        </p:nvGrpSpPr>
        <p:grpSpPr>
          <a:xfrm>
            <a:off x="1521433" y="3569375"/>
            <a:ext cx="953960" cy="1674740"/>
            <a:chOff x="1991331" y="3336567"/>
            <a:chExt cx="953960" cy="1674740"/>
          </a:xfrm>
        </p:grpSpPr>
        <p:sp>
          <p:nvSpPr>
            <p:cNvPr id="190" name="Freeform 189"/>
            <p:cNvSpPr/>
            <p:nvPr/>
          </p:nvSpPr>
          <p:spPr>
            <a:xfrm rot="10800000">
              <a:off x="1991331" y="3401017"/>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1" name="Rectangle 190"/>
            <p:cNvSpPr/>
            <p:nvPr/>
          </p:nvSpPr>
          <p:spPr>
            <a:xfrm rot="10800000">
              <a:off x="2177589" y="3401176"/>
              <a:ext cx="521178" cy="54709"/>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Freeform 191"/>
            <p:cNvSpPr/>
            <p:nvPr/>
          </p:nvSpPr>
          <p:spPr>
            <a:xfrm rot="10800000" flipH="1">
              <a:off x="2648084" y="3401017"/>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3" name="Oval 192"/>
            <p:cNvSpPr/>
            <p:nvPr/>
          </p:nvSpPr>
          <p:spPr>
            <a:xfrm rot="10800000" flipH="1">
              <a:off x="2762321" y="3336567"/>
              <a:ext cx="182970" cy="183182"/>
            </a:xfrm>
            <a:prstGeom prst="ellipse">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4" name="Rectangle 193"/>
            <p:cNvSpPr/>
            <p:nvPr/>
          </p:nvSpPr>
          <p:spPr>
            <a:xfrm rot="5400000" flipH="1">
              <a:off x="2146178" y="4276357"/>
              <a:ext cx="1415254" cy="54645"/>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5" name="Group 194"/>
          <p:cNvGrpSpPr/>
          <p:nvPr/>
        </p:nvGrpSpPr>
        <p:grpSpPr>
          <a:xfrm>
            <a:off x="4939842" y="3569375"/>
            <a:ext cx="953960" cy="1673057"/>
            <a:chOff x="5409740" y="3338250"/>
            <a:chExt cx="953960" cy="1673057"/>
          </a:xfrm>
        </p:grpSpPr>
        <p:sp>
          <p:nvSpPr>
            <p:cNvPr id="196" name="Freeform 195"/>
            <p:cNvSpPr/>
            <p:nvPr/>
          </p:nvSpPr>
          <p:spPr>
            <a:xfrm rot="10800000">
              <a:off x="5409740" y="3402700"/>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7" name="Rectangle 196"/>
            <p:cNvSpPr/>
            <p:nvPr/>
          </p:nvSpPr>
          <p:spPr>
            <a:xfrm rot="10800000">
              <a:off x="5595998" y="3402859"/>
              <a:ext cx="521178" cy="54709"/>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8" name="Freeform 197"/>
            <p:cNvSpPr/>
            <p:nvPr/>
          </p:nvSpPr>
          <p:spPr>
            <a:xfrm rot="10800000" flipH="1">
              <a:off x="6066493" y="3402700"/>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9" name="Oval 198"/>
            <p:cNvSpPr/>
            <p:nvPr/>
          </p:nvSpPr>
          <p:spPr>
            <a:xfrm rot="10800000" flipH="1">
              <a:off x="6180730" y="3338250"/>
              <a:ext cx="182970" cy="183182"/>
            </a:xfrm>
            <a:prstGeom prst="ellipse">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199"/>
            <p:cNvSpPr/>
            <p:nvPr/>
          </p:nvSpPr>
          <p:spPr>
            <a:xfrm rot="5400000" flipH="1">
              <a:off x="5564587" y="4276357"/>
              <a:ext cx="1415254" cy="54645"/>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1" name="Group 200"/>
          <p:cNvGrpSpPr/>
          <p:nvPr/>
        </p:nvGrpSpPr>
        <p:grpSpPr>
          <a:xfrm>
            <a:off x="3230638" y="3569375"/>
            <a:ext cx="953960" cy="1677302"/>
            <a:chOff x="3700536" y="3334005"/>
            <a:chExt cx="953960" cy="1677302"/>
          </a:xfrm>
        </p:grpSpPr>
        <p:sp>
          <p:nvSpPr>
            <p:cNvPr id="202" name="Freeform 201"/>
            <p:cNvSpPr/>
            <p:nvPr/>
          </p:nvSpPr>
          <p:spPr>
            <a:xfrm rot="10800000">
              <a:off x="3700536" y="3398455"/>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03" name="Freeform 202"/>
            <p:cNvSpPr/>
            <p:nvPr/>
          </p:nvSpPr>
          <p:spPr>
            <a:xfrm rot="10800000" flipH="1">
              <a:off x="4357289" y="3398455"/>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04" name="Oval 203"/>
            <p:cNvSpPr/>
            <p:nvPr/>
          </p:nvSpPr>
          <p:spPr>
            <a:xfrm rot="10800000" flipH="1">
              <a:off x="4471526" y="3334005"/>
              <a:ext cx="182970" cy="183182"/>
            </a:xfrm>
            <a:prstGeom prst="ellipse">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204"/>
            <p:cNvSpPr/>
            <p:nvPr/>
          </p:nvSpPr>
          <p:spPr>
            <a:xfrm rot="5400000" flipH="1">
              <a:off x="3855383" y="4276357"/>
              <a:ext cx="1415254" cy="54645"/>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 name="Rectangle 205"/>
            <p:cNvSpPr/>
            <p:nvPr/>
          </p:nvSpPr>
          <p:spPr>
            <a:xfrm rot="10800000">
              <a:off x="3886794" y="3398614"/>
              <a:ext cx="521178" cy="54709"/>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7" name="Group 206"/>
          <p:cNvGrpSpPr/>
          <p:nvPr/>
        </p:nvGrpSpPr>
        <p:grpSpPr>
          <a:xfrm>
            <a:off x="2936292" y="1222838"/>
            <a:ext cx="582650" cy="1004329"/>
            <a:chOff x="4130308" y="996540"/>
            <a:chExt cx="582650" cy="1004329"/>
          </a:xfrm>
        </p:grpSpPr>
        <p:sp>
          <p:nvSpPr>
            <p:cNvPr id="208" name="Freeform 207"/>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rot="10800000">
              <a:off x="4236602" y="1116086"/>
              <a:ext cx="343557" cy="343558"/>
            </a:xfrm>
            <a:prstGeom prst="ellipse">
              <a:avLst/>
            </a:prstGeom>
            <a:solidFill>
              <a:schemeClr val="bg1"/>
            </a:solidFill>
            <a:ln w="28575">
              <a:solidFill>
                <a:srgbClr val="C48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dirty="0">
                <a:solidFill>
                  <a:schemeClr val="tx1">
                    <a:lumMod val="75000"/>
                    <a:lumOff val="25000"/>
                  </a:schemeClr>
                </a:solidFill>
              </a:endParaRPr>
            </a:p>
          </p:txBody>
        </p:sp>
      </p:grpSp>
      <p:grpSp>
        <p:nvGrpSpPr>
          <p:cNvPr id="211" name="Group 210"/>
          <p:cNvGrpSpPr/>
          <p:nvPr/>
        </p:nvGrpSpPr>
        <p:grpSpPr>
          <a:xfrm>
            <a:off x="1244762" y="1222838"/>
            <a:ext cx="582650" cy="1004329"/>
            <a:chOff x="4130308" y="996540"/>
            <a:chExt cx="582650" cy="1004329"/>
          </a:xfrm>
        </p:grpSpPr>
        <p:sp>
          <p:nvSpPr>
            <p:cNvPr id="212" name="Freeform 211"/>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rot="10800000">
              <a:off x="4249854" y="1116086"/>
              <a:ext cx="343557" cy="343558"/>
            </a:xfrm>
            <a:prstGeom prst="ellipse">
              <a:avLst/>
            </a:prstGeom>
            <a:solidFill>
              <a:schemeClr val="bg1"/>
            </a:solidFill>
            <a:ln w="28575">
              <a:solidFill>
                <a:srgbClr val="C44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endParaRPr lang="en-US" dirty="0">
                <a:solidFill>
                  <a:schemeClr val="tx1">
                    <a:lumMod val="75000"/>
                    <a:lumOff val="25000"/>
                  </a:schemeClr>
                </a:solidFill>
              </a:endParaRPr>
            </a:p>
          </p:txBody>
        </p:sp>
      </p:grpSp>
      <p:grpSp>
        <p:nvGrpSpPr>
          <p:cNvPr id="215" name="Group 214"/>
          <p:cNvGrpSpPr/>
          <p:nvPr/>
        </p:nvGrpSpPr>
        <p:grpSpPr>
          <a:xfrm>
            <a:off x="4647487" y="1222838"/>
            <a:ext cx="582650" cy="1004329"/>
            <a:chOff x="4130308" y="996540"/>
            <a:chExt cx="582650" cy="1004329"/>
          </a:xfrm>
        </p:grpSpPr>
        <p:sp>
          <p:nvSpPr>
            <p:cNvPr id="216" name="Freeform 215"/>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rot="10800000">
              <a:off x="4249854" y="1116086"/>
              <a:ext cx="343557" cy="343558"/>
            </a:xfrm>
            <a:prstGeom prst="ellipse">
              <a:avLst/>
            </a:prstGeom>
            <a:solidFill>
              <a:schemeClr val="bg1"/>
            </a:solidFill>
            <a:ln w="28575">
              <a:solidFill>
                <a:srgbClr val="C4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dirty="0">
                <a:solidFill>
                  <a:schemeClr val="tx1">
                    <a:lumMod val="75000"/>
                    <a:lumOff val="25000"/>
                  </a:schemeClr>
                </a:solidFill>
              </a:endParaRPr>
            </a:p>
          </p:txBody>
        </p:sp>
      </p:grpSp>
      <p:grpSp>
        <p:nvGrpSpPr>
          <p:cNvPr id="219" name="Group 218"/>
          <p:cNvGrpSpPr/>
          <p:nvPr/>
        </p:nvGrpSpPr>
        <p:grpSpPr>
          <a:xfrm rot="10800000">
            <a:off x="5509270" y="5277516"/>
            <a:ext cx="582650" cy="1004329"/>
            <a:chOff x="4130308" y="996540"/>
            <a:chExt cx="582650" cy="1004329"/>
          </a:xfrm>
        </p:grpSpPr>
        <p:sp>
          <p:nvSpPr>
            <p:cNvPr id="220" name="Freeform 219"/>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p:nvPr/>
          </p:nvSpPr>
          <p:spPr>
            <a:xfrm rot="10800000">
              <a:off x="4249854" y="1116086"/>
              <a:ext cx="343557" cy="343558"/>
            </a:xfrm>
            <a:prstGeom prst="ellipse">
              <a:avLst/>
            </a:prstGeom>
            <a:solidFill>
              <a:schemeClr val="bg1"/>
            </a:solidFill>
            <a:ln w="28575">
              <a:solidFill>
                <a:srgbClr val="5F0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223" name="Group 222"/>
          <p:cNvGrpSpPr/>
          <p:nvPr/>
        </p:nvGrpSpPr>
        <p:grpSpPr>
          <a:xfrm rot="10800000">
            <a:off x="3798072" y="5277516"/>
            <a:ext cx="582650" cy="1004329"/>
            <a:chOff x="4130308" y="996540"/>
            <a:chExt cx="582650" cy="1004329"/>
          </a:xfrm>
        </p:grpSpPr>
        <p:sp>
          <p:nvSpPr>
            <p:cNvPr id="224" name="Freeform 223"/>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p:nvSpPr>
          <p:spPr>
            <a:xfrm rot="10800000">
              <a:off x="4249854" y="1116086"/>
              <a:ext cx="343557" cy="343558"/>
            </a:xfrm>
            <a:prstGeom prst="ellipse">
              <a:avLst/>
            </a:prstGeom>
            <a:solidFill>
              <a:schemeClr val="bg1"/>
            </a:solidFill>
            <a:ln w="28575">
              <a:solidFill>
                <a:srgbClr val="8A8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227" name="Group 226"/>
          <p:cNvGrpSpPr/>
          <p:nvPr/>
        </p:nvGrpSpPr>
        <p:grpSpPr>
          <a:xfrm rot="10800000">
            <a:off x="2080313" y="5277517"/>
            <a:ext cx="582650" cy="1004329"/>
            <a:chOff x="4130308" y="996540"/>
            <a:chExt cx="582650" cy="1004329"/>
          </a:xfrm>
        </p:grpSpPr>
        <p:sp>
          <p:nvSpPr>
            <p:cNvPr id="228" name="Freeform 227"/>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rot="10800000">
              <a:off x="4249854" y="1116086"/>
              <a:ext cx="343557" cy="343558"/>
            </a:xfrm>
            <a:prstGeom prst="ellipse">
              <a:avLst/>
            </a:prstGeom>
            <a:solidFill>
              <a:schemeClr val="bg1"/>
            </a:solidFill>
            <a:ln w="28575">
              <a:solidFill>
                <a:srgbClr val="6CA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231" name="Group 230"/>
          <p:cNvGrpSpPr/>
          <p:nvPr/>
        </p:nvGrpSpPr>
        <p:grpSpPr>
          <a:xfrm>
            <a:off x="647626" y="2251141"/>
            <a:ext cx="980053" cy="1477854"/>
            <a:chOff x="1130224" y="2060641"/>
            <a:chExt cx="980053" cy="1477854"/>
          </a:xfrm>
        </p:grpSpPr>
        <p:sp>
          <p:nvSpPr>
            <p:cNvPr id="232" name="Freeform 231"/>
            <p:cNvSpPr/>
            <p:nvPr/>
          </p:nvSpPr>
          <p:spPr>
            <a:xfrm>
              <a:off x="1812725" y="3221984"/>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33" name="Rectangle 232"/>
            <p:cNvSpPr/>
            <p:nvPr/>
          </p:nvSpPr>
          <p:spPr>
            <a:xfrm>
              <a:off x="1338605" y="3400431"/>
              <a:ext cx="521178" cy="54709"/>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Oval 233"/>
            <p:cNvSpPr/>
            <p:nvPr/>
          </p:nvSpPr>
          <p:spPr>
            <a:xfrm>
              <a:off x="1927095" y="3336567"/>
              <a:ext cx="183182" cy="183182"/>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Oval 234"/>
            <p:cNvSpPr/>
            <p:nvPr/>
          </p:nvSpPr>
          <p:spPr>
            <a:xfrm>
              <a:off x="1130224" y="3317076"/>
              <a:ext cx="221419" cy="221419"/>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6" name="Rectangle 235"/>
            <p:cNvSpPr/>
            <p:nvPr/>
          </p:nvSpPr>
          <p:spPr>
            <a:xfrm rot="5400000">
              <a:off x="1419898" y="2632073"/>
              <a:ext cx="1197574" cy="54709"/>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7" name="TextBox 236"/>
          <p:cNvSpPr txBox="1"/>
          <p:nvPr/>
        </p:nvSpPr>
        <p:spPr>
          <a:xfrm rot="16200000">
            <a:off x="993638" y="2959009"/>
            <a:ext cx="704039" cy="400110"/>
          </a:xfrm>
          <a:prstGeom prst="rect">
            <a:avLst/>
          </a:prstGeom>
          <a:noFill/>
        </p:spPr>
        <p:txBody>
          <a:bodyPr wrap="none" rtlCol="0">
            <a:spAutoFit/>
          </a:bodyPr>
          <a:lstStyle/>
          <a:p>
            <a:r>
              <a:rPr lang="en-US" sz="2000" b="1" dirty="0" smtClean="0">
                <a:solidFill>
                  <a:srgbClr val="C44549"/>
                </a:solidFill>
              </a:rPr>
              <a:t>2007</a:t>
            </a:r>
            <a:endParaRPr lang="en-US" sz="2000" b="1" dirty="0">
              <a:solidFill>
                <a:srgbClr val="C44549"/>
              </a:solidFill>
            </a:endParaRPr>
          </a:p>
        </p:txBody>
      </p:sp>
      <p:sp>
        <p:nvSpPr>
          <p:cNvPr id="238" name="TextBox 237"/>
          <p:cNvSpPr txBox="1"/>
          <p:nvPr/>
        </p:nvSpPr>
        <p:spPr>
          <a:xfrm rot="16200000">
            <a:off x="1821073" y="3943540"/>
            <a:ext cx="704039" cy="400110"/>
          </a:xfrm>
          <a:prstGeom prst="rect">
            <a:avLst/>
          </a:prstGeom>
          <a:noFill/>
        </p:spPr>
        <p:txBody>
          <a:bodyPr wrap="none" rtlCol="0">
            <a:spAutoFit/>
          </a:bodyPr>
          <a:lstStyle/>
          <a:p>
            <a:pPr algn="r"/>
            <a:r>
              <a:rPr lang="en-US" sz="2000" b="1" dirty="0" smtClean="0">
                <a:solidFill>
                  <a:srgbClr val="6CAC57"/>
                </a:solidFill>
              </a:rPr>
              <a:t>2008</a:t>
            </a:r>
            <a:endParaRPr lang="en-US" sz="2000" b="1" dirty="0">
              <a:solidFill>
                <a:srgbClr val="6CAC57"/>
              </a:solidFill>
            </a:endParaRPr>
          </a:p>
        </p:txBody>
      </p:sp>
      <p:sp>
        <p:nvSpPr>
          <p:cNvPr id="239" name="TextBox 238"/>
          <p:cNvSpPr txBox="1"/>
          <p:nvPr/>
        </p:nvSpPr>
        <p:spPr>
          <a:xfrm rot="16200000">
            <a:off x="3529102" y="3943540"/>
            <a:ext cx="704039" cy="400110"/>
          </a:xfrm>
          <a:prstGeom prst="rect">
            <a:avLst/>
          </a:prstGeom>
          <a:noFill/>
        </p:spPr>
        <p:txBody>
          <a:bodyPr wrap="none" rtlCol="0">
            <a:spAutoFit/>
          </a:bodyPr>
          <a:lstStyle/>
          <a:p>
            <a:pPr algn="r"/>
            <a:r>
              <a:rPr lang="en-US" sz="2000" b="1" dirty="0" smtClean="0">
                <a:solidFill>
                  <a:srgbClr val="8A8053"/>
                </a:solidFill>
              </a:rPr>
              <a:t>2010</a:t>
            </a:r>
            <a:endParaRPr lang="en-US" sz="2000" b="1" dirty="0">
              <a:solidFill>
                <a:srgbClr val="8A8053"/>
              </a:solidFill>
            </a:endParaRPr>
          </a:p>
        </p:txBody>
      </p:sp>
      <p:sp>
        <p:nvSpPr>
          <p:cNvPr id="240" name="TextBox 239"/>
          <p:cNvSpPr txBox="1"/>
          <p:nvPr/>
        </p:nvSpPr>
        <p:spPr>
          <a:xfrm rot="16200000">
            <a:off x="5238308" y="3943540"/>
            <a:ext cx="704039" cy="400110"/>
          </a:xfrm>
          <a:prstGeom prst="rect">
            <a:avLst/>
          </a:prstGeom>
          <a:noFill/>
        </p:spPr>
        <p:txBody>
          <a:bodyPr wrap="none" rtlCol="0">
            <a:spAutoFit/>
          </a:bodyPr>
          <a:lstStyle/>
          <a:p>
            <a:pPr algn="r"/>
            <a:r>
              <a:rPr lang="en-US" sz="2000" b="1" dirty="0" smtClean="0">
                <a:solidFill>
                  <a:srgbClr val="5F003E"/>
                </a:solidFill>
              </a:rPr>
              <a:t>2012</a:t>
            </a:r>
            <a:endParaRPr lang="en-US" sz="2000" b="1" dirty="0">
              <a:solidFill>
                <a:srgbClr val="5F003E"/>
              </a:solidFill>
            </a:endParaRPr>
          </a:p>
        </p:txBody>
      </p:sp>
      <p:grpSp>
        <p:nvGrpSpPr>
          <p:cNvPr id="241" name="Group 240"/>
          <p:cNvGrpSpPr/>
          <p:nvPr/>
        </p:nvGrpSpPr>
        <p:grpSpPr>
          <a:xfrm>
            <a:off x="2363335" y="2272527"/>
            <a:ext cx="953960" cy="1456468"/>
            <a:chOff x="2845933" y="2063281"/>
            <a:chExt cx="953960" cy="1456468"/>
          </a:xfrm>
        </p:grpSpPr>
        <p:sp>
          <p:nvSpPr>
            <p:cNvPr id="242" name="Freeform 241"/>
            <p:cNvSpPr/>
            <p:nvPr/>
          </p:nvSpPr>
          <p:spPr>
            <a:xfrm rot="10800000" flipH="1" flipV="1">
              <a:off x="350268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43" name="Oval 242"/>
            <p:cNvSpPr/>
            <p:nvPr/>
          </p:nvSpPr>
          <p:spPr>
            <a:xfrm rot="10800000" flipH="1" flipV="1">
              <a:off x="3616923" y="3336890"/>
              <a:ext cx="182970" cy="182859"/>
            </a:xfrm>
            <a:prstGeom prst="ellipse">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4" name="Freeform 243"/>
            <p:cNvSpPr/>
            <p:nvPr/>
          </p:nvSpPr>
          <p:spPr>
            <a:xfrm rot="10800000" flipV="1">
              <a:off x="284593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45" name="Rectangle 244"/>
            <p:cNvSpPr/>
            <p:nvPr/>
          </p:nvSpPr>
          <p:spPr>
            <a:xfrm rot="10800000" flipV="1">
              <a:off x="3032191" y="3400643"/>
              <a:ext cx="521178" cy="54612"/>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6" name="Rectangle 245"/>
            <p:cNvSpPr/>
            <p:nvPr/>
          </p:nvSpPr>
          <p:spPr>
            <a:xfrm rot="16200000" flipH="1" flipV="1">
              <a:off x="3110677" y="2633688"/>
              <a:ext cx="1195459" cy="54645"/>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7" name="TextBox 246"/>
          <p:cNvSpPr txBox="1"/>
          <p:nvPr/>
        </p:nvSpPr>
        <p:spPr>
          <a:xfrm rot="16200000">
            <a:off x="2687454" y="2959009"/>
            <a:ext cx="704039" cy="400110"/>
          </a:xfrm>
          <a:prstGeom prst="rect">
            <a:avLst/>
          </a:prstGeom>
          <a:noFill/>
        </p:spPr>
        <p:txBody>
          <a:bodyPr wrap="none" rtlCol="0">
            <a:spAutoFit/>
          </a:bodyPr>
          <a:lstStyle/>
          <a:p>
            <a:r>
              <a:rPr lang="en-US" sz="2000" b="1" dirty="0" smtClean="0">
                <a:solidFill>
                  <a:srgbClr val="C4836F"/>
                </a:solidFill>
              </a:rPr>
              <a:t>2010</a:t>
            </a:r>
            <a:endParaRPr lang="en-US" sz="2000" b="1" dirty="0">
              <a:solidFill>
                <a:srgbClr val="C4836F"/>
              </a:solidFill>
            </a:endParaRPr>
          </a:p>
        </p:txBody>
      </p:sp>
      <p:sp>
        <p:nvSpPr>
          <p:cNvPr id="248" name="TextBox 247"/>
          <p:cNvSpPr txBox="1"/>
          <p:nvPr/>
        </p:nvSpPr>
        <p:spPr>
          <a:xfrm rot="16200000">
            <a:off x="4386121" y="2959009"/>
            <a:ext cx="704039" cy="400110"/>
          </a:xfrm>
          <a:prstGeom prst="rect">
            <a:avLst/>
          </a:prstGeom>
          <a:noFill/>
        </p:spPr>
        <p:txBody>
          <a:bodyPr wrap="none" rtlCol="0">
            <a:spAutoFit/>
          </a:bodyPr>
          <a:lstStyle/>
          <a:p>
            <a:r>
              <a:rPr lang="en-US" sz="2000" b="1" dirty="0" smtClean="0">
                <a:solidFill>
                  <a:srgbClr val="C48A00"/>
                </a:solidFill>
              </a:rPr>
              <a:t>2012</a:t>
            </a:r>
            <a:endParaRPr lang="en-US" sz="2000" b="1" dirty="0">
              <a:solidFill>
                <a:srgbClr val="C48A00"/>
              </a:solidFill>
            </a:endParaRPr>
          </a:p>
        </p:txBody>
      </p:sp>
      <p:sp>
        <p:nvSpPr>
          <p:cNvPr id="249" name="TextBox 248"/>
          <p:cNvSpPr txBox="1"/>
          <p:nvPr/>
        </p:nvSpPr>
        <p:spPr>
          <a:xfrm rot="16200000">
            <a:off x="6096496" y="2959009"/>
            <a:ext cx="704039" cy="400110"/>
          </a:xfrm>
          <a:prstGeom prst="rect">
            <a:avLst/>
          </a:prstGeom>
          <a:noFill/>
        </p:spPr>
        <p:txBody>
          <a:bodyPr wrap="none" rtlCol="0">
            <a:spAutoFit/>
          </a:bodyPr>
          <a:lstStyle/>
          <a:p>
            <a:r>
              <a:rPr lang="en-US" sz="2000" b="1" dirty="0" smtClean="0">
                <a:solidFill>
                  <a:srgbClr val="FF5A5F"/>
                </a:solidFill>
              </a:rPr>
              <a:t>2012</a:t>
            </a:r>
            <a:endParaRPr lang="en-US" sz="2000" b="1" dirty="0">
              <a:solidFill>
                <a:srgbClr val="FF5A5F"/>
              </a:solidFill>
            </a:endParaRPr>
          </a:p>
        </p:txBody>
      </p:sp>
      <p:grpSp>
        <p:nvGrpSpPr>
          <p:cNvPr id="250" name="Group 249"/>
          <p:cNvGrpSpPr/>
          <p:nvPr/>
        </p:nvGrpSpPr>
        <p:grpSpPr>
          <a:xfrm>
            <a:off x="831948" y="4372579"/>
            <a:ext cx="1503823" cy="858846"/>
            <a:chOff x="2015078" y="4111351"/>
            <a:chExt cx="1503823" cy="858846"/>
          </a:xfrm>
        </p:grpSpPr>
        <p:sp>
          <p:nvSpPr>
            <p:cNvPr id="251" name="Rectangle 250"/>
            <p:cNvSpPr/>
            <p:nvPr/>
          </p:nvSpPr>
          <p:spPr>
            <a:xfrm>
              <a:off x="2015080" y="4323866"/>
              <a:ext cx="1503821" cy="646331"/>
            </a:xfrm>
            <a:prstGeom prst="rect">
              <a:avLst/>
            </a:prstGeom>
          </p:spPr>
          <p:txBody>
            <a:bodyPr wrap="square">
              <a:spAutoFit/>
            </a:bodyPr>
            <a:lstStyle/>
            <a:p>
              <a:pPr algn="r"/>
              <a:r>
                <a:rPr lang="en-US" sz="900" b="1" dirty="0">
                  <a:solidFill>
                    <a:schemeClr val="tx1">
                      <a:lumMod val="50000"/>
                      <a:lumOff val="50000"/>
                    </a:schemeClr>
                  </a:solidFill>
                </a:rPr>
                <a:t>Sharp Corporation </a:t>
              </a:r>
              <a:r>
                <a:rPr lang="en-US" sz="900" dirty="0">
                  <a:solidFill>
                    <a:schemeClr val="tx1">
                      <a:lumMod val="50000"/>
                      <a:lumOff val="50000"/>
                    </a:schemeClr>
                  </a:solidFill>
                </a:rPr>
                <a:t>- Contract </a:t>
              </a:r>
              <a:r>
                <a:rPr lang="en-US" sz="900" dirty="0" smtClean="0">
                  <a:solidFill>
                    <a:schemeClr val="tx1">
                      <a:lumMod val="50000"/>
                      <a:lumOff val="50000"/>
                    </a:schemeClr>
                  </a:solidFill>
                </a:rPr>
                <a:t>packaging</a:t>
              </a:r>
            </a:p>
            <a:p>
              <a:pPr algn="r"/>
              <a:r>
                <a:rPr lang="en-US" sz="900" b="1" dirty="0" smtClean="0">
                  <a:solidFill>
                    <a:schemeClr val="tx1">
                      <a:lumMod val="50000"/>
                      <a:lumOff val="50000"/>
                    </a:schemeClr>
                  </a:solidFill>
                </a:rPr>
                <a:t>EPC</a:t>
              </a:r>
            </a:p>
            <a:p>
              <a:pPr algn="r"/>
              <a:r>
                <a:rPr lang="en-US" sz="900" b="1" dirty="0" smtClean="0">
                  <a:solidFill>
                    <a:schemeClr val="tx1">
                      <a:lumMod val="50000"/>
                      <a:lumOff val="50000"/>
                    </a:schemeClr>
                  </a:solidFill>
                </a:rPr>
                <a:t>Business Edge &amp; Universal</a:t>
              </a:r>
              <a:endParaRPr lang="en-US" sz="900" b="1" dirty="0">
                <a:solidFill>
                  <a:schemeClr val="tx1">
                    <a:lumMod val="50000"/>
                    <a:lumOff val="50000"/>
                  </a:schemeClr>
                </a:solidFill>
              </a:endParaRPr>
            </a:p>
          </p:txBody>
        </p:sp>
        <p:sp>
          <p:nvSpPr>
            <p:cNvPr id="252" name="Rectangle 251"/>
            <p:cNvSpPr/>
            <p:nvPr/>
          </p:nvSpPr>
          <p:spPr>
            <a:xfrm>
              <a:off x="2015078" y="4111351"/>
              <a:ext cx="1100686" cy="307777"/>
            </a:xfrm>
            <a:prstGeom prst="rect">
              <a:avLst/>
            </a:prstGeom>
          </p:spPr>
          <p:txBody>
            <a:bodyPr wrap="none">
              <a:spAutoFit/>
            </a:bodyPr>
            <a:lstStyle/>
            <a:p>
              <a:r>
                <a:rPr lang="en-US" sz="1400" b="1" dirty="0" smtClean="0"/>
                <a:t>New Service</a:t>
              </a:r>
              <a:endParaRPr lang="en-US" sz="1400" b="1" dirty="0"/>
            </a:p>
          </p:txBody>
        </p:sp>
      </p:grpSp>
      <p:grpSp>
        <p:nvGrpSpPr>
          <p:cNvPr id="253" name="Group 252"/>
          <p:cNvGrpSpPr/>
          <p:nvPr/>
        </p:nvGrpSpPr>
        <p:grpSpPr>
          <a:xfrm>
            <a:off x="2543642" y="4372579"/>
            <a:ext cx="1503823" cy="720346"/>
            <a:chOff x="2015078" y="4111351"/>
            <a:chExt cx="1503823" cy="720346"/>
          </a:xfrm>
        </p:grpSpPr>
        <p:sp>
          <p:nvSpPr>
            <p:cNvPr id="254" name="Rectangle 253"/>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WorldEvents</a:t>
              </a:r>
              <a:r>
                <a:rPr lang="en-US" sz="900" dirty="0">
                  <a:solidFill>
                    <a:schemeClr val="tx1">
                      <a:lumMod val="50000"/>
                      <a:lumOff val="50000"/>
                    </a:schemeClr>
                  </a:solidFill>
                </a:rPr>
                <a:t> - </a:t>
              </a:r>
              <a:r>
                <a:rPr lang="en-IE" sz="900" dirty="0">
                  <a:solidFill>
                    <a:schemeClr val="tx1">
                      <a:lumMod val="50000"/>
                      <a:lumOff val="50000"/>
                    </a:schemeClr>
                  </a:solidFill>
                </a:rPr>
                <a:t>International healthcare meetings and events</a:t>
              </a:r>
            </a:p>
          </p:txBody>
        </p:sp>
        <p:sp>
          <p:nvSpPr>
            <p:cNvPr id="255" name="Rectangle 254"/>
            <p:cNvSpPr/>
            <p:nvPr/>
          </p:nvSpPr>
          <p:spPr>
            <a:xfrm>
              <a:off x="2015078" y="4111351"/>
              <a:ext cx="1270156" cy="307777"/>
            </a:xfrm>
            <a:prstGeom prst="rect">
              <a:avLst/>
            </a:prstGeom>
          </p:spPr>
          <p:txBody>
            <a:bodyPr wrap="none">
              <a:spAutoFit/>
            </a:bodyPr>
            <a:lstStyle/>
            <a:p>
              <a:r>
                <a:rPr lang="en-US" sz="1400" b="1" dirty="0" smtClean="0"/>
                <a:t>Market Leader</a:t>
              </a:r>
              <a:endParaRPr lang="en-US" sz="1400" b="1" dirty="0"/>
            </a:p>
          </p:txBody>
        </p:sp>
      </p:grpSp>
      <p:grpSp>
        <p:nvGrpSpPr>
          <p:cNvPr id="256" name="Group 255"/>
          <p:cNvGrpSpPr/>
          <p:nvPr/>
        </p:nvGrpSpPr>
        <p:grpSpPr>
          <a:xfrm>
            <a:off x="4248883" y="4372579"/>
            <a:ext cx="1503823" cy="720346"/>
            <a:chOff x="2015078" y="4111351"/>
            <a:chExt cx="1503823" cy="720346"/>
          </a:xfrm>
        </p:grpSpPr>
        <p:sp>
          <p:nvSpPr>
            <p:cNvPr id="257" name="Rectangle 256"/>
            <p:cNvSpPr/>
            <p:nvPr/>
          </p:nvSpPr>
          <p:spPr>
            <a:xfrm>
              <a:off x="2015080" y="4323866"/>
              <a:ext cx="1503821" cy="507831"/>
            </a:xfrm>
            <a:prstGeom prst="rect">
              <a:avLst/>
            </a:prstGeom>
          </p:spPr>
          <p:txBody>
            <a:bodyPr wrap="square">
              <a:spAutoFit/>
            </a:bodyPr>
            <a:lstStyle/>
            <a:p>
              <a:pPr algn="r"/>
              <a:r>
                <a:rPr lang="en-IE" sz="900" b="1" dirty="0">
                  <a:solidFill>
                    <a:schemeClr val="tx1">
                      <a:lumMod val="50000"/>
                      <a:lumOff val="50000"/>
                    </a:schemeClr>
                  </a:solidFill>
                </a:rPr>
                <a:t>Sharp Clinical Services </a:t>
              </a:r>
              <a:r>
                <a:rPr lang="en-IE" sz="900" b="1" dirty="0" smtClean="0">
                  <a:solidFill>
                    <a:schemeClr val="tx1">
                      <a:lumMod val="50000"/>
                      <a:lumOff val="50000"/>
                    </a:schemeClr>
                  </a:solidFill>
                </a:rPr>
                <a:t>(Bilcare) </a:t>
              </a:r>
              <a:r>
                <a:rPr lang="en-IE" sz="900" dirty="0" smtClean="0">
                  <a:solidFill>
                    <a:schemeClr val="tx1">
                      <a:lumMod val="50000"/>
                      <a:lumOff val="50000"/>
                    </a:schemeClr>
                  </a:solidFill>
                </a:rPr>
                <a:t>- </a:t>
              </a:r>
              <a:r>
                <a:rPr lang="en-IE" sz="900" dirty="0">
                  <a:solidFill>
                    <a:schemeClr val="tx1">
                      <a:lumMod val="50000"/>
                      <a:lumOff val="50000"/>
                    </a:schemeClr>
                  </a:solidFill>
                </a:rPr>
                <a:t>Clinical services in USA and UK</a:t>
              </a:r>
            </a:p>
          </p:txBody>
        </p:sp>
        <p:sp>
          <p:nvSpPr>
            <p:cNvPr id="258" name="Rectangle 257"/>
            <p:cNvSpPr/>
            <p:nvPr/>
          </p:nvSpPr>
          <p:spPr>
            <a:xfrm>
              <a:off x="2015078" y="4111351"/>
              <a:ext cx="1100686" cy="307777"/>
            </a:xfrm>
            <a:prstGeom prst="rect">
              <a:avLst/>
            </a:prstGeom>
          </p:spPr>
          <p:txBody>
            <a:bodyPr wrap="none">
              <a:spAutoFit/>
            </a:bodyPr>
            <a:lstStyle/>
            <a:p>
              <a:r>
                <a:rPr lang="en-US" sz="1400" b="1" dirty="0" smtClean="0"/>
                <a:t>New Service</a:t>
              </a:r>
              <a:endParaRPr lang="en-US" sz="1400" b="1" dirty="0"/>
            </a:p>
          </p:txBody>
        </p:sp>
      </p:grpSp>
      <p:grpSp>
        <p:nvGrpSpPr>
          <p:cNvPr id="259" name="Group 258"/>
          <p:cNvGrpSpPr/>
          <p:nvPr/>
        </p:nvGrpSpPr>
        <p:grpSpPr>
          <a:xfrm>
            <a:off x="5965857" y="4372579"/>
            <a:ext cx="1503823" cy="581847"/>
            <a:chOff x="2015078" y="4111351"/>
            <a:chExt cx="1503823" cy="581847"/>
          </a:xfrm>
        </p:grpSpPr>
        <p:sp>
          <p:nvSpPr>
            <p:cNvPr id="260" name="Rectangle 259"/>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Expansis</a:t>
              </a:r>
              <a:r>
                <a:rPr lang="en-US" sz="900" dirty="0">
                  <a:solidFill>
                    <a:schemeClr val="tx1">
                      <a:lumMod val="50000"/>
                      <a:lumOff val="50000"/>
                    </a:schemeClr>
                  </a:solidFill>
                </a:rPr>
                <a:t> </a:t>
              </a:r>
              <a:r>
                <a:rPr lang="en-US" sz="900" dirty="0" smtClean="0">
                  <a:solidFill>
                    <a:schemeClr val="tx1">
                      <a:lumMod val="50000"/>
                      <a:lumOff val="50000"/>
                    </a:schemeClr>
                  </a:solidFill>
                </a:rPr>
                <a:t>– Spain</a:t>
              </a:r>
            </a:p>
            <a:p>
              <a:pPr algn="r"/>
              <a:r>
                <a:rPr lang="en-US" sz="900" b="1" dirty="0" smtClean="0">
                  <a:solidFill>
                    <a:schemeClr val="tx1">
                      <a:lumMod val="50000"/>
                      <a:lumOff val="50000"/>
                    </a:schemeClr>
                  </a:solidFill>
                </a:rPr>
                <a:t>MCG</a:t>
              </a:r>
              <a:r>
                <a:rPr lang="en-US" sz="900" dirty="0" smtClean="0">
                  <a:solidFill>
                    <a:schemeClr val="tx1">
                      <a:lumMod val="50000"/>
                      <a:lumOff val="50000"/>
                    </a:schemeClr>
                  </a:solidFill>
                </a:rPr>
                <a:t> – Canada</a:t>
              </a:r>
              <a:endParaRPr lang="en-US" sz="900" b="1" dirty="0">
                <a:solidFill>
                  <a:schemeClr val="tx1">
                    <a:lumMod val="50000"/>
                    <a:lumOff val="50000"/>
                  </a:schemeClr>
                </a:solidFill>
              </a:endParaRPr>
            </a:p>
          </p:txBody>
        </p:sp>
        <p:sp>
          <p:nvSpPr>
            <p:cNvPr id="261" name="Rectangle 260"/>
            <p:cNvSpPr/>
            <p:nvPr/>
          </p:nvSpPr>
          <p:spPr>
            <a:xfrm>
              <a:off x="2015078" y="4111351"/>
              <a:ext cx="1107354" cy="307777"/>
            </a:xfrm>
            <a:prstGeom prst="rect">
              <a:avLst/>
            </a:prstGeom>
          </p:spPr>
          <p:txBody>
            <a:bodyPr wrap="none">
              <a:spAutoFit/>
            </a:bodyPr>
            <a:lstStyle/>
            <a:p>
              <a:r>
                <a:rPr lang="en-US" sz="1400" b="1" dirty="0" smtClean="0"/>
                <a:t>New Market</a:t>
              </a:r>
              <a:endParaRPr lang="en-US" sz="1400" b="1" dirty="0"/>
            </a:p>
          </p:txBody>
        </p:sp>
      </p:grpSp>
      <p:grpSp>
        <p:nvGrpSpPr>
          <p:cNvPr id="262" name="Group 261"/>
          <p:cNvGrpSpPr/>
          <p:nvPr/>
        </p:nvGrpSpPr>
        <p:grpSpPr>
          <a:xfrm>
            <a:off x="513" y="2213635"/>
            <a:ext cx="1503823" cy="581847"/>
            <a:chOff x="2015078" y="4111351"/>
            <a:chExt cx="1503823" cy="581847"/>
          </a:xfrm>
        </p:grpSpPr>
        <p:sp>
          <p:nvSpPr>
            <p:cNvPr id="263" name="Rectangle 262"/>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Procon</a:t>
              </a:r>
              <a:r>
                <a:rPr lang="en-US" sz="900" dirty="0">
                  <a:solidFill>
                    <a:schemeClr val="tx1">
                      <a:lumMod val="50000"/>
                      <a:lumOff val="50000"/>
                    </a:schemeClr>
                  </a:solidFill>
                </a:rPr>
                <a:t> - Healthcare </a:t>
              </a:r>
              <a:r>
                <a:rPr lang="en-US" sz="900" dirty="0" smtClean="0">
                  <a:solidFill>
                    <a:schemeClr val="tx1">
                      <a:lumMod val="50000"/>
                      <a:lumOff val="50000"/>
                    </a:schemeClr>
                  </a:solidFill>
                </a:rPr>
                <a:t>events</a:t>
              </a:r>
            </a:p>
            <a:p>
              <a:pPr algn="r"/>
              <a:r>
                <a:rPr lang="en-US" sz="900" b="1" dirty="0" smtClean="0">
                  <a:solidFill>
                    <a:schemeClr val="tx1">
                      <a:lumMod val="50000"/>
                      <a:lumOff val="50000"/>
                    </a:schemeClr>
                  </a:solidFill>
                </a:rPr>
                <a:t>Enestia</a:t>
              </a:r>
              <a:endParaRPr lang="en-US" sz="900" b="1" dirty="0">
                <a:solidFill>
                  <a:schemeClr val="tx1">
                    <a:lumMod val="50000"/>
                    <a:lumOff val="50000"/>
                  </a:schemeClr>
                </a:solidFill>
              </a:endParaRPr>
            </a:p>
          </p:txBody>
        </p:sp>
        <p:sp>
          <p:nvSpPr>
            <p:cNvPr id="264" name="Rectangle 263"/>
            <p:cNvSpPr/>
            <p:nvPr/>
          </p:nvSpPr>
          <p:spPr>
            <a:xfrm>
              <a:off x="2015078" y="4111351"/>
              <a:ext cx="1100686" cy="307777"/>
            </a:xfrm>
            <a:prstGeom prst="rect">
              <a:avLst/>
            </a:prstGeom>
          </p:spPr>
          <p:txBody>
            <a:bodyPr wrap="none">
              <a:spAutoFit/>
            </a:bodyPr>
            <a:lstStyle/>
            <a:p>
              <a:r>
                <a:rPr lang="en-US" sz="1400" b="1" dirty="0" smtClean="0"/>
                <a:t>New Service</a:t>
              </a:r>
              <a:endParaRPr lang="en-US" sz="1400" b="1" dirty="0"/>
            </a:p>
          </p:txBody>
        </p:sp>
      </p:grpSp>
      <p:grpSp>
        <p:nvGrpSpPr>
          <p:cNvPr id="265" name="Group 264"/>
          <p:cNvGrpSpPr/>
          <p:nvPr/>
        </p:nvGrpSpPr>
        <p:grpSpPr>
          <a:xfrm>
            <a:off x="1707814" y="2213635"/>
            <a:ext cx="1503823" cy="720346"/>
            <a:chOff x="2015078" y="4111351"/>
            <a:chExt cx="1503823" cy="720346"/>
          </a:xfrm>
        </p:grpSpPr>
        <p:sp>
          <p:nvSpPr>
            <p:cNvPr id="266" name="Rectangle 265"/>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InforMed</a:t>
              </a:r>
              <a:r>
                <a:rPr lang="en-US" sz="900" dirty="0">
                  <a:solidFill>
                    <a:schemeClr val="tx1">
                      <a:lumMod val="50000"/>
                      <a:lumOff val="50000"/>
                    </a:schemeClr>
                  </a:solidFill>
                </a:rPr>
                <a:t> - </a:t>
              </a:r>
              <a:r>
                <a:rPr lang="en-IE" sz="900" dirty="0">
                  <a:solidFill>
                    <a:schemeClr val="tx1">
                      <a:lumMod val="50000"/>
                      <a:lumOff val="50000"/>
                    </a:schemeClr>
                  </a:solidFill>
                </a:rPr>
                <a:t>Global healthcare communication and market research</a:t>
              </a:r>
            </a:p>
          </p:txBody>
        </p:sp>
        <p:sp>
          <p:nvSpPr>
            <p:cNvPr id="267" name="Rectangle 266"/>
            <p:cNvSpPr/>
            <p:nvPr/>
          </p:nvSpPr>
          <p:spPr>
            <a:xfrm>
              <a:off x="2015078" y="4111351"/>
              <a:ext cx="1100686" cy="307777"/>
            </a:xfrm>
            <a:prstGeom prst="rect">
              <a:avLst/>
            </a:prstGeom>
          </p:spPr>
          <p:txBody>
            <a:bodyPr wrap="none">
              <a:spAutoFit/>
            </a:bodyPr>
            <a:lstStyle/>
            <a:p>
              <a:r>
                <a:rPr lang="en-US" sz="1400" b="1" dirty="0" smtClean="0"/>
                <a:t>New Service</a:t>
              </a:r>
              <a:endParaRPr lang="en-US" sz="1400" b="1" dirty="0"/>
            </a:p>
          </p:txBody>
        </p:sp>
      </p:grpSp>
      <p:grpSp>
        <p:nvGrpSpPr>
          <p:cNvPr id="268" name="Group 267"/>
          <p:cNvGrpSpPr/>
          <p:nvPr/>
        </p:nvGrpSpPr>
        <p:grpSpPr>
          <a:xfrm>
            <a:off x="3404042" y="2213635"/>
            <a:ext cx="1503823" cy="720346"/>
            <a:chOff x="2015078" y="4111351"/>
            <a:chExt cx="1503823" cy="720346"/>
          </a:xfrm>
        </p:grpSpPr>
        <p:sp>
          <p:nvSpPr>
            <p:cNvPr id="269" name="Rectangle 268"/>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Drug Safety Alliance </a:t>
              </a:r>
              <a:r>
                <a:rPr lang="en-US" sz="900" dirty="0" smtClean="0">
                  <a:solidFill>
                    <a:schemeClr val="tx1">
                      <a:lumMod val="50000"/>
                      <a:lumOff val="50000"/>
                    </a:schemeClr>
                  </a:solidFill>
                </a:rPr>
                <a:t>– Pharmacovigilance</a:t>
              </a:r>
            </a:p>
            <a:p>
              <a:pPr algn="r"/>
              <a:r>
                <a:rPr lang="en-US" sz="900" b="1" dirty="0" smtClean="0">
                  <a:solidFill>
                    <a:schemeClr val="tx1">
                      <a:lumMod val="50000"/>
                      <a:lumOff val="50000"/>
                    </a:schemeClr>
                  </a:solidFill>
                </a:rPr>
                <a:t>Watermeadow Medical</a:t>
              </a:r>
              <a:endParaRPr lang="en-US" sz="900" b="1" dirty="0">
                <a:solidFill>
                  <a:schemeClr val="tx1">
                    <a:lumMod val="50000"/>
                    <a:lumOff val="50000"/>
                  </a:schemeClr>
                </a:solidFill>
              </a:endParaRPr>
            </a:p>
          </p:txBody>
        </p:sp>
        <p:sp>
          <p:nvSpPr>
            <p:cNvPr id="270" name="Rectangle 269"/>
            <p:cNvSpPr/>
            <p:nvPr/>
          </p:nvSpPr>
          <p:spPr>
            <a:xfrm>
              <a:off x="2015078" y="4111351"/>
              <a:ext cx="1100686" cy="307777"/>
            </a:xfrm>
            <a:prstGeom prst="rect">
              <a:avLst/>
            </a:prstGeom>
          </p:spPr>
          <p:txBody>
            <a:bodyPr wrap="none">
              <a:spAutoFit/>
            </a:bodyPr>
            <a:lstStyle/>
            <a:p>
              <a:r>
                <a:rPr lang="en-US" sz="1400" b="1" dirty="0" smtClean="0"/>
                <a:t>New Service</a:t>
              </a:r>
              <a:endParaRPr lang="en-US" sz="1400" b="1" dirty="0"/>
            </a:p>
          </p:txBody>
        </p:sp>
      </p:grpSp>
      <p:grpSp>
        <p:nvGrpSpPr>
          <p:cNvPr id="271" name="Group 270"/>
          <p:cNvGrpSpPr/>
          <p:nvPr/>
        </p:nvGrpSpPr>
        <p:grpSpPr>
          <a:xfrm>
            <a:off x="5108051" y="2213635"/>
            <a:ext cx="1503823" cy="720346"/>
            <a:chOff x="2015078" y="4111351"/>
            <a:chExt cx="1503823" cy="720346"/>
          </a:xfrm>
        </p:grpSpPr>
        <p:sp>
          <p:nvSpPr>
            <p:cNvPr id="272" name="Rectangle 271"/>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Pharmexx</a:t>
              </a:r>
              <a:r>
                <a:rPr lang="en-US" sz="900" dirty="0">
                  <a:solidFill>
                    <a:schemeClr val="tx1">
                      <a:lumMod val="50000"/>
                      <a:lumOff val="50000"/>
                    </a:schemeClr>
                  </a:solidFill>
                </a:rPr>
                <a:t> – Canada and South </a:t>
              </a:r>
              <a:r>
                <a:rPr lang="en-US" sz="900" dirty="0" smtClean="0">
                  <a:solidFill>
                    <a:schemeClr val="tx1">
                      <a:lumMod val="50000"/>
                      <a:lumOff val="50000"/>
                    </a:schemeClr>
                  </a:solidFill>
                </a:rPr>
                <a:t>America, EU</a:t>
              </a:r>
            </a:p>
            <a:p>
              <a:pPr algn="r"/>
              <a:r>
                <a:rPr lang="en-US" sz="900" b="1" dirty="0" smtClean="0">
                  <a:solidFill>
                    <a:schemeClr val="tx1">
                      <a:lumMod val="50000"/>
                      <a:lumOff val="50000"/>
                    </a:schemeClr>
                  </a:solidFill>
                </a:rPr>
                <a:t>Synopia</a:t>
              </a:r>
              <a:endParaRPr lang="en-US" sz="900" b="1" dirty="0">
                <a:solidFill>
                  <a:schemeClr val="tx1">
                    <a:lumMod val="50000"/>
                    <a:lumOff val="50000"/>
                  </a:schemeClr>
                </a:solidFill>
              </a:endParaRPr>
            </a:p>
          </p:txBody>
        </p:sp>
        <p:sp>
          <p:nvSpPr>
            <p:cNvPr id="273" name="Rectangle 272"/>
            <p:cNvSpPr/>
            <p:nvPr/>
          </p:nvSpPr>
          <p:spPr>
            <a:xfrm>
              <a:off x="2015078" y="4111351"/>
              <a:ext cx="1107354" cy="307777"/>
            </a:xfrm>
            <a:prstGeom prst="rect">
              <a:avLst/>
            </a:prstGeom>
          </p:spPr>
          <p:txBody>
            <a:bodyPr wrap="none">
              <a:spAutoFit/>
            </a:bodyPr>
            <a:lstStyle/>
            <a:p>
              <a:r>
                <a:rPr lang="en-US" sz="1400" b="1" dirty="0" smtClean="0"/>
                <a:t>New Market</a:t>
              </a:r>
              <a:endParaRPr lang="en-US" sz="1400" b="1" dirty="0"/>
            </a:p>
          </p:txBody>
        </p:sp>
      </p:grpSp>
      <p:grpSp>
        <p:nvGrpSpPr>
          <p:cNvPr id="274" name="Group 273"/>
          <p:cNvGrpSpPr/>
          <p:nvPr/>
        </p:nvGrpSpPr>
        <p:grpSpPr>
          <a:xfrm>
            <a:off x="9204101" y="2272527"/>
            <a:ext cx="953960" cy="1456468"/>
            <a:chOff x="4555138" y="2063281"/>
            <a:chExt cx="953960" cy="1456468"/>
          </a:xfrm>
        </p:grpSpPr>
        <p:sp>
          <p:nvSpPr>
            <p:cNvPr id="275" name="Freeform 274"/>
            <p:cNvSpPr/>
            <p:nvPr/>
          </p:nvSpPr>
          <p:spPr>
            <a:xfrm rot="10800000" flipH="1" flipV="1">
              <a:off x="5211891"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6" name="Oval 275"/>
            <p:cNvSpPr/>
            <p:nvPr/>
          </p:nvSpPr>
          <p:spPr>
            <a:xfrm rot="10800000" flipH="1" flipV="1">
              <a:off x="5326128" y="3336890"/>
              <a:ext cx="182970" cy="182859"/>
            </a:xfrm>
            <a:prstGeom prst="ellipse">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7" name="Freeform 276"/>
            <p:cNvSpPr/>
            <p:nvPr/>
          </p:nvSpPr>
          <p:spPr>
            <a:xfrm rot="10800000" flipV="1">
              <a:off x="4555138"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8" name="Rectangle 277"/>
            <p:cNvSpPr/>
            <p:nvPr/>
          </p:nvSpPr>
          <p:spPr>
            <a:xfrm rot="10800000" flipV="1">
              <a:off x="4741396" y="3400643"/>
              <a:ext cx="521178" cy="54612"/>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278"/>
            <p:cNvSpPr/>
            <p:nvPr/>
          </p:nvSpPr>
          <p:spPr>
            <a:xfrm rot="16200000" flipH="1" flipV="1">
              <a:off x="4819882" y="2633688"/>
              <a:ext cx="1195459" cy="54645"/>
            </a:xfrm>
            <a:prstGeom prst="rect">
              <a:avLst/>
            </a:pr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0" name="Group 279"/>
          <p:cNvGrpSpPr/>
          <p:nvPr/>
        </p:nvGrpSpPr>
        <p:grpSpPr>
          <a:xfrm>
            <a:off x="8362199" y="3569375"/>
            <a:ext cx="953960" cy="1677302"/>
            <a:chOff x="3700536" y="3334005"/>
            <a:chExt cx="953960" cy="1677302"/>
          </a:xfrm>
        </p:grpSpPr>
        <p:sp>
          <p:nvSpPr>
            <p:cNvPr id="281" name="Freeform 280"/>
            <p:cNvSpPr/>
            <p:nvPr/>
          </p:nvSpPr>
          <p:spPr>
            <a:xfrm rot="10800000">
              <a:off x="3700536" y="3398455"/>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82" name="Freeform 281"/>
            <p:cNvSpPr/>
            <p:nvPr/>
          </p:nvSpPr>
          <p:spPr>
            <a:xfrm rot="10800000" flipH="1">
              <a:off x="4357289" y="3398455"/>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83" name="Oval 282"/>
            <p:cNvSpPr/>
            <p:nvPr/>
          </p:nvSpPr>
          <p:spPr>
            <a:xfrm rot="10800000" flipH="1">
              <a:off x="4471526" y="3334005"/>
              <a:ext cx="182970" cy="183182"/>
            </a:xfrm>
            <a:prstGeom prst="ellipse">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Rectangle 283"/>
            <p:cNvSpPr/>
            <p:nvPr/>
          </p:nvSpPr>
          <p:spPr>
            <a:xfrm rot="5400000" flipH="1">
              <a:off x="3855383" y="4276357"/>
              <a:ext cx="1415254" cy="54645"/>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5" name="Rectangle 284"/>
            <p:cNvSpPr/>
            <p:nvPr/>
          </p:nvSpPr>
          <p:spPr>
            <a:xfrm rot="10800000">
              <a:off x="3886794" y="3398614"/>
              <a:ext cx="521178" cy="54709"/>
            </a:xfrm>
            <a:prstGeom prst="rect">
              <a:avLst/>
            </a:pr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6" name="Group 285"/>
          <p:cNvGrpSpPr/>
          <p:nvPr/>
        </p:nvGrpSpPr>
        <p:grpSpPr>
          <a:xfrm>
            <a:off x="8064225" y="1222838"/>
            <a:ext cx="582650" cy="1004329"/>
            <a:chOff x="4130308" y="996540"/>
            <a:chExt cx="582650" cy="1004329"/>
          </a:xfrm>
        </p:grpSpPr>
        <p:sp>
          <p:nvSpPr>
            <p:cNvPr id="287" name="Freeform 286"/>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rot="10800000">
              <a:off x="4236602" y="1116086"/>
              <a:ext cx="343557" cy="343558"/>
            </a:xfrm>
            <a:prstGeom prst="ellipse">
              <a:avLst/>
            </a:prstGeom>
            <a:solidFill>
              <a:schemeClr val="bg1"/>
            </a:solidFill>
            <a:ln w="28575">
              <a:solidFill>
                <a:srgbClr val="C483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dirty="0">
                <a:solidFill>
                  <a:schemeClr val="tx1">
                    <a:lumMod val="75000"/>
                    <a:lumOff val="25000"/>
                  </a:schemeClr>
                </a:solidFill>
              </a:endParaRPr>
            </a:p>
          </p:txBody>
        </p:sp>
      </p:grpSp>
      <p:grpSp>
        <p:nvGrpSpPr>
          <p:cNvPr id="290" name="Group 289"/>
          <p:cNvGrpSpPr/>
          <p:nvPr/>
        </p:nvGrpSpPr>
        <p:grpSpPr>
          <a:xfrm>
            <a:off x="9775420" y="1222838"/>
            <a:ext cx="582650" cy="1004329"/>
            <a:chOff x="4130308" y="996540"/>
            <a:chExt cx="582650" cy="1004329"/>
          </a:xfrm>
        </p:grpSpPr>
        <p:sp>
          <p:nvSpPr>
            <p:cNvPr id="291" name="Freeform 290"/>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B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291"/>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rot="10800000">
              <a:off x="4249854" y="1116086"/>
              <a:ext cx="343557" cy="343558"/>
            </a:xfrm>
            <a:prstGeom prst="ellipse">
              <a:avLst/>
            </a:prstGeom>
            <a:solidFill>
              <a:schemeClr val="bg1"/>
            </a:solidFill>
            <a:ln w="28575">
              <a:solidFill>
                <a:srgbClr val="C48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dirty="0">
                <a:solidFill>
                  <a:schemeClr val="tx1">
                    <a:lumMod val="75000"/>
                    <a:lumOff val="25000"/>
                  </a:schemeClr>
                </a:solidFill>
              </a:endParaRPr>
            </a:p>
          </p:txBody>
        </p:sp>
      </p:grpSp>
      <p:grpSp>
        <p:nvGrpSpPr>
          <p:cNvPr id="294" name="Group 293"/>
          <p:cNvGrpSpPr/>
          <p:nvPr/>
        </p:nvGrpSpPr>
        <p:grpSpPr>
          <a:xfrm rot="10800000">
            <a:off x="8929633" y="5277516"/>
            <a:ext cx="582650" cy="1004329"/>
            <a:chOff x="4130308" y="996540"/>
            <a:chExt cx="582650" cy="1004329"/>
          </a:xfrm>
        </p:grpSpPr>
        <p:sp>
          <p:nvSpPr>
            <p:cNvPr id="295" name="Freeform 294"/>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B4A7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95"/>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rot="10800000">
              <a:off x="4249854" y="1116086"/>
              <a:ext cx="343557" cy="343558"/>
            </a:xfrm>
            <a:prstGeom prst="ellipse">
              <a:avLst/>
            </a:prstGeom>
            <a:solidFill>
              <a:schemeClr val="bg1"/>
            </a:solidFill>
            <a:ln w="28575">
              <a:solidFill>
                <a:srgbClr val="8A8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298" name="TextBox 297"/>
          <p:cNvSpPr txBox="1"/>
          <p:nvPr/>
        </p:nvSpPr>
        <p:spPr>
          <a:xfrm rot="16200000">
            <a:off x="8660664" y="3943540"/>
            <a:ext cx="704039" cy="400110"/>
          </a:xfrm>
          <a:prstGeom prst="rect">
            <a:avLst/>
          </a:prstGeom>
          <a:noFill/>
        </p:spPr>
        <p:txBody>
          <a:bodyPr wrap="none" rtlCol="0">
            <a:spAutoFit/>
          </a:bodyPr>
          <a:lstStyle/>
          <a:p>
            <a:pPr algn="r"/>
            <a:r>
              <a:rPr lang="en-US" sz="2000" b="1" dirty="0" smtClean="0">
                <a:solidFill>
                  <a:srgbClr val="8A8053"/>
                </a:solidFill>
              </a:rPr>
              <a:t>2014</a:t>
            </a:r>
            <a:endParaRPr lang="en-US" sz="2000" b="1" dirty="0">
              <a:solidFill>
                <a:srgbClr val="8A8053"/>
              </a:solidFill>
            </a:endParaRPr>
          </a:p>
        </p:txBody>
      </p:sp>
      <p:grpSp>
        <p:nvGrpSpPr>
          <p:cNvPr id="299" name="Group 298"/>
          <p:cNvGrpSpPr/>
          <p:nvPr/>
        </p:nvGrpSpPr>
        <p:grpSpPr>
          <a:xfrm>
            <a:off x="7494896" y="2272527"/>
            <a:ext cx="953960" cy="1456468"/>
            <a:chOff x="2845933" y="2063281"/>
            <a:chExt cx="953960" cy="1456468"/>
          </a:xfrm>
        </p:grpSpPr>
        <p:sp>
          <p:nvSpPr>
            <p:cNvPr id="300" name="Freeform 299"/>
            <p:cNvSpPr/>
            <p:nvPr/>
          </p:nvSpPr>
          <p:spPr>
            <a:xfrm rot="10800000" flipH="1" flipV="1">
              <a:off x="350268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01" name="Oval 300"/>
            <p:cNvSpPr/>
            <p:nvPr/>
          </p:nvSpPr>
          <p:spPr>
            <a:xfrm rot="10800000" flipH="1" flipV="1">
              <a:off x="3616923" y="3336890"/>
              <a:ext cx="182970" cy="182859"/>
            </a:xfrm>
            <a:prstGeom prst="ellipse">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2" name="Freeform 301"/>
            <p:cNvSpPr/>
            <p:nvPr/>
          </p:nvSpPr>
          <p:spPr>
            <a:xfrm rot="10800000" flipV="1">
              <a:off x="284593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03" name="Rectangle 302"/>
            <p:cNvSpPr/>
            <p:nvPr/>
          </p:nvSpPr>
          <p:spPr>
            <a:xfrm rot="10800000" flipV="1">
              <a:off x="3032191" y="3400643"/>
              <a:ext cx="521178" cy="54612"/>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03"/>
            <p:cNvSpPr/>
            <p:nvPr/>
          </p:nvSpPr>
          <p:spPr>
            <a:xfrm rot="16200000" flipH="1" flipV="1">
              <a:off x="3110677" y="2633688"/>
              <a:ext cx="1195459" cy="54645"/>
            </a:xfrm>
            <a:prstGeom prst="rect">
              <a:avLst/>
            </a:prstGeom>
            <a:solidFill>
              <a:srgbClr val="FFA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05" name="TextBox 304"/>
          <p:cNvSpPr txBox="1"/>
          <p:nvPr/>
        </p:nvSpPr>
        <p:spPr>
          <a:xfrm rot="16200000">
            <a:off x="7819015" y="2959009"/>
            <a:ext cx="704039" cy="400110"/>
          </a:xfrm>
          <a:prstGeom prst="rect">
            <a:avLst/>
          </a:prstGeom>
          <a:noFill/>
        </p:spPr>
        <p:txBody>
          <a:bodyPr wrap="none" rtlCol="0">
            <a:spAutoFit/>
          </a:bodyPr>
          <a:lstStyle/>
          <a:p>
            <a:r>
              <a:rPr lang="en-US" sz="2000" b="1" dirty="0" smtClean="0">
                <a:solidFill>
                  <a:srgbClr val="C4836F"/>
                </a:solidFill>
              </a:rPr>
              <a:t>2013</a:t>
            </a:r>
            <a:endParaRPr lang="en-US" sz="2000" b="1" dirty="0">
              <a:solidFill>
                <a:srgbClr val="C4836F"/>
              </a:solidFill>
            </a:endParaRPr>
          </a:p>
        </p:txBody>
      </p:sp>
      <p:sp>
        <p:nvSpPr>
          <p:cNvPr id="306" name="TextBox 305"/>
          <p:cNvSpPr txBox="1"/>
          <p:nvPr/>
        </p:nvSpPr>
        <p:spPr>
          <a:xfrm rot="16200000">
            <a:off x="9517682" y="2959009"/>
            <a:ext cx="704039" cy="400110"/>
          </a:xfrm>
          <a:prstGeom prst="rect">
            <a:avLst/>
          </a:prstGeom>
          <a:noFill/>
        </p:spPr>
        <p:txBody>
          <a:bodyPr wrap="none" rtlCol="0">
            <a:spAutoFit/>
          </a:bodyPr>
          <a:lstStyle/>
          <a:p>
            <a:r>
              <a:rPr lang="en-US" sz="2000" b="1" dirty="0" smtClean="0">
                <a:solidFill>
                  <a:srgbClr val="C48A00"/>
                </a:solidFill>
              </a:rPr>
              <a:t>2014</a:t>
            </a:r>
            <a:endParaRPr lang="en-US" sz="2000" b="1" dirty="0">
              <a:solidFill>
                <a:srgbClr val="C48A00"/>
              </a:solidFill>
            </a:endParaRPr>
          </a:p>
        </p:txBody>
      </p:sp>
      <p:grpSp>
        <p:nvGrpSpPr>
          <p:cNvPr id="307" name="Group 306"/>
          <p:cNvGrpSpPr/>
          <p:nvPr/>
        </p:nvGrpSpPr>
        <p:grpSpPr>
          <a:xfrm>
            <a:off x="7687968" y="4372579"/>
            <a:ext cx="1503823" cy="581847"/>
            <a:chOff x="2015078" y="4111351"/>
            <a:chExt cx="1503823" cy="581847"/>
          </a:xfrm>
        </p:grpSpPr>
        <p:sp>
          <p:nvSpPr>
            <p:cNvPr id="308" name="Rectangle 307"/>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Galliard and Nyxeon </a:t>
              </a:r>
              <a:r>
                <a:rPr lang="en-US" sz="900" dirty="0">
                  <a:solidFill>
                    <a:schemeClr val="tx1">
                      <a:lumMod val="50000"/>
                      <a:lumOff val="50000"/>
                    </a:schemeClr>
                  </a:solidFill>
                </a:rPr>
                <a:t>- Healthcare PR</a:t>
              </a:r>
            </a:p>
          </p:txBody>
        </p:sp>
        <p:sp>
          <p:nvSpPr>
            <p:cNvPr id="309" name="Rectangle 308"/>
            <p:cNvSpPr/>
            <p:nvPr/>
          </p:nvSpPr>
          <p:spPr>
            <a:xfrm>
              <a:off x="2015078" y="4111351"/>
              <a:ext cx="1087862" cy="307777"/>
            </a:xfrm>
            <a:prstGeom prst="rect">
              <a:avLst/>
            </a:prstGeom>
          </p:spPr>
          <p:txBody>
            <a:bodyPr wrap="none">
              <a:spAutoFit/>
            </a:bodyPr>
            <a:lstStyle/>
            <a:p>
              <a:r>
                <a:rPr lang="en-US" sz="1400" b="1" dirty="0"/>
                <a:t>New service</a:t>
              </a:r>
            </a:p>
          </p:txBody>
        </p:sp>
      </p:grpSp>
      <p:grpSp>
        <p:nvGrpSpPr>
          <p:cNvPr id="310" name="Group 309"/>
          <p:cNvGrpSpPr/>
          <p:nvPr/>
        </p:nvGrpSpPr>
        <p:grpSpPr>
          <a:xfrm>
            <a:off x="6814196" y="2214251"/>
            <a:ext cx="1503823" cy="581847"/>
            <a:chOff x="2015078" y="4111351"/>
            <a:chExt cx="1503823" cy="581847"/>
          </a:xfrm>
        </p:grpSpPr>
        <p:sp>
          <p:nvSpPr>
            <p:cNvPr id="311" name="Rectangle 310"/>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UDG Healthcare plc </a:t>
              </a:r>
              <a:r>
                <a:rPr lang="en-US" sz="900" dirty="0">
                  <a:solidFill>
                    <a:schemeClr val="tx1">
                      <a:lumMod val="50000"/>
                      <a:lumOff val="50000"/>
                    </a:schemeClr>
                  </a:solidFill>
                </a:rPr>
                <a:t>– Company rebranding</a:t>
              </a:r>
            </a:p>
          </p:txBody>
        </p:sp>
        <p:sp>
          <p:nvSpPr>
            <p:cNvPr id="312" name="Rectangle 311"/>
            <p:cNvSpPr/>
            <p:nvPr/>
          </p:nvSpPr>
          <p:spPr>
            <a:xfrm>
              <a:off x="2015078" y="4111351"/>
              <a:ext cx="934358" cy="307777"/>
            </a:xfrm>
            <a:prstGeom prst="rect">
              <a:avLst/>
            </a:prstGeom>
          </p:spPr>
          <p:txBody>
            <a:bodyPr wrap="none">
              <a:spAutoFit/>
            </a:bodyPr>
            <a:lstStyle/>
            <a:p>
              <a:r>
                <a:rPr lang="en-US" sz="1400" b="1" dirty="0" smtClean="0"/>
                <a:t>Milestone</a:t>
              </a:r>
              <a:endParaRPr lang="en-US" sz="1400" b="1" dirty="0"/>
            </a:p>
          </p:txBody>
        </p:sp>
      </p:grpSp>
      <p:grpSp>
        <p:nvGrpSpPr>
          <p:cNvPr id="313" name="Group 312"/>
          <p:cNvGrpSpPr/>
          <p:nvPr/>
        </p:nvGrpSpPr>
        <p:grpSpPr>
          <a:xfrm>
            <a:off x="8528590" y="2213659"/>
            <a:ext cx="1503823" cy="581847"/>
            <a:chOff x="2015078" y="4111351"/>
            <a:chExt cx="1503823" cy="581847"/>
          </a:xfrm>
        </p:grpSpPr>
        <p:sp>
          <p:nvSpPr>
            <p:cNvPr id="314" name="Rectangle 313"/>
            <p:cNvSpPr/>
            <p:nvPr/>
          </p:nvSpPr>
          <p:spPr>
            <a:xfrm>
              <a:off x="2015080" y="4323866"/>
              <a:ext cx="1503821" cy="369332"/>
            </a:xfrm>
            <a:prstGeom prst="rect">
              <a:avLst/>
            </a:prstGeom>
          </p:spPr>
          <p:txBody>
            <a:bodyPr wrap="square">
              <a:spAutoFit/>
            </a:bodyPr>
            <a:lstStyle/>
            <a:p>
              <a:pPr algn="r"/>
              <a:r>
                <a:rPr lang="en-US" sz="900" b="1" dirty="0">
                  <a:solidFill>
                    <a:schemeClr val="tx1">
                      <a:lumMod val="50000"/>
                      <a:lumOff val="50000"/>
                    </a:schemeClr>
                  </a:solidFill>
                </a:rPr>
                <a:t>KnowledgePoint 360 </a:t>
              </a:r>
              <a:r>
                <a:rPr lang="en-US" sz="900" dirty="0">
                  <a:solidFill>
                    <a:schemeClr val="tx1">
                      <a:lumMod val="50000"/>
                      <a:lumOff val="50000"/>
                    </a:schemeClr>
                  </a:solidFill>
                </a:rPr>
                <a:t>– Healthcare communications</a:t>
              </a:r>
            </a:p>
          </p:txBody>
        </p:sp>
        <p:sp>
          <p:nvSpPr>
            <p:cNvPr id="315" name="Rectangle 314"/>
            <p:cNvSpPr/>
            <p:nvPr/>
          </p:nvSpPr>
          <p:spPr>
            <a:xfrm>
              <a:off x="2015078" y="4111351"/>
              <a:ext cx="1270156" cy="307777"/>
            </a:xfrm>
            <a:prstGeom prst="rect">
              <a:avLst/>
            </a:prstGeom>
          </p:spPr>
          <p:txBody>
            <a:bodyPr wrap="none">
              <a:spAutoFit/>
            </a:bodyPr>
            <a:lstStyle/>
            <a:p>
              <a:r>
                <a:rPr lang="en-US" sz="1400" b="1" dirty="0" smtClean="0"/>
                <a:t>Market Leader</a:t>
              </a:r>
              <a:endParaRPr lang="en-US" sz="1400" b="1" dirty="0"/>
            </a:p>
          </p:txBody>
        </p:sp>
      </p:grpSp>
      <p:grpSp>
        <p:nvGrpSpPr>
          <p:cNvPr id="316" name="Group 315"/>
          <p:cNvGrpSpPr/>
          <p:nvPr/>
        </p:nvGrpSpPr>
        <p:grpSpPr>
          <a:xfrm>
            <a:off x="6652993" y="3569375"/>
            <a:ext cx="953960" cy="1674740"/>
            <a:chOff x="1991331" y="3336567"/>
            <a:chExt cx="953960" cy="1674740"/>
          </a:xfrm>
        </p:grpSpPr>
        <p:sp>
          <p:nvSpPr>
            <p:cNvPr id="317" name="Freeform 316"/>
            <p:cNvSpPr/>
            <p:nvPr/>
          </p:nvSpPr>
          <p:spPr>
            <a:xfrm rot="10800000">
              <a:off x="1991331" y="3401017"/>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18" name="Rectangle 317"/>
            <p:cNvSpPr/>
            <p:nvPr/>
          </p:nvSpPr>
          <p:spPr>
            <a:xfrm rot="10800000">
              <a:off x="2177589" y="3401176"/>
              <a:ext cx="521178" cy="54709"/>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Freeform 318"/>
            <p:cNvSpPr/>
            <p:nvPr/>
          </p:nvSpPr>
          <p:spPr>
            <a:xfrm rot="10800000" flipH="1">
              <a:off x="2648084" y="3401017"/>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20" name="Oval 319"/>
            <p:cNvSpPr/>
            <p:nvPr/>
          </p:nvSpPr>
          <p:spPr>
            <a:xfrm rot="10800000" flipH="1">
              <a:off x="2762321" y="3336567"/>
              <a:ext cx="182970" cy="183182"/>
            </a:xfrm>
            <a:prstGeom prst="ellipse">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1" name="Rectangle 320"/>
            <p:cNvSpPr/>
            <p:nvPr/>
          </p:nvSpPr>
          <p:spPr>
            <a:xfrm rot="5400000" flipH="1">
              <a:off x="2146178" y="4276357"/>
              <a:ext cx="1415254" cy="54645"/>
            </a:xfrm>
            <a:prstGeom prst="rect">
              <a:avLst/>
            </a:pr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2" name="Group 321"/>
          <p:cNvGrpSpPr/>
          <p:nvPr/>
        </p:nvGrpSpPr>
        <p:grpSpPr>
          <a:xfrm rot="10800000">
            <a:off x="7226387" y="5277516"/>
            <a:ext cx="582650" cy="1004329"/>
            <a:chOff x="4130308" y="996540"/>
            <a:chExt cx="582650" cy="1004329"/>
          </a:xfrm>
        </p:grpSpPr>
        <p:sp>
          <p:nvSpPr>
            <p:cNvPr id="323" name="Freeform 322"/>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8CE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Freeform 323"/>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rot="10800000">
              <a:off x="4249854" y="1116086"/>
              <a:ext cx="343557" cy="343558"/>
            </a:xfrm>
            <a:prstGeom prst="ellipse">
              <a:avLst/>
            </a:prstGeom>
            <a:solidFill>
              <a:schemeClr val="bg1"/>
            </a:solidFill>
            <a:ln w="28575">
              <a:solidFill>
                <a:srgbClr val="6CAC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326" name="TextBox 325"/>
          <p:cNvSpPr txBox="1"/>
          <p:nvPr/>
        </p:nvSpPr>
        <p:spPr>
          <a:xfrm rot="16200000">
            <a:off x="6952633" y="3943540"/>
            <a:ext cx="704039" cy="400110"/>
          </a:xfrm>
          <a:prstGeom prst="rect">
            <a:avLst/>
          </a:prstGeom>
          <a:noFill/>
        </p:spPr>
        <p:txBody>
          <a:bodyPr wrap="none" rtlCol="0">
            <a:spAutoFit/>
          </a:bodyPr>
          <a:lstStyle/>
          <a:p>
            <a:pPr algn="r"/>
            <a:r>
              <a:rPr lang="en-US" sz="2000" b="1" dirty="0" smtClean="0">
                <a:solidFill>
                  <a:srgbClr val="6CAC57"/>
                </a:solidFill>
              </a:rPr>
              <a:t>2013</a:t>
            </a:r>
            <a:endParaRPr lang="en-US" sz="2000" b="1" dirty="0">
              <a:solidFill>
                <a:srgbClr val="6CAC57"/>
              </a:solidFill>
            </a:endParaRPr>
          </a:p>
        </p:txBody>
      </p:sp>
      <p:grpSp>
        <p:nvGrpSpPr>
          <p:cNvPr id="327" name="Group 326"/>
          <p:cNvGrpSpPr/>
          <p:nvPr/>
        </p:nvGrpSpPr>
        <p:grpSpPr>
          <a:xfrm>
            <a:off x="10070363" y="3542373"/>
            <a:ext cx="953960" cy="1673057"/>
            <a:chOff x="5409740" y="3338250"/>
            <a:chExt cx="953960" cy="1673057"/>
          </a:xfrm>
        </p:grpSpPr>
        <p:sp>
          <p:nvSpPr>
            <p:cNvPr id="328" name="Freeform 327"/>
            <p:cNvSpPr/>
            <p:nvPr/>
          </p:nvSpPr>
          <p:spPr>
            <a:xfrm rot="10800000">
              <a:off x="5409740" y="3402700"/>
              <a:ext cx="23331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29" name="Rectangle 328"/>
            <p:cNvSpPr/>
            <p:nvPr/>
          </p:nvSpPr>
          <p:spPr>
            <a:xfrm rot="10800000">
              <a:off x="5595998" y="3402859"/>
              <a:ext cx="521178" cy="54709"/>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0" name="Freeform 329"/>
            <p:cNvSpPr/>
            <p:nvPr/>
          </p:nvSpPr>
          <p:spPr>
            <a:xfrm rot="10800000" flipH="1">
              <a:off x="6066493" y="3402700"/>
              <a:ext cx="233045" cy="233315"/>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31" name="Oval 330"/>
            <p:cNvSpPr/>
            <p:nvPr/>
          </p:nvSpPr>
          <p:spPr>
            <a:xfrm rot="10800000" flipH="1">
              <a:off x="6180730" y="3338250"/>
              <a:ext cx="182970" cy="183182"/>
            </a:xfrm>
            <a:prstGeom prst="ellipse">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2" name="Rectangle 331"/>
            <p:cNvSpPr/>
            <p:nvPr/>
          </p:nvSpPr>
          <p:spPr>
            <a:xfrm rot="5400000" flipH="1">
              <a:off x="5564587" y="4276357"/>
              <a:ext cx="1415254" cy="54645"/>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33" name="Group 332"/>
          <p:cNvGrpSpPr/>
          <p:nvPr/>
        </p:nvGrpSpPr>
        <p:grpSpPr>
          <a:xfrm rot="10800000">
            <a:off x="10639791" y="5263002"/>
            <a:ext cx="582650" cy="1004329"/>
            <a:chOff x="4130308" y="996540"/>
            <a:chExt cx="582650" cy="1004329"/>
          </a:xfrm>
        </p:grpSpPr>
        <p:sp>
          <p:nvSpPr>
            <p:cNvPr id="334" name="Freeform 333"/>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Freeform 334"/>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p:cNvSpPr/>
            <p:nvPr/>
          </p:nvSpPr>
          <p:spPr>
            <a:xfrm rot="10800000">
              <a:off x="4249854" y="1116086"/>
              <a:ext cx="343557" cy="343558"/>
            </a:xfrm>
            <a:prstGeom prst="ellipse">
              <a:avLst/>
            </a:prstGeom>
            <a:solidFill>
              <a:schemeClr val="bg1"/>
            </a:solidFill>
            <a:ln w="28575">
              <a:solidFill>
                <a:srgbClr val="5F0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sp>
        <p:nvSpPr>
          <p:cNvPr id="337" name="TextBox 336"/>
          <p:cNvSpPr txBox="1"/>
          <p:nvPr/>
        </p:nvSpPr>
        <p:spPr>
          <a:xfrm rot="16200000">
            <a:off x="10368830" y="3916538"/>
            <a:ext cx="704039" cy="400110"/>
          </a:xfrm>
          <a:prstGeom prst="rect">
            <a:avLst/>
          </a:prstGeom>
          <a:noFill/>
        </p:spPr>
        <p:txBody>
          <a:bodyPr wrap="none" rtlCol="0">
            <a:spAutoFit/>
          </a:bodyPr>
          <a:lstStyle/>
          <a:p>
            <a:pPr algn="r"/>
            <a:r>
              <a:rPr lang="en-US" sz="2000" b="1" dirty="0" smtClean="0">
                <a:solidFill>
                  <a:srgbClr val="5F003E"/>
                </a:solidFill>
              </a:rPr>
              <a:t>2014</a:t>
            </a:r>
            <a:endParaRPr lang="en-US" sz="2000" b="1" dirty="0">
              <a:solidFill>
                <a:srgbClr val="5F003E"/>
              </a:solidFill>
            </a:endParaRPr>
          </a:p>
        </p:txBody>
      </p:sp>
      <p:grpSp>
        <p:nvGrpSpPr>
          <p:cNvPr id="338" name="Group 337"/>
          <p:cNvGrpSpPr/>
          <p:nvPr/>
        </p:nvGrpSpPr>
        <p:grpSpPr>
          <a:xfrm>
            <a:off x="9396472" y="4382062"/>
            <a:ext cx="1503823" cy="443347"/>
            <a:chOff x="2015078" y="4111351"/>
            <a:chExt cx="1503823" cy="443347"/>
          </a:xfrm>
        </p:grpSpPr>
        <p:sp>
          <p:nvSpPr>
            <p:cNvPr id="339" name="Rectangle 338"/>
            <p:cNvSpPr/>
            <p:nvPr/>
          </p:nvSpPr>
          <p:spPr>
            <a:xfrm>
              <a:off x="2015080" y="4323866"/>
              <a:ext cx="1503821" cy="230832"/>
            </a:xfrm>
            <a:prstGeom prst="rect">
              <a:avLst/>
            </a:prstGeom>
          </p:spPr>
          <p:txBody>
            <a:bodyPr wrap="square">
              <a:spAutoFit/>
            </a:bodyPr>
            <a:lstStyle/>
            <a:p>
              <a:pPr algn="r"/>
              <a:r>
                <a:rPr lang="en-US" sz="900" b="1" dirty="0">
                  <a:solidFill>
                    <a:schemeClr val="tx1">
                      <a:lumMod val="50000"/>
                      <a:lumOff val="50000"/>
                    </a:schemeClr>
                  </a:solidFill>
                </a:rPr>
                <a:t>CMIC</a:t>
              </a:r>
              <a:r>
                <a:rPr lang="en-US" sz="900" dirty="0">
                  <a:solidFill>
                    <a:schemeClr val="tx1">
                      <a:lumMod val="50000"/>
                      <a:lumOff val="50000"/>
                    </a:schemeClr>
                  </a:solidFill>
                </a:rPr>
                <a:t> - Japan</a:t>
              </a:r>
            </a:p>
          </p:txBody>
        </p:sp>
        <p:sp>
          <p:nvSpPr>
            <p:cNvPr id="340" name="Rectangle 339"/>
            <p:cNvSpPr/>
            <p:nvPr/>
          </p:nvSpPr>
          <p:spPr>
            <a:xfrm>
              <a:off x="2015078" y="4111351"/>
              <a:ext cx="1107354" cy="307777"/>
            </a:xfrm>
            <a:prstGeom prst="rect">
              <a:avLst/>
            </a:prstGeom>
          </p:spPr>
          <p:txBody>
            <a:bodyPr wrap="none">
              <a:spAutoFit/>
            </a:bodyPr>
            <a:lstStyle/>
            <a:p>
              <a:r>
                <a:rPr lang="en-US" sz="1400" b="1" dirty="0" smtClean="0"/>
                <a:t>New Market</a:t>
              </a:r>
              <a:endParaRPr lang="en-US" sz="1400" b="1" dirty="0"/>
            </a:p>
          </p:txBody>
        </p:sp>
      </p:grpSp>
      <p:grpSp>
        <p:nvGrpSpPr>
          <p:cNvPr id="341" name="Group 340"/>
          <p:cNvGrpSpPr/>
          <p:nvPr/>
        </p:nvGrpSpPr>
        <p:grpSpPr>
          <a:xfrm>
            <a:off x="6360260" y="1222838"/>
            <a:ext cx="582650" cy="1004329"/>
            <a:chOff x="4130308" y="996540"/>
            <a:chExt cx="582650" cy="1004329"/>
          </a:xfrm>
        </p:grpSpPr>
        <p:sp>
          <p:nvSpPr>
            <p:cNvPr id="342" name="Freeform 341"/>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Freeform 342"/>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p:cNvSpPr/>
            <p:nvPr/>
          </p:nvSpPr>
          <p:spPr>
            <a:xfrm rot="10800000">
              <a:off x="4249854" y="1116086"/>
              <a:ext cx="343557" cy="343558"/>
            </a:xfrm>
            <a:prstGeom prst="ellipse">
              <a:avLst/>
            </a:prstGeom>
            <a:solidFill>
              <a:schemeClr val="bg1"/>
            </a:solidFill>
            <a:ln w="28575">
              <a:solidFill>
                <a:srgbClr val="C44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endParaRPr lang="en-US" dirty="0">
                <a:solidFill>
                  <a:schemeClr val="tx1">
                    <a:lumMod val="75000"/>
                    <a:lumOff val="25000"/>
                  </a:schemeClr>
                </a:solidFill>
              </a:endParaRPr>
            </a:p>
          </p:txBody>
        </p:sp>
      </p:grpSp>
      <p:grpSp>
        <p:nvGrpSpPr>
          <p:cNvPr id="345" name="Group 344"/>
          <p:cNvGrpSpPr/>
          <p:nvPr/>
        </p:nvGrpSpPr>
        <p:grpSpPr>
          <a:xfrm>
            <a:off x="10939749" y="2282843"/>
            <a:ext cx="953960" cy="1456468"/>
            <a:chOff x="6264343" y="2063281"/>
            <a:chExt cx="953960" cy="1456468"/>
          </a:xfrm>
        </p:grpSpPr>
        <p:sp>
          <p:nvSpPr>
            <p:cNvPr id="346" name="Freeform 345"/>
            <p:cNvSpPr/>
            <p:nvPr/>
          </p:nvSpPr>
          <p:spPr>
            <a:xfrm rot="10800000" flipH="1" flipV="1">
              <a:off x="6921096" y="3222510"/>
              <a:ext cx="23304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47" name="Rectangle 346"/>
            <p:cNvSpPr/>
            <p:nvPr/>
          </p:nvSpPr>
          <p:spPr>
            <a:xfrm rot="16200000" flipH="1" flipV="1">
              <a:off x="6529087" y="2633688"/>
              <a:ext cx="1195459" cy="54645"/>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8" name="Oval 347"/>
            <p:cNvSpPr/>
            <p:nvPr/>
          </p:nvSpPr>
          <p:spPr>
            <a:xfrm rot="10800000" flipH="1" flipV="1">
              <a:off x="7035333" y="3336890"/>
              <a:ext cx="182970" cy="182859"/>
            </a:xfrm>
            <a:prstGeom prst="ellipse">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9" name="Freeform 348"/>
            <p:cNvSpPr/>
            <p:nvPr/>
          </p:nvSpPr>
          <p:spPr>
            <a:xfrm rot="10800000" flipV="1">
              <a:off x="6264343" y="3222510"/>
              <a:ext cx="233315" cy="232903"/>
            </a:xfrm>
            <a:custGeom>
              <a:avLst/>
              <a:gdLst>
                <a:gd name="connsiteX0" fmla="*/ 1574800 w 1783953"/>
                <a:gd name="connsiteY0" fmla="*/ 0 h 1783953"/>
                <a:gd name="connsiteX1" fmla="*/ 1735814 w 1783953"/>
                <a:gd name="connsiteY1" fmla="*/ 8131 h 1783953"/>
                <a:gd name="connsiteX2" fmla="*/ 1783953 w 1783953"/>
                <a:gd name="connsiteY2" fmla="*/ 15478 h 1783953"/>
                <a:gd name="connsiteX3" fmla="*/ 1783953 w 1783953"/>
                <a:gd name="connsiteY3" fmla="*/ 438812 h 1783953"/>
                <a:gd name="connsiteX4" fmla="*/ 1692978 w 1783953"/>
                <a:gd name="connsiteY4" fmla="*/ 424928 h 1783953"/>
                <a:gd name="connsiteX5" fmla="*/ 1574800 w 1783953"/>
                <a:gd name="connsiteY5" fmla="*/ 418960 h 1783953"/>
                <a:gd name="connsiteX6" fmla="*/ 418960 w 1783953"/>
                <a:gd name="connsiteY6" fmla="*/ 1574800 h 1783953"/>
                <a:gd name="connsiteX7" fmla="*/ 440045 w 1783953"/>
                <a:gd name="connsiteY7" fmla="*/ 1783953 h 1783953"/>
                <a:gd name="connsiteX8" fmla="*/ 15478 w 1783953"/>
                <a:gd name="connsiteY8" fmla="*/ 1783953 h 1783953"/>
                <a:gd name="connsiteX9" fmla="*/ 8131 w 1783953"/>
                <a:gd name="connsiteY9" fmla="*/ 1735814 h 1783953"/>
                <a:gd name="connsiteX10" fmla="*/ 0 w 1783953"/>
                <a:gd name="connsiteY10" fmla="*/ 1574800 h 1783953"/>
                <a:gd name="connsiteX11" fmla="*/ 1574800 w 1783953"/>
                <a:gd name="connsiteY11" fmla="*/ 0 h 178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3953" h="1783953">
                  <a:moveTo>
                    <a:pt x="1574800" y="0"/>
                  </a:moveTo>
                  <a:cubicBezTo>
                    <a:pt x="1629159" y="0"/>
                    <a:pt x="1682874" y="2754"/>
                    <a:pt x="1735814" y="8131"/>
                  </a:cubicBezTo>
                  <a:lnTo>
                    <a:pt x="1783953" y="15478"/>
                  </a:lnTo>
                  <a:lnTo>
                    <a:pt x="1783953" y="438812"/>
                  </a:lnTo>
                  <a:lnTo>
                    <a:pt x="1692978" y="424928"/>
                  </a:lnTo>
                  <a:cubicBezTo>
                    <a:pt x="1654122" y="420982"/>
                    <a:pt x="1614697" y="418960"/>
                    <a:pt x="1574800" y="418960"/>
                  </a:cubicBezTo>
                  <a:cubicBezTo>
                    <a:pt x="936447" y="418960"/>
                    <a:pt x="418960" y="936447"/>
                    <a:pt x="418960" y="1574800"/>
                  </a:cubicBezTo>
                  <a:lnTo>
                    <a:pt x="440045" y="1783953"/>
                  </a:lnTo>
                  <a:lnTo>
                    <a:pt x="15478" y="1783953"/>
                  </a:lnTo>
                  <a:lnTo>
                    <a:pt x="8131" y="1735814"/>
                  </a:lnTo>
                  <a:cubicBezTo>
                    <a:pt x="2754" y="1682874"/>
                    <a:pt x="0" y="1629159"/>
                    <a:pt x="0" y="1574800"/>
                  </a:cubicBezTo>
                  <a:cubicBezTo>
                    <a:pt x="0" y="705062"/>
                    <a:pt x="705062" y="0"/>
                    <a:pt x="1574800" y="0"/>
                  </a:cubicBez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50" name="Rectangle 349"/>
            <p:cNvSpPr/>
            <p:nvPr/>
          </p:nvSpPr>
          <p:spPr>
            <a:xfrm rot="10800000" flipV="1">
              <a:off x="6450601" y="3400643"/>
              <a:ext cx="521178" cy="54612"/>
            </a:xfrm>
            <a:prstGeom prst="rect">
              <a:avLst/>
            </a:pr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51" name="TextBox 350"/>
          <p:cNvSpPr txBox="1"/>
          <p:nvPr/>
        </p:nvSpPr>
        <p:spPr>
          <a:xfrm rot="16200000">
            <a:off x="11254500" y="2969325"/>
            <a:ext cx="704039" cy="400110"/>
          </a:xfrm>
          <a:prstGeom prst="rect">
            <a:avLst/>
          </a:prstGeom>
          <a:noFill/>
        </p:spPr>
        <p:txBody>
          <a:bodyPr wrap="none" rtlCol="0">
            <a:spAutoFit/>
          </a:bodyPr>
          <a:lstStyle/>
          <a:p>
            <a:r>
              <a:rPr lang="en-US" sz="2000" b="1" dirty="0" smtClean="0">
                <a:solidFill>
                  <a:srgbClr val="FF5A5F"/>
                </a:solidFill>
              </a:rPr>
              <a:t>2014</a:t>
            </a:r>
            <a:endParaRPr lang="en-US" sz="2000" b="1" dirty="0">
              <a:solidFill>
                <a:srgbClr val="FF5A5F"/>
              </a:solidFill>
            </a:endParaRPr>
          </a:p>
        </p:txBody>
      </p:sp>
      <p:grpSp>
        <p:nvGrpSpPr>
          <p:cNvPr id="352" name="Group 351"/>
          <p:cNvGrpSpPr/>
          <p:nvPr/>
        </p:nvGrpSpPr>
        <p:grpSpPr>
          <a:xfrm>
            <a:off x="11503750" y="1233154"/>
            <a:ext cx="582650" cy="1004329"/>
            <a:chOff x="4130308" y="996540"/>
            <a:chExt cx="582650" cy="1004329"/>
          </a:xfrm>
        </p:grpSpPr>
        <p:sp>
          <p:nvSpPr>
            <p:cNvPr id="353" name="Freeform 352"/>
            <p:cNvSpPr/>
            <p:nvPr/>
          </p:nvSpPr>
          <p:spPr>
            <a:xfrm rot="10800000">
              <a:off x="4130308" y="996540"/>
              <a:ext cx="582650" cy="1004329"/>
            </a:xfrm>
            <a:custGeom>
              <a:avLst/>
              <a:gdLst>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071620 w 1427274"/>
                <a:gd name="connsiteY6" fmla="*/ 1132569 h 2460229"/>
                <a:gd name="connsiteX7" fmla="*/ 1112638 w 1427274"/>
                <a:gd name="connsiteY7" fmla="*/ 1154833 h 2460229"/>
                <a:gd name="connsiteX8" fmla="*/ 1427274 w 1427274"/>
                <a:gd name="connsiteY8" fmla="*/ 1746592 h 2460229"/>
                <a:gd name="connsiteX9" fmla="*/ 713637 w 1427274"/>
                <a:gd name="connsiteY9" fmla="*/ 2460229 h 2460229"/>
                <a:gd name="connsiteX10" fmla="*/ 0 w 1427274"/>
                <a:gd name="connsiteY10" fmla="*/ 1746592 h 2460229"/>
                <a:gd name="connsiteX11" fmla="*/ 314636 w 1427274"/>
                <a:gd name="connsiteY11" fmla="*/ 1154833 h 2460229"/>
                <a:gd name="connsiteX12" fmla="*/ 355653 w 1427274"/>
                <a:gd name="connsiteY12" fmla="*/ 113257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355653 w 1427274"/>
                <a:gd name="connsiteY11" fmla="*/ 1132570 h 2460229"/>
                <a:gd name="connsiteX12" fmla="*/ 713637 w 1427274"/>
                <a:gd name="connsiteY12" fmla="*/ 0 h 2460229"/>
                <a:gd name="connsiteX0" fmla="*/ 713638 w 1427274"/>
                <a:gd name="connsiteY0" fmla="*/ 1325798 h 2460229"/>
                <a:gd name="connsiteX1" fmla="*/ 292844 w 1427274"/>
                <a:gd name="connsiteY1" fmla="*/ 1746592 h 2460229"/>
                <a:gd name="connsiteX2" fmla="*/ 713638 w 1427274"/>
                <a:gd name="connsiteY2" fmla="*/ 2167386 h 2460229"/>
                <a:gd name="connsiteX3" fmla="*/ 1134432 w 1427274"/>
                <a:gd name="connsiteY3" fmla="*/ 1746592 h 2460229"/>
                <a:gd name="connsiteX4" fmla="*/ 713638 w 1427274"/>
                <a:gd name="connsiteY4" fmla="*/ 1325798 h 2460229"/>
                <a:gd name="connsiteX5" fmla="*/ 713637 w 1427274"/>
                <a:gd name="connsiteY5" fmla="*/ 0 h 2460229"/>
                <a:gd name="connsiteX6" fmla="*/ 1112638 w 1427274"/>
                <a:gd name="connsiteY6" fmla="*/ 1154833 h 2460229"/>
                <a:gd name="connsiteX7" fmla="*/ 1427274 w 1427274"/>
                <a:gd name="connsiteY7" fmla="*/ 1746592 h 2460229"/>
                <a:gd name="connsiteX8" fmla="*/ 713637 w 1427274"/>
                <a:gd name="connsiteY8" fmla="*/ 2460229 h 2460229"/>
                <a:gd name="connsiteX9" fmla="*/ 0 w 1427274"/>
                <a:gd name="connsiteY9" fmla="*/ 1746592 h 2460229"/>
                <a:gd name="connsiteX10" fmla="*/ 314636 w 1427274"/>
                <a:gd name="connsiteY10" fmla="*/ 1154833 h 2460229"/>
                <a:gd name="connsiteX11" fmla="*/ 713637 w 1427274"/>
                <a:gd name="connsiteY11" fmla="*/ 0 h 246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27274" h="2460229">
                  <a:moveTo>
                    <a:pt x="713638" y="1325798"/>
                  </a:moveTo>
                  <a:cubicBezTo>
                    <a:pt x="481240" y="1325798"/>
                    <a:pt x="292844" y="1514194"/>
                    <a:pt x="292844" y="1746592"/>
                  </a:cubicBezTo>
                  <a:cubicBezTo>
                    <a:pt x="292844" y="1978990"/>
                    <a:pt x="481240" y="2167386"/>
                    <a:pt x="713638" y="2167386"/>
                  </a:cubicBezTo>
                  <a:cubicBezTo>
                    <a:pt x="946036" y="2167386"/>
                    <a:pt x="1134432" y="1978990"/>
                    <a:pt x="1134432" y="1746592"/>
                  </a:cubicBezTo>
                  <a:cubicBezTo>
                    <a:pt x="1134432" y="1514194"/>
                    <a:pt x="946036" y="1325798"/>
                    <a:pt x="713638" y="1325798"/>
                  </a:cubicBezTo>
                  <a:close/>
                  <a:moveTo>
                    <a:pt x="713637" y="0"/>
                  </a:moveTo>
                  <a:lnTo>
                    <a:pt x="1112638" y="1154833"/>
                  </a:lnTo>
                  <a:cubicBezTo>
                    <a:pt x="1302467" y="1283079"/>
                    <a:pt x="1427274" y="1500260"/>
                    <a:pt x="1427274" y="1746592"/>
                  </a:cubicBezTo>
                  <a:cubicBezTo>
                    <a:pt x="1427274" y="2140723"/>
                    <a:pt x="1107768" y="2460229"/>
                    <a:pt x="713637" y="2460229"/>
                  </a:cubicBezTo>
                  <a:cubicBezTo>
                    <a:pt x="319506" y="2460229"/>
                    <a:pt x="0" y="2140723"/>
                    <a:pt x="0" y="1746592"/>
                  </a:cubicBezTo>
                  <a:cubicBezTo>
                    <a:pt x="0" y="1500260"/>
                    <a:pt x="124807" y="1283079"/>
                    <a:pt x="314636" y="1154833"/>
                  </a:cubicBezTo>
                  <a:lnTo>
                    <a:pt x="713637" y="0"/>
                  </a:lnTo>
                  <a:close/>
                </a:path>
              </a:pathLst>
            </a:custGeom>
            <a:solidFill>
              <a:srgbClr val="FF5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reeform 353"/>
            <p:cNvSpPr/>
            <p:nvPr/>
          </p:nvSpPr>
          <p:spPr>
            <a:xfrm rot="10800000">
              <a:off x="4421632" y="996540"/>
              <a:ext cx="291326" cy="1004329"/>
            </a:xfrm>
            <a:custGeom>
              <a:avLst/>
              <a:gdLst>
                <a:gd name="connsiteX0" fmla="*/ 291325 w 291326"/>
                <a:gd name="connsiteY0" fmla="*/ 1004329 h 1004329"/>
                <a:gd name="connsiteX1" fmla="*/ 0 w 291326"/>
                <a:gd name="connsiteY1" fmla="*/ 713004 h 1004329"/>
                <a:gd name="connsiteX2" fmla="*/ 128443 w 291326"/>
                <a:gd name="connsiteY2" fmla="*/ 471433 h 1004329"/>
                <a:gd name="connsiteX3" fmla="*/ 291325 w 291326"/>
                <a:gd name="connsiteY3" fmla="*/ 0 h 1004329"/>
                <a:gd name="connsiteX4" fmla="*/ 291326 w 291326"/>
                <a:gd name="connsiteY4" fmla="*/ 3 h 1004329"/>
                <a:gd name="connsiteX5" fmla="*/ 291326 w 291326"/>
                <a:gd name="connsiteY5" fmla="*/ 541225 h 1004329"/>
                <a:gd name="connsiteX6" fmla="*/ 291326 w 291326"/>
                <a:gd name="connsiteY6" fmla="*/ 541225 h 1004329"/>
                <a:gd name="connsiteX7" fmla="*/ 119547 w 291326"/>
                <a:gd name="connsiteY7" fmla="*/ 713004 h 1004329"/>
                <a:gd name="connsiteX8" fmla="*/ 291326 w 291326"/>
                <a:gd name="connsiteY8" fmla="*/ 884783 h 1004329"/>
                <a:gd name="connsiteX9" fmla="*/ 291326 w 291326"/>
                <a:gd name="connsiteY9" fmla="*/ 884783 h 1004329"/>
                <a:gd name="connsiteX10" fmla="*/ 291326 w 291326"/>
                <a:gd name="connsiteY10" fmla="*/ 1004329 h 100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326" h="1004329">
                  <a:moveTo>
                    <a:pt x="291325" y="1004329"/>
                  </a:moveTo>
                  <a:cubicBezTo>
                    <a:pt x="130431" y="1004329"/>
                    <a:pt x="0" y="873898"/>
                    <a:pt x="0" y="713004"/>
                  </a:cubicBezTo>
                  <a:cubicBezTo>
                    <a:pt x="0" y="612445"/>
                    <a:pt x="50950" y="523786"/>
                    <a:pt x="128443" y="471433"/>
                  </a:cubicBezTo>
                  <a:lnTo>
                    <a:pt x="291325" y="0"/>
                  </a:lnTo>
                  <a:lnTo>
                    <a:pt x="291326" y="3"/>
                  </a:lnTo>
                  <a:lnTo>
                    <a:pt x="291326" y="541225"/>
                  </a:lnTo>
                  <a:lnTo>
                    <a:pt x="291326" y="541225"/>
                  </a:lnTo>
                  <a:cubicBezTo>
                    <a:pt x="196455" y="541225"/>
                    <a:pt x="119547" y="618133"/>
                    <a:pt x="119547" y="713004"/>
                  </a:cubicBezTo>
                  <a:cubicBezTo>
                    <a:pt x="119547" y="807875"/>
                    <a:pt x="196455" y="884783"/>
                    <a:pt x="291326" y="884783"/>
                  </a:cubicBezTo>
                  <a:lnTo>
                    <a:pt x="291326" y="884783"/>
                  </a:lnTo>
                  <a:lnTo>
                    <a:pt x="291326" y="1004329"/>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rot="10800000">
              <a:off x="4249854" y="1116086"/>
              <a:ext cx="343557" cy="343558"/>
            </a:xfrm>
            <a:prstGeom prst="ellipse">
              <a:avLst/>
            </a:prstGeom>
            <a:solidFill>
              <a:schemeClr val="bg1"/>
            </a:solidFill>
            <a:ln w="28575">
              <a:solidFill>
                <a:srgbClr val="C445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799999"/>
                </a:camera>
                <a:lightRig rig="threePt" dir="t"/>
              </a:scene3d>
            </a:bodyPr>
            <a:lstStyle/>
            <a:p>
              <a:pPr algn="ctr"/>
              <a:endParaRPr lang="en-US" dirty="0">
                <a:solidFill>
                  <a:schemeClr val="tx1">
                    <a:lumMod val="75000"/>
                    <a:lumOff val="25000"/>
                  </a:schemeClr>
                </a:solidFill>
              </a:endParaRPr>
            </a:p>
          </p:txBody>
        </p:sp>
      </p:grpSp>
      <p:grpSp>
        <p:nvGrpSpPr>
          <p:cNvPr id="356" name="Group 355"/>
          <p:cNvGrpSpPr/>
          <p:nvPr/>
        </p:nvGrpSpPr>
        <p:grpSpPr>
          <a:xfrm>
            <a:off x="10192514" y="2220460"/>
            <a:ext cx="1503823" cy="720346"/>
            <a:chOff x="2015078" y="4111351"/>
            <a:chExt cx="1503823" cy="720346"/>
          </a:xfrm>
        </p:grpSpPr>
        <p:sp>
          <p:nvSpPr>
            <p:cNvPr id="357" name="Rectangle 356"/>
            <p:cNvSpPr/>
            <p:nvPr/>
          </p:nvSpPr>
          <p:spPr>
            <a:xfrm>
              <a:off x="2015080" y="4323866"/>
              <a:ext cx="1503821" cy="507831"/>
            </a:xfrm>
            <a:prstGeom prst="rect">
              <a:avLst/>
            </a:prstGeom>
          </p:spPr>
          <p:txBody>
            <a:bodyPr wrap="square">
              <a:spAutoFit/>
            </a:bodyPr>
            <a:lstStyle/>
            <a:p>
              <a:pPr algn="r"/>
              <a:r>
                <a:rPr lang="en-US" sz="900" b="1" dirty="0">
                  <a:solidFill>
                    <a:schemeClr val="tx1">
                      <a:lumMod val="50000"/>
                      <a:lumOff val="50000"/>
                    </a:schemeClr>
                  </a:solidFill>
                </a:rPr>
                <a:t>Alliance Boots </a:t>
              </a:r>
              <a:r>
                <a:rPr lang="en-US" sz="900" dirty="0">
                  <a:solidFill>
                    <a:schemeClr val="tx1">
                      <a:lumMod val="50000"/>
                      <a:lumOff val="50000"/>
                    </a:schemeClr>
                  </a:solidFill>
                </a:rPr>
                <a:t>- </a:t>
              </a:r>
              <a:r>
                <a:rPr lang="en-IE" sz="900" dirty="0">
                  <a:solidFill>
                    <a:schemeClr val="tx1">
                      <a:lumMod val="50000"/>
                      <a:lumOff val="50000"/>
                    </a:schemeClr>
                  </a:solidFill>
                </a:rPr>
                <a:t>Disposal of Alliance Healthcare UK business</a:t>
              </a:r>
            </a:p>
          </p:txBody>
        </p:sp>
        <p:sp>
          <p:nvSpPr>
            <p:cNvPr id="358" name="Rectangle 357"/>
            <p:cNvSpPr/>
            <p:nvPr/>
          </p:nvSpPr>
          <p:spPr>
            <a:xfrm>
              <a:off x="2015078" y="4111351"/>
              <a:ext cx="934358" cy="307777"/>
            </a:xfrm>
            <a:prstGeom prst="rect">
              <a:avLst/>
            </a:prstGeom>
          </p:spPr>
          <p:txBody>
            <a:bodyPr wrap="none">
              <a:spAutoFit/>
            </a:bodyPr>
            <a:lstStyle/>
            <a:p>
              <a:r>
                <a:rPr lang="en-US" sz="1400" b="1" dirty="0" smtClean="0"/>
                <a:t>Milestone</a:t>
              </a:r>
              <a:endParaRPr lang="en-US" sz="1400" b="1" dirty="0"/>
            </a:p>
          </p:txBody>
        </p:sp>
      </p:grpSp>
      <p:sp>
        <p:nvSpPr>
          <p:cNvPr id="359" name="Rectangle 358"/>
          <p:cNvSpPr/>
          <p:nvPr/>
        </p:nvSpPr>
        <p:spPr>
          <a:xfrm>
            <a:off x="1317353" y="1323751"/>
            <a:ext cx="418704" cy="369332"/>
          </a:xfrm>
          <a:prstGeom prst="rect">
            <a:avLst/>
          </a:prstGeom>
        </p:spPr>
        <p:txBody>
          <a:bodyPr wrap="none">
            <a:spAutoFit/>
          </a:bodyPr>
          <a:lstStyle/>
          <a:p>
            <a:r>
              <a:rPr lang="en-US" dirty="0" smtClean="0">
                <a:solidFill>
                  <a:schemeClr val="tx1">
                    <a:lumMod val="75000"/>
                    <a:lumOff val="25000"/>
                  </a:schemeClr>
                </a:solidFill>
              </a:rPr>
              <a:t>14</a:t>
            </a:r>
            <a:endParaRPr lang="en-US" dirty="0"/>
          </a:p>
        </p:txBody>
      </p:sp>
      <p:sp>
        <p:nvSpPr>
          <p:cNvPr id="360" name="Rectangle 359"/>
          <p:cNvSpPr/>
          <p:nvPr/>
        </p:nvSpPr>
        <p:spPr>
          <a:xfrm>
            <a:off x="3016456" y="1313279"/>
            <a:ext cx="418704" cy="369332"/>
          </a:xfrm>
          <a:prstGeom prst="rect">
            <a:avLst/>
          </a:prstGeom>
        </p:spPr>
        <p:txBody>
          <a:bodyPr wrap="none">
            <a:spAutoFit/>
          </a:bodyPr>
          <a:lstStyle/>
          <a:p>
            <a:r>
              <a:rPr lang="en-US" dirty="0" smtClean="0">
                <a:solidFill>
                  <a:schemeClr val="tx1">
                    <a:lumMod val="75000"/>
                    <a:lumOff val="25000"/>
                  </a:schemeClr>
                </a:solidFill>
              </a:rPr>
              <a:t>16</a:t>
            </a:r>
            <a:endParaRPr lang="en-US" dirty="0"/>
          </a:p>
        </p:txBody>
      </p:sp>
      <p:sp>
        <p:nvSpPr>
          <p:cNvPr id="361" name="Rectangle 360"/>
          <p:cNvSpPr/>
          <p:nvPr/>
        </p:nvSpPr>
        <p:spPr>
          <a:xfrm>
            <a:off x="4721474" y="1323751"/>
            <a:ext cx="418704" cy="369332"/>
          </a:xfrm>
          <a:prstGeom prst="rect">
            <a:avLst/>
          </a:prstGeom>
        </p:spPr>
        <p:txBody>
          <a:bodyPr wrap="none">
            <a:spAutoFit/>
          </a:bodyPr>
          <a:lstStyle/>
          <a:p>
            <a:r>
              <a:rPr lang="en-US" dirty="0" smtClean="0">
                <a:solidFill>
                  <a:schemeClr val="tx1">
                    <a:lumMod val="75000"/>
                    <a:lumOff val="25000"/>
                  </a:schemeClr>
                </a:solidFill>
              </a:rPr>
              <a:t>18</a:t>
            </a:r>
            <a:endParaRPr lang="en-US" dirty="0"/>
          </a:p>
        </p:txBody>
      </p:sp>
      <p:sp>
        <p:nvSpPr>
          <p:cNvPr id="362" name="Rectangle 361"/>
          <p:cNvSpPr/>
          <p:nvPr/>
        </p:nvSpPr>
        <p:spPr>
          <a:xfrm>
            <a:off x="6434866" y="1323751"/>
            <a:ext cx="418704" cy="369332"/>
          </a:xfrm>
          <a:prstGeom prst="rect">
            <a:avLst/>
          </a:prstGeom>
        </p:spPr>
        <p:txBody>
          <a:bodyPr wrap="none">
            <a:spAutoFit/>
          </a:bodyPr>
          <a:lstStyle/>
          <a:p>
            <a:r>
              <a:rPr lang="en-US" dirty="0" smtClean="0">
                <a:solidFill>
                  <a:schemeClr val="tx1">
                    <a:lumMod val="75000"/>
                    <a:lumOff val="25000"/>
                  </a:schemeClr>
                </a:solidFill>
              </a:rPr>
              <a:t>20</a:t>
            </a:r>
            <a:endParaRPr lang="en-US" dirty="0"/>
          </a:p>
        </p:txBody>
      </p:sp>
      <p:sp>
        <p:nvSpPr>
          <p:cNvPr id="363" name="Rectangle 362"/>
          <p:cNvSpPr/>
          <p:nvPr/>
        </p:nvSpPr>
        <p:spPr>
          <a:xfrm>
            <a:off x="8142453" y="1329496"/>
            <a:ext cx="418704" cy="369332"/>
          </a:xfrm>
          <a:prstGeom prst="rect">
            <a:avLst/>
          </a:prstGeom>
        </p:spPr>
        <p:txBody>
          <a:bodyPr wrap="none">
            <a:spAutoFit/>
          </a:bodyPr>
          <a:lstStyle/>
          <a:p>
            <a:r>
              <a:rPr lang="en-US" dirty="0" smtClean="0">
                <a:solidFill>
                  <a:schemeClr val="tx1">
                    <a:lumMod val="75000"/>
                    <a:lumOff val="25000"/>
                  </a:schemeClr>
                </a:solidFill>
              </a:rPr>
              <a:t>22</a:t>
            </a:r>
            <a:endParaRPr lang="en-US" dirty="0"/>
          </a:p>
        </p:txBody>
      </p:sp>
      <p:sp>
        <p:nvSpPr>
          <p:cNvPr id="364" name="Rectangle 363"/>
          <p:cNvSpPr/>
          <p:nvPr/>
        </p:nvSpPr>
        <p:spPr>
          <a:xfrm>
            <a:off x="9860854" y="1315423"/>
            <a:ext cx="418704" cy="369332"/>
          </a:xfrm>
          <a:prstGeom prst="rect">
            <a:avLst/>
          </a:prstGeom>
        </p:spPr>
        <p:txBody>
          <a:bodyPr wrap="none">
            <a:spAutoFit/>
          </a:bodyPr>
          <a:lstStyle/>
          <a:p>
            <a:r>
              <a:rPr lang="en-US" dirty="0" smtClean="0">
                <a:solidFill>
                  <a:schemeClr val="tx1">
                    <a:lumMod val="75000"/>
                    <a:lumOff val="25000"/>
                  </a:schemeClr>
                </a:solidFill>
              </a:rPr>
              <a:t>24</a:t>
            </a:r>
            <a:endParaRPr lang="en-US" dirty="0"/>
          </a:p>
        </p:txBody>
      </p:sp>
      <p:sp>
        <p:nvSpPr>
          <p:cNvPr id="365" name="Rectangle 364"/>
          <p:cNvSpPr/>
          <p:nvPr/>
        </p:nvSpPr>
        <p:spPr>
          <a:xfrm>
            <a:off x="11585722" y="1326215"/>
            <a:ext cx="418704" cy="369332"/>
          </a:xfrm>
          <a:prstGeom prst="rect">
            <a:avLst/>
          </a:prstGeom>
        </p:spPr>
        <p:txBody>
          <a:bodyPr wrap="none">
            <a:spAutoFit/>
          </a:bodyPr>
          <a:lstStyle/>
          <a:p>
            <a:r>
              <a:rPr lang="en-US" dirty="0" smtClean="0">
                <a:solidFill>
                  <a:schemeClr val="tx1">
                    <a:lumMod val="75000"/>
                    <a:lumOff val="25000"/>
                  </a:schemeClr>
                </a:solidFill>
              </a:rPr>
              <a:t>26</a:t>
            </a:r>
            <a:endParaRPr lang="en-US" dirty="0"/>
          </a:p>
        </p:txBody>
      </p:sp>
      <p:sp>
        <p:nvSpPr>
          <p:cNvPr id="366" name="Rectangle 365"/>
          <p:cNvSpPr/>
          <p:nvPr/>
        </p:nvSpPr>
        <p:spPr>
          <a:xfrm>
            <a:off x="2152785" y="5792967"/>
            <a:ext cx="418704" cy="369332"/>
          </a:xfrm>
          <a:prstGeom prst="rect">
            <a:avLst/>
          </a:prstGeom>
        </p:spPr>
        <p:txBody>
          <a:bodyPr wrap="none">
            <a:spAutoFit/>
          </a:bodyPr>
          <a:lstStyle/>
          <a:p>
            <a:r>
              <a:rPr lang="en-US" dirty="0" smtClean="0">
                <a:solidFill>
                  <a:schemeClr val="tx1">
                    <a:lumMod val="75000"/>
                    <a:lumOff val="25000"/>
                  </a:schemeClr>
                </a:solidFill>
              </a:rPr>
              <a:t>15</a:t>
            </a:r>
            <a:endParaRPr lang="en-US" dirty="0"/>
          </a:p>
        </p:txBody>
      </p:sp>
      <p:sp>
        <p:nvSpPr>
          <p:cNvPr id="367" name="Rectangle 366"/>
          <p:cNvSpPr/>
          <p:nvPr/>
        </p:nvSpPr>
        <p:spPr>
          <a:xfrm>
            <a:off x="3877288" y="5782495"/>
            <a:ext cx="418704" cy="369332"/>
          </a:xfrm>
          <a:prstGeom prst="rect">
            <a:avLst/>
          </a:prstGeom>
        </p:spPr>
        <p:txBody>
          <a:bodyPr wrap="none">
            <a:spAutoFit/>
          </a:bodyPr>
          <a:lstStyle/>
          <a:p>
            <a:r>
              <a:rPr lang="en-US" dirty="0" smtClean="0">
                <a:solidFill>
                  <a:schemeClr val="tx1">
                    <a:lumMod val="75000"/>
                    <a:lumOff val="25000"/>
                  </a:schemeClr>
                </a:solidFill>
              </a:rPr>
              <a:t>17</a:t>
            </a:r>
            <a:endParaRPr lang="en-US" dirty="0"/>
          </a:p>
        </p:txBody>
      </p:sp>
      <p:sp>
        <p:nvSpPr>
          <p:cNvPr id="368" name="Rectangle 367"/>
          <p:cNvSpPr/>
          <p:nvPr/>
        </p:nvSpPr>
        <p:spPr>
          <a:xfrm>
            <a:off x="5582306" y="5792967"/>
            <a:ext cx="418704" cy="369332"/>
          </a:xfrm>
          <a:prstGeom prst="rect">
            <a:avLst/>
          </a:prstGeom>
        </p:spPr>
        <p:txBody>
          <a:bodyPr wrap="none">
            <a:spAutoFit/>
          </a:bodyPr>
          <a:lstStyle/>
          <a:p>
            <a:r>
              <a:rPr lang="en-US" dirty="0" smtClean="0">
                <a:solidFill>
                  <a:schemeClr val="tx1">
                    <a:lumMod val="75000"/>
                    <a:lumOff val="25000"/>
                  </a:schemeClr>
                </a:solidFill>
              </a:rPr>
              <a:t>19</a:t>
            </a:r>
            <a:endParaRPr lang="en-US" dirty="0"/>
          </a:p>
        </p:txBody>
      </p:sp>
      <p:sp>
        <p:nvSpPr>
          <p:cNvPr id="369" name="Rectangle 368"/>
          <p:cNvSpPr/>
          <p:nvPr/>
        </p:nvSpPr>
        <p:spPr>
          <a:xfrm>
            <a:off x="7308398" y="5792967"/>
            <a:ext cx="418704" cy="369332"/>
          </a:xfrm>
          <a:prstGeom prst="rect">
            <a:avLst/>
          </a:prstGeom>
        </p:spPr>
        <p:txBody>
          <a:bodyPr wrap="none">
            <a:spAutoFit/>
          </a:bodyPr>
          <a:lstStyle/>
          <a:p>
            <a:r>
              <a:rPr lang="en-US" dirty="0" smtClean="0">
                <a:solidFill>
                  <a:schemeClr val="tx1">
                    <a:lumMod val="75000"/>
                    <a:lumOff val="25000"/>
                  </a:schemeClr>
                </a:solidFill>
              </a:rPr>
              <a:t>21</a:t>
            </a:r>
            <a:endParaRPr lang="en-US" dirty="0"/>
          </a:p>
        </p:txBody>
      </p:sp>
      <p:sp>
        <p:nvSpPr>
          <p:cNvPr id="370" name="Rectangle 369"/>
          <p:cNvSpPr/>
          <p:nvPr/>
        </p:nvSpPr>
        <p:spPr>
          <a:xfrm>
            <a:off x="9015985" y="5798712"/>
            <a:ext cx="418704" cy="369332"/>
          </a:xfrm>
          <a:prstGeom prst="rect">
            <a:avLst/>
          </a:prstGeom>
        </p:spPr>
        <p:txBody>
          <a:bodyPr wrap="none">
            <a:spAutoFit/>
          </a:bodyPr>
          <a:lstStyle/>
          <a:p>
            <a:r>
              <a:rPr lang="en-US" dirty="0" smtClean="0">
                <a:solidFill>
                  <a:schemeClr val="tx1">
                    <a:lumMod val="75000"/>
                    <a:lumOff val="25000"/>
                  </a:schemeClr>
                </a:solidFill>
              </a:rPr>
              <a:t>23</a:t>
            </a:r>
            <a:endParaRPr lang="en-US" dirty="0"/>
          </a:p>
        </p:txBody>
      </p:sp>
      <p:sp>
        <p:nvSpPr>
          <p:cNvPr id="371" name="Rectangle 370"/>
          <p:cNvSpPr/>
          <p:nvPr/>
        </p:nvSpPr>
        <p:spPr>
          <a:xfrm>
            <a:off x="10721686" y="5784639"/>
            <a:ext cx="418704" cy="369332"/>
          </a:xfrm>
          <a:prstGeom prst="rect">
            <a:avLst/>
          </a:prstGeom>
        </p:spPr>
        <p:txBody>
          <a:bodyPr wrap="none">
            <a:spAutoFit/>
          </a:bodyPr>
          <a:lstStyle/>
          <a:p>
            <a:r>
              <a:rPr lang="en-US" dirty="0" smtClean="0">
                <a:solidFill>
                  <a:schemeClr val="tx1">
                    <a:lumMod val="75000"/>
                    <a:lumOff val="25000"/>
                  </a:schemeClr>
                </a:solidFill>
              </a:rPr>
              <a:t>25</a:t>
            </a:r>
            <a:endParaRPr lang="en-US" dirty="0"/>
          </a:p>
        </p:txBody>
      </p:sp>
      <p:sp>
        <p:nvSpPr>
          <p:cNvPr id="385" name="TextBox 384"/>
          <p:cNvSpPr txBox="1"/>
          <p:nvPr/>
        </p:nvSpPr>
        <p:spPr>
          <a:xfrm>
            <a:off x="4907844" y="6411011"/>
            <a:ext cx="6981398"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udghealthcare.com</a:t>
            </a:r>
            <a:r>
              <a:rPr lang="en-US" sz="800" dirty="0">
                <a:solidFill>
                  <a:schemeClr val="tx1">
                    <a:lumMod val="75000"/>
                    <a:lumOff val="25000"/>
                  </a:schemeClr>
                </a:solidFill>
              </a:rPr>
              <a:t>, </a:t>
            </a:r>
            <a:r>
              <a:rPr lang="en-US" sz="800" dirty="0" smtClean="0">
                <a:solidFill>
                  <a:schemeClr val="tx1">
                    <a:lumMod val="75000"/>
                    <a:lumOff val="25000"/>
                  </a:schemeClr>
                </a:solidFill>
              </a:rPr>
              <a:t>sharpservices.com</a:t>
            </a:r>
            <a:r>
              <a:rPr lang="en-US" sz="800" dirty="0">
                <a:solidFill>
                  <a:schemeClr val="tx1">
                    <a:lumMod val="75000"/>
                    <a:lumOff val="25000"/>
                  </a:schemeClr>
                </a:solidFill>
              </a:rPr>
              <a:t>, united-drug.com, </a:t>
            </a:r>
            <a:r>
              <a:rPr lang="en-US" sz="800" dirty="0" smtClean="0">
                <a:solidFill>
                  <a:schemeClr val="tx1">
                    <a:lumMod val="75000"/>
                    <a:lumOff val="25000"/>
                  </a:schemeClr>
                </a:solidFill>
              </a:rPr>
              <a:t>aquilantservices.ie, ashfieldhealthcare.com)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3165667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78309B-6251-4B38-9DB1-212C96F2A3CC}" type="slidenum">
              <a:rPr lang="en-US" smtClean="0"/>
              <a:t>8</a:t>
            </a:fld>
            <a:endParaRPr lang="en-US"/>
          </a:p>
        </p:txBody>
      </p:sp>
      <p:sp>
        <p:nvSpPr>
          <p:cNvPr id="7" name="Rectangle 6"/>
          <p:cNvSpPr/>
          <p:nvPr/>
        </p:nvSpPr>
        <p:spPr>
          <a:xfrm>
            <a:off x="1104320"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2000</a:t>
            </a:r>
            <a:endParaRPr lang="en-US" sz="1000" dirty="0"/>
          </a:p>
        </p:txBody>
      </p:sp>
      <p:sp>
        <p:nvSpPr>
          <p:cNvPr id="8" name="Rectangle 7"/>
          <p:cNvSpPr/>
          <p:nvPr/>
        </p:nvSpPr>
        <p:spPr>
          <a:xfrm>
            <a:off x="1523262"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2001</a:t>
            </a:r>
            <a:endParaRPr lang="en-US" sz="1000" dirty="0"/>
          </a:p>
        </p:txBody>
      </p:sp>
      <p:sp>
        <p:nvSpPr>
          <p:cNvPr id="9" name="Rectangle 8"/>
          <p:cNvSpPr/>
          <p:nvPr/>
        </p:nvSpPr>
        <p:spPr>
          <a:xfrm>
            <a:off x="1909715"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2002</a:t>
            </a:r>
            <a:endParaRPr lang="en-US" sz="1000" dirty="0"/>
          </a:p>
        </p:txBody>
      </p:sp>
      <p:sp>
        <p:nvSpPr>
          <p:cNvPr id="10" name="Rectangle 9"/>
          <p:cNvSpPr/>
          <p:nvPr/>
        </p:nvSpPr>
        <p:spPr>
          <a:xfrm>
            <a:off x="2313904"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2003</a:t>
            </a:r>
            <a:endParaRPr lang="en-US" sz="1000" dirty="0"/>
          </a:p>
        </p:txBody>
      </p:sp>
      <p:sp>
        <p:nvSpPr>
          <p:cNvPr id="11" name="Rectangle 10"/>
          <p:cNvSpPr/>
          <p:nvPr/>
        </p:nvSpPr>
        <p:spPr>
          <a:xfrm>
            <a:off x="2718094"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2004</a:t>
            </a:r>
            <a:endParaRPr lang="en-US" sz="1000" dirty="0"/>
          </a:p>
        </p:txBody>
      </p:sp>
      <p:sp>
        <p:nvSpPr>
          <p:cNvPr id="12" name="Rectangle 11"/>
          <p:cNvSpPr/>
          <p:nvPr/>
        </p:nvSpPr>
        <p:spPr>
          <a:xfrm>
            <a:off x="3120793"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2005</a:t>
            </a:r>
            <a:endParaRPr lang="en-US" sz="1000" dirty="0"/>
          </a:p>
        </p:txBody>
      </p:sp>
      <p:sp>
        <p:nvSpPr>
          <p:cNvPr id="13" name="Rectangle 12"/>
          <p:cNvSpPr/>
          <p:nvPr/>
        </p:nvSpPr>
        <p:spPr>
          <a:xfrm>
            <a:off x="3524984"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2006</a:t>
            </a:r>
            <a:endParaRPr lang="en-US" sz="1000" dirty="0"/>
          </a:p>
        </p:txBody>
      </p:sp>
      <p:sp>
        <p:nvSpPr>
          <p:cNvPr id="14" name="Rectangle 13"/>
          <p:cNvSpPr/>
          <p:nvPr/>
        </p:nvSpPr>
        <p:spPr>
          <a:xfrm>
            <a:off x="3927679" y="6062964"/>
            <a:ext cx="447558" cy="246221"/>
          </a:xfrm>
          <a:prstGeom prst="rect">
            <a:avLst/>
          </a:prstGeom>
        </p:spPr>
        <p:txBody>
          <a:bodyPr wrap="none">
            <a:spAutoFit/>
          </a:bodyPr>
          <a:lstStyle/>
          <a:p>
            <a:pPr algn="ctr"/>
            <a:r>
              <a:rPr lang="en-US" sz="1000" dirty="0" smtClean="0">
                <a:solidFill>
                  <a:schemeClr val="tx1">
                    <a:lumMod val="75000"/>
                    <a:lumOff val="25000"/>
                  </a:schemeClr>
                </a:solidFill>
              </a:rPr>
              <a:t>2007</a:t>
            </a:r>
            <a:endParaRPr lang="en-US" sz="1000" dirty="0"/>
          </a:p>
        </p:txBody>
      </p:sp>
      <p:sp>
        <p:nvSpPr>
          <p:cNvPr id="15" name="Rectangle 14"/>
          <p:cNvSpPr/>
          <p:nvPr/>
        </p:nvSpPr>
        <p:spPr>
          <a:xfrm>
            <a:off x="4330375" y="6062963"/>
            <a:ext cx="447558" cy="246221"/>
          </a:xfrm>
          <a:prstGeom prst="rect">
            <a:avLst/>
          </a:prstGeom>
        </p:spPr>
        <p:txBody>
          <a:bodyPr wrap="none">
            <a:spAutoFit/>
          </a:bodyPr>
          <a:lstStyle/>
          <a:p>
            <a:pPr algn="ctr"/>
            <a:r>
              <a:rPr lang="en-US" sz="1000" dirty="0" smtClean="0">
                <a:solidFill>
                  <a:schemeClr val="tx1">
                    <a:lumMod val="75000"/>
                    <a:lumOff val="25000"/>
                  </a:schemeClr>
                </a:solidFill>
              </a:rPr>
              <a:t>2008</a:t>
            </a:r>
            <a:endParaRPr lang="en-US" sz="1000" dirty="0"/>
          </a:p>
        </p:txBody>
      </p:sp>
      <p:graphicFrame>
        <p:nvGraphicFramePr>
          <p:cNvPr id="22" name="Chart 21"/>
          <p:cNvGraphicFramePr>
            <a:graphicFrameLocks/>
          </p:cNvGraphicFramePr>
          <p:nvPr>
            <p:extLst>
              <p:ext uri="{D42A27DB-BD31-4B8C-83A1-F6EECF244321}">
                <p14:modId xmlns:p14="http://schemas.microsoft.com/office/powerpoint/2010/main" val="1605768188"/>
              </p:ext>
            </p:extLst>
          </p:nvPr>
        </p:nvGraphicFramePr>
        <p:xfrm>
          <a:off x="464798" y="1182756"/>
          <a:ext cx="8502222" cy="5006009"/>
        </p:xfrm>
        <a:graphic>
          <a:graphicData uri="http://schemas.openxmlformats.org/drawingml/2006/chart">
            <c:chart xmlns:c="http://schemas.openxmlformats.org/drawingml/2006/chart" xmlns:r="http://schemas.openxmlformats.org/officeDocument/2006/relationships" r:id="rId2"/>
          </a:graphicData>
        </a:graphic>
      </p:graphicFrame>
      <p:sp>
        <p:nvSpPr>
          <p:cNvPr id="23" name="Rectangle 22"/>
          <p:cNvSpPr/>
          <p:nvPr/>
        </p:nvSpPr>
        <p:spPr>
          <a:xfrm>
            <a:off x="4733070" y="6062963"/>
            <a:ext cx="447558" cy="246221"/>
          </a:xfrm>
          <a:prstGeom prst="rect">
            <a:avLst/>
          </a:prstGeom>
        </p:spPr>
        <p:txBody>
          <a:bodyPr wrap="none">
            <a:spAutoFit/>
          </a:bodyPr>
          <a:lstStyle/>
          <a:p>
            <a:pPr algn="ctr"/>
            <a:r>
              <a:rPr lang="en-US" sz="1000" dirty="0" smtClean="0">
                <a:solidFill>
                  <a:schemeClr val="tx1">
                    <a:lumMod val="75000"/>
                    <a:lumOff val="25000"/>
                  </a:schemeClr>
                </a:solidFill>
              </a:rPr>
              <a:t>2009</a:t>
            </a:r>
            <a:endParaRPr lang="en-US" sz="1000" dirty="0"/>
          </a:p>
        </p:txBody>
      </p:sp>
      <p:sp>
        <p:nvSpPr>
          <p:cNvPr id="24" name="Rectangle 23"/>
          <p:cNvSpPr/>
          <p:nvPr/>
        </p:nvSpPr>
        <p:spPr>
          <a:xfrm>
            <a:off x="5137263" y="6062963"/>
            <a:ext cx="447559" cy="246221"/>
          </a:xfrm>
          <a:prstGeom prst="rect">
            <a:avLst/>
          </a:prstGeom>
        </p:spPr>
        <p:txBody>
          <a:bodyPr wrap="none">
            <a:spAutoFit/>
          </a:bodyPr>
          <a:lstStyle/>
          <a:p>
            <a:pPr algn="ctr"/>
            <a:r>
              <a:rPr lang="en-US" sz="1000" dirty="0" smtClean="0">
                <a:solidFill>
                  <a:schemeClr val="tx1">
                    <a:lumMod val="75000"/>
                    <a:lumOff val="25000"/>
                  </a:schemeClr>
                </a:solidFill>
              </a:rPr>
              <a:t>2010</a:t>
            </a:r>
            <a:endParaRPr lang="en-US" sz="1000" dirty="0"/>
          </a:p>
        </p:txBody>
      </p:sp>
      <p:sp>
        <p:nvSpPr>
          <p:cNvPr id="25" name="Rectangle 24"/>
          <p:cNvSpPr/>
          <p:nvPr/>
        </p:nvSpPr>
        <p:spPr>
          <a:xfrm>
            <a:off x="5538464" y="6062963"/>
            <a:ext cx="447559" cy="246221"/>
          </a:xfrm>
          <a:prstGeom prst="rect">
            <a:avLst/>
          </a:prstGeom>
        </p:spPr>
        <p:txBody>
          <a:bodyPr wrap="none">
            <a:spAutoFit/>
          </a:bodyPr>
          <a:lstStyle/>
          <a:p>
            <a:pPr algn="ctr"/>
            <a:r>
              <a:rPr lang="en-US" sz="1000" dirty="0" smtClean="0">
                <a:solidFill>
                  <a:schemeClr val="tx1">
                    <a:lumMod val="75000"/>
                    <a:lumOff val="25000"/>
                  </a:schemeClr>
                </a:solidFill>
              </a:rPr>
              <a:t>2011</a:t>
            </a:r>
            <a:endParaRPr lang="en-US" sz="1000" dirty="0"/>
          </a:p>
        </p:txBody>
      </p:sp>
      <p:sp>
        <p:nvSpPr>
          <p:cNvPr id="26" name="Rectangle 25"/>
          <p:cNvSpPr/>
          <p:nvPr/>
        </p:nvSpPr>
        <p:spPr>
          <a:xfrm>
            <a:off x="5927905" y="6062963"/>
            <a:ext cx="447559" cy="246221"/>
          </a:xfrm>
          <a:prstGeom prst="rect">
            <a:avLst/>
          </a:prstGeom>
        </p:spPr>
        <p:txBody>
          <a:bodyPr wrap="none">
            <a:spAutoFit/>
          </a:bodyPr>
          <a:lstStyle/>
          <a:p>
            <a:pPr algn="ctr"/>
            <a:r>
              <a:rPr lang="en-US" sz="1000" dirty="0" smtClean="0">
                <a:solidFill>
                  <a:schemeClr val="tx1">
                    <a:lumMod val="75000"/>
                    <a:lumOff val="25000"/>
                  </a:schemeClr>
                </a:solidFill>
              </a:rPr>
              <a:t>2012</a:t>
            </a:r>
            <a:endParaRPr lang="en-US" sz="1000" dirty="0"/>
          </a:p>
        </p:txBody>
      </p:sp>
      <p:sp>
        <p:nvSpPr>
          <p:cNvPr id="27" name="Rectangle 26"/>
          <p:cNvSpPr/>
          <p:nvPr/>
        </p:nvSpPr>
        <p:spPr>
          <a:xfrm>
            <a:off x="6361591" y="6062963"/>
            <a:ext cx="447559" cy="246221"/>
          </a:xfrm>
          <a:prstGeom prst="rect">
            <a:avLst/>
          </a:prstGeom>
        </p:spPr>
        <p:txBody>
          <a:bodyPr wrap="none">
            <a:spAutoFit/>
          </a:bodyPr>
          <a:lstStyle/>
          <a:p>
            <a:pPr algn="ctr"/>
            <a:r>
              <a:rPr lang="en-US" sz="1000" dirty="0" smtClean="0">
                <a:solidFill>
                  <a:schemeClr val="tx1">
                    <a:lumMod val="75000"/>
                    <a:lumOff val="25000"/>
                  </a:schemeClr>
                </a:solidFill>
              </a:rPr>
              <a:t>2013</a:t>
            </a:r>
            <a:endParaRPr lang="en-US" sz="1000" dirty="0"/>
          </a:p>
        </p:txBody>
      </p:sp>
      <p:sp>
        <p:nvSpPr>
          <p:cNvPr id="28" name="Rectangle 27"/>
          <p:cNvSpPr/>
          <p:nvPr/>
        </p:nvSpPr>
        <p:spPr>
          <a:xfrm>
            <a:off x="6764290" y="6062963"/>
            <a:ext cx="447559" cy="246221"/>
          </a:xfrm>
          <a:prstGeom prst="rect">
            <a:avLst/>
          </a:prstGeom>
        </p:spPr>
        <p:txBody>
          <a:bodyPr wrap="none">
            <a:spAutoFit/>
          </a:bodyPr>
          <a:lstStyle/>
          <a:p>
            <a:pPr algn="ctr"/>
            <a:r>
              <a:rPr lang="en-US" sz="1000" dirty="0" smtClean="0">
                <a:solidFill>
                  <a:schemeClr val="tx1">
                    <a:lumMod val="75000"/>
                    <a:lumOff val="25000"/>
                  </a:schemeClr>
                </a:solidFill>
              </a:rPr>
              <a:t>2014</a:t>
            </a:r>
            <a:endParaRPr lang="en-US" sz="1000" dirty="0"/>
          </a:p>
        </p:txBody>
      </p:sp>
      <p:sp>
        <p:nvSpPr>
          <p:cNvPr id="32" name="Rectangle 31"/>
          <p:cNvSpPr/>
          <p:nvPr/>
        </p:nvSpPr>
        <p:spPr>
          <a:xfrm>
            <a:off x="8099414" y="2973608"/>
            <a:ext cx="3802534" cy="646331"/>
          </a:xfrm>
          <a:prstGeom prst="rect">
            <a:avLst/>
          </a:prstGeom>
        </p:spPr>
        <p:txBody>
          <a:bodyPr wrap="square">
            <a:spAutoFit/>
          </a:bodyPr>
          <a:lstStyle/>
          <a:p>
            <a:r>
              <a:rPr lang="en-US" sz="1200" dirty="0">
                <a:solidFill>
                  <a:schemeClr val="tx1">
                    <a:lumMod val="75000"/>
                    <a:lumOff val="25000"/>
                  </a:schemeClr>
                </a:solidFill>
              </a:rPr>
              <a:t>2007 - Alliance Healthcare (€9.8m), Budelpack International (€9m), Pharma Logistic Investments (€21m), and Procon (€7m)</a:t>
            </a:r>
          </a:p>
        </p:txBody>
      </p:sp>
      <p:sp>
        <p:nvSpPr>
          <p:cNvPr id="39" name="Rectangle 38"/>
          <p:cNvSpPr/>
          <p:nvPr/>
        </p:nvSpPr>
        <p:spPr>
          <a:xfrm>
            <a:off x="8099414" y="2421997"/>
            <a:ext cx="3802534" cy="276999"/>
          </a:xfrm>
          <a:prstGeom prst="rect">
            <a:avLst/>
          </a:prstGeom>
        </p:spPr>
        <p:txBody>
          <a:bodyPr wrap="square">
            <a:spAutoFit/>
          </a:bodyPr>
          <a:lstStyle/>
          <a:p>
            <a:r>
              <a:rPr lang="en-US" sz="1200" dirty="0">
                <a:solidFill>
                  <a:schemeClr val="tx1">
                    <a:lumMod val="75000"/>
                    <a:lumOff val="25000"/>
                  </a:schemeClr>
                </a:solidFill>
              </a:rPr>
              <a:t>2005 - In2Focus (€20m) and TD Packaging (€15m)</a:t>
            </a:r>
            <a:endParaRPr lang="en-US" sz="1200" dirty="0">
              <a:solidFill>
                <a:schemeClr val="tx1">
                  <a:lumMod val="75000"/>
                  <a:lumOff val="25000"/>
                </a:schemeClr>
              </a:solidFill>
            </a:endParaRPr>
          </a:p>
        </p:txBody>
      </p:sp>
      <p:sp>
        <p:nvSpPr>
          <p:cNvPr id="40" name="Rectangle 39"/>
          <p:cNvSpPr/>
          <p:nvPr/>
        </p:nvSpPr>
        <p:spPr>
          <a:xfrm>
            <a:off x="8099414" y="1876677"/>
            <a:ext cx="3802534" cy="461665"/>
          </a:xfrm>
          <a:prstGeom prst="rect">
            <a:avLst/>
          </a:prstGeom>
        </p:spPr>
        <p:txBody>
          <a:bodyPr wrap="square">
            <a:spAutoFit/>
          </a:bodyPr>
          <a:lstStyle/>
          <a:p>
            <a:r>
              <a:rPr lang="en-US" sz="1200" dirty="0">
                <a:solidFill>
                  <a:schemeClr val="tx1">
                    <a:lumMod val="75000"/>
                    <a:lumOff val="25000"/>
                  </a:schemeClr>
                </a:solidFill>
              </a:rPr>
              <a:t>2002 - Intraveno (€13.3m), Newsplint (€12.3m), Ventiv (€5m)</a:t>
            </a:r>
            <a:endParaRPr lang="en-US" sz="1200" dirty="0">
              <a:solidFill>
                <a:schemeClr val="tx1">
                  <a:lumMod val="75000"/>
                  <a:lumOff val="25000"/>
                </a:schemeClr>
              </a:solidFill>
            </a:endParaRPr>
          </a:p>
        </p:txBody>
      </p:sp>
      <p:sp>
        <p:nvSpPr>
          <p:cNvPr id="41" name="Rectangle 40"/>
          <p:cNvSpPr/>
          <p:nvPr/>
        </p:nvSpPr>
        <p:spPr>
          <a:xfrm>
            <a:off x="8099414" y="1333312"/>
            <a:ext cx="3802534" cy="276999"/>
          </a:xfrm>
          <a:prstGeom prst="rect">
            <a:avLst/>
          </a:prstGeom>
        </p:spPr>
        <p:txBody>
          <a:bodyPr wrap="square">
            <a:spAutoFit/>
          </a:bodyPr>
          <a:lstStyle/>
          <a:p>
            <a:r>
              <a:rPr lang="en-US" sz="1200" dirty="0">
                <a:solidFill>
                  <a:schemeClr val="tx1">
                    <a:lumMod val="75000"/>
                    <a:lumOff val="25000"/>
                  </a:schemeClr>
                </a:solidFill>
              </a:rPr>
              <a:t>2000 - Ashfield (€21m)</a:t>
            </a:r>
            <a:endParaRPr lang="en-US" sz="1200" dirty="0">
              <a:solidFill>
                <a:schemeClr val="tx1">
                  <a:lumMod val="75000"/>
                  <a:lumOff val="25000"/>
                </a:schemeClr>
              </a:solidFill>
            </a:endParaRPr>
          </a:p>
        </p:txBody>
      </p:sp>
      <p:sp>
        <p:nvSpPr>
          <p:cNvPr id="42" name="Rectangle 41"/>
          <p:cNvSpPr/>
          <p:nvPr/>
        </p:nvSpPr>
        <p:spPr>
          <a:xfrm>
            <a:off x="8099414" y="3527563"/>
            <a:ext cx="3802534" cy="461665"/>
          </a:xfrm>
          <a:prstGeom prst="rect">
            <a:avLst/>
          </a:prstGeom>
        </p:spPr>
        <p:txBody>
          <a:bodyPr wrap="square">
            <a:spAutoFit/>
          </a:bodyPr>
          <a:lstStyle/>
          <a:p>
            <a:r>
              <a:rPr lang="en-US" sz="1200" dirty="0">
                <a:solidFill>
                  <a:schemeClr val="tx1">
                    <a:lumMod val="75000"/>
                    <a:lumOff val="25000"/>
                  </a:schemeClr>
                </a:solidFill>
              </a:rPr>
              <a:t>2008 - Sharp Corporation (€69m), and Business Edge &amp; Universal (€14.5m)</a:t>
            </a:r>
          </a:p>
        </p:txBody>
      </p:sp>
      <p:sp>
        <p:nvSpPr>
          <p:cNvPr id="43" name="Rectangle 42"/>
          <p:cNvSpPr/>
          <p:nvPr/>
        </p:nvSpPr>
        <p:spPr>
          <a:xfrm>
            <a:off x="8099414" y="4080199"/>
            <a:ext cx="3802534" cy="276999"/>
          </a:xfrm>
          <a:prstGeom prst="rect">
            <a:avLst/>
          </a:prstGeom>
        </p:spPr>
        <p:txBody>
          <a:bodyPr wrap="square">
            <a:spAutoFit/>
          </a:bodyPr>
          <a:lstStyle/>
          <a:p>
            <a:r>
              <a:rPr lang="en-US" sz="1200" dirty="0">
                <a:solidFill>
                  <a:schemeClr val="tx1">
                    <a:lumMod val="75000"/>
                    <a:lumOff val="25000"/>
                  </a:schemeClr>
                </a:solidFill>
              </a:rPr>
              <a:t>2010 - Informed (€20m), and World Events Group (€20m)</a:t>
            </a:r>
          </a:p>
        </p:txBody>
      </p:sp>
      <p:sp>
        <p:nvSpPr>
          <p:cNvPr id="44" name="Rectangle 43"/>
          <p:cNvSpPr/>
          <p:nvPr/>
        </p:nvSpPr>
        <p:spPr>
          <a:xfrm>
            <a:off x="8099414" y="4627955"/>
            <a:ext cx="3802534" cy="646331"/>
          </a:xfrm>
          <a:prstGeom prst="rect">
            <a:avLst/>
          </a:prstGeom>
        </p:spPr>
        <p:txBody>
          <a:bodyPr wrap="square">
            <a:spAutoFit/>
          </a:bodyPr>
          <a:lstStyle/>
          <a:p>
            <a:r>
              <a:rPr lang="en-US" sz="1200" dirty="0">
                <a:solidFill>
                  <a:schemeClr val="tx1">
                    <a:lumMod val="75000"/>
                    <a:lumOff val="25000"/>
                  </a:schemeClr>
                </a:solidFill>
              </a:rPr>
              <a:t>2012 - Drug Safety Alliance (€23m), Watermeadow Medical (€16m), Bilcare (€48m), Pharmexx (€35m), and Synopia (€8.9m)</a:t>
            </a:r>
          </a:p>
        </p:txBody>
      </p:sp>
      <p:sp>
        <p:nvSpPr>
          <p:cNvPr id="45" name="Rectangle 44"/>
          <p:cNvSpPr/>
          <p:nvPr/>
        </p:nvSpPr>
        <p:spPr>
          <a:xfrm>
            <a:off x="8099414" y="5179054"/>
            <a:ext cx="3802534" cy="276999"/>
          </a:xfrm>
          <a:prstGeom prst="rect">
            <a:avLst/>
          </a:prstGeom>
        </p:spPr>
        <p:txBody>
          <a:bodyPr wrap="square">
            <a:spAutoFit/>
          </a:bodyPr>
          <a:lstStyle/>
          <a:p>
            <a:r>
              <a:rPr lang="en-US" sz="1200" dirty="0">
                <a:solidFill>
                  <a:schemeClr val="tx1">
                    <a:lumMod val="75000"/>
                    <a:lumOff val="25000"/>
                  </a:schemeClr>
                </a:solidFill>
              </a:rPr>
              <a:t>2013 - Expansis (€12m), and MCG (€11m)</a:t>
            </a:r>
          </a:p>
        </p:txBody>
      </p:sp>
      <p:sp>
        <p:nvSpPr>
          <p:cNvPr id="46" name="Rectangle 45"/>
          <p:cNvSpPr/>
          <p:nvPr/>
        </p:nvSpPr>
        <p:spPr>
          <a:xfrm>
            <a:off x="8099414" y="5720046"/>
            <a:ext cx="3802534" cy="461665"/>
          </a:xfrm>
          <a:prstGeom prst="rect">
            <a:avLst/>
          </a:prstGeom>
        </p:spPr>
        <p:txBody>
          <a:bodyPr wrap="square">
            <a:spAutoFit/>
          </a:bodyPr>
          <a:lstStyle/>
          <a:p>
            <a:r>
              <a:rPr lang="en-US" sz="1200" dirty="0">
                <a:solidFill>
                  <a:schemeClr val="tx1">
                    <a:lumMod val="75000"/>
                    <a:lumOff val="25000"/>
                  </a:schemeClr>
                </a:solidFill>
              </a:rPr>
              <a:t>2014 - Galliard and Nyxeon (€15.6m), and Knowledgepoint 360 (€105m)</a:t>
            </a:r>
          </a:p>
        </p:txBody>
      </p:sp>
      <p:sp>
        <p:nvSpPr>
          <p:cNvPr id="47" name="TextBox 46"/>
          <p:cNvSpPr txBox="1"/>
          <p:nvPr/>
        </p:nvSpPr>
        <p:spPr>
          <a:xfrm>
            <a:off x="165100" y="266700"/>
            <a:ext cx="9723175"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Inorganic Growth – Acquisition (15 Years Period)</a:t>
            </a:r>
            <a:endParaRPr lang="en-US" sz="2400" dirty="0">
              <a:solidFill>
                <a:schemeClr val="tx1">
                  <a:lumMod val="75000"/>
                  <a:lumOff val="25000"/>
                </a:schemeClr>
              </a:solidFill>
            </a:endParaRPr>
          </a:p>
        </p:txBody>
      </p:sp>
      <p:sp>
        <p:nvSpPr>
          <p:cNvPr id="48" name="TextBox 47"/>
          <p:cNvSpPr txBox="1"/>
          <p:nvPr/>
        </p:nvSpPr>
        <p:spPr>
          <a:xfrm>
            <a:off x="4907844" y="6411011"/>
            <a:ext cx="6981398"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Annual Report 2014</a:t>
            </a:r>
            <a:r>
              <a:rPr lang="en-US" sz="800" dirty="0">
                <a:solidFill>
                  <a:schemeClr val="tx1">
                    <a:lumMod val="75000"/>
                    <a:lumOff val="25000"/>
                  </a:schemeClr>
                </a:solidFill>
              </a:rPr>
              <a:t>, Berenberg 2014, </a:t>
            </a:r>
            <a:r>
              <a:rPr lang="en-US" sz="800" dirty="0" smtClean="0">
                <a:solidFill>
                  <a:schemeClr val="tx1">
                    <a:lumMod val="75000"/>
                    <a:lumOff val="25000"/>
                  </a:schemeClr>
                </a:solidFill>
              </a:rPr>
              <a:t>Edison 2014, udghealthcare.com</a:t>
            </a:r>
            <a:r>
              <a:rPr lang="en-US" sz="800" dirty="0">
                <a:solidFill>
                  <a:schemeClr val="tx1">
                    <a:lumMod val="75000"/>
                    <a:lumOff val="25000"/>
                  </a:schemeClr>
                </a:solidFill>
              </a:rPr>
              <a:t>, </a:t>
            </a:r>
            <a:r>
              <a:rPr lang="en-US" sz="800" dirty="0" smtClean="0">
                <a:solidFill>
                  <a:schemeClr val="tx1">
                    <a:lumMod val="75000"/>
                    <a:lumOff val="25000"/>
                  </a:schemeClr>
                </a:solidFill>
              </a:rPr>
              <a:t>sharpservices.com</a:t>
            </a:r>
            <a:r>
              <a:rPr lang="en-US" sz="800" dirty="0">
                <a:solidFill>
                  <a:schemeClr val="tx1">
                    <a:lumMod val="75000"/>
                    <a:lumOff val="25000"/>
                  </a:schemeClr>
                </a:solidFill>
              </a:rPr>
              <a:t>, united-drug.com, </a:t>
            </a:r>
            <a:r>
              <a:rPr lang="en-US" sz="800" dirty="0" smtClean="0">
                <a:solidFill>
                  <a:schemeClr val="tx1">
                    <a:lumMod val="75000"/>
                    <a:lumOff val="25000"/>
                  </a:schemeClr>
                </a:solidFill>
              </a:rPr>
              <a:t>aquilantservices.ie, ashfieldhealthcare.com)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198196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78309B-6251-4B38-9DB1-212C96F2A3CC}" type="slidenum">
              <a:rPr lang="en-US" smtClean="0"/>
              <a:t>9</a:t>
            </a:fld>
            <a:endParaRPr lang="en-US"/>
          </a:p>
        </p:txBody>
      </p:sp>
      <p:sp>
        <p:nvSpPr>
          <p:cNvPr id="5" name="TextBox 4"/>
          <p:cNvSpPr txBox="1"/>
          <p:nvPr/>
        </p:nvSpPr>
        <p:spPr>
          <a:xfrm>
            <a:off x="165100" y="266700"/>
            <a:ext cx="7796943" cy="584775"/>
          </a:xfrm>
          <a:prstGeom prst="rect">
            <a:avLst/>
          </a:prstGeom>
          <a:noFill/>
        </p:spPr>
        <p:txBody>
          <a:bodyPr wrap="none" rtlCol="0">
            <a:spAutoFit/>
          </a:bodyPr>
          <a:lstStyle/>
          <a:p>
            <a:r>
              <a:rPr lang="en-US" sz="3200" b="1" dirty="0" smtClean="0">
                <a:solidFill>
                  <a:schemeClr val="tx1">
                    <a:lumMod val="75000"/>
                    <a:lumOff val="25000"/>
                  </a:schemeClr>
                </a:solidFill>
              </a:rPr>
              <a:t>Company Overview:  </a:t>
            </a:r>
            <a:r>
              <a:rPr lang="en-US" sz="2400" dirty="0" smtClean="0">
                <a:solidFill>
                  <a:schemeClr val="tx1">
                    <a:lumMod val="75000"/>
                    <a:lumOff val="25000"/>
                  </a:schemeClr>
                </a:solidFill>
              </a:rPr>
              <a:t>Business </a:t>
            </a:r>
            <a:r>
              <a:rPr lang="en-US" sz="2400" dirty="0" smtClean="0">
                <a:solidFill>
                  <a:schemeClr val="tx1">
                    <a:lumMod val="75000"/>
                    <a:lumOff val="25000"/>
                  </a:schemeClr>
                </a:solidFill>
              </a:rPr>
              <a:t>Units &amp; </a:t>
            </a:r>
            <a:r>
              <a:rPr lang="en-US" sz="2400" dirty="0" smtClean="0">
                <a:solidFill>
                  <a:schemeClr val="tx1">
                    <a:lumMod val="75000"/>
                    <a:lumOff val="25000"/>
                  </a:schemeClr>
                </a:solidFill>
              </a:rPr>
              <a:t>Operation Area</a:t>
            </a:r>
            <a:endParaRPr lang="en-US" sz="2400" dirty="0">
              <a:solidFill>
                <a:schemeClr val="tx1">
                  <a:lumMod val="75000"/>
                  <a:lumOff val="25000"/>
                </a:schemeClr>
              </a:solidFill>
            </a:endParaRPr>
          </a:p>
        </p:txBody>
      </p:sp>
      <p:cxnSp>
        <p:nvCxnSpPr>
          <p:cNvPr id="17" name="Straight Connector 16"/>
          <p:cNvCxnSpPr/>
          <p:nvPr/>
        </p:nvCxnSpPr>
        <p:spPr>
          <a:xfrm>
            <a:off x="381000" y="1694624"/>
            <a:ext cx="114173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1000" y="2786824"/>
            <a:ext cx="114173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 y="4475924"/>
            <a:ext cx="1141730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6200000">
            <a:off x="224790" y="1156232"/>
            <a:ext cx="648960" cy="307777"/>
          </a:xfrm>
          <a:prstGeom prst="rect">
            <a:avLst/>
          </a:prstGeom>
          <a:noFill/>
        </p:spPr>
        <p:txBody>
          <a:bodyPr wrap="none" rtlCol="0">
            <a:spAutoFit/>
          </a:bodyPr>
          <a:lstStyle/>
          <a:p>
            <a:r>
              <a:rPr lang="en-US" sz="1400" b="1" dirty="0" smtClean="0">
                <a:solidFill>
                  <a:schemeClr val="tx1">
                    <a:lumMod val="75000"/>
                    <a:lumOff val="25000"/>
                  </a:schemeClr>
                </a:solidFill>
              </a:rPr>
              <a:t>Group</a:t>
            </a:r>
            <a:endParaRPr lang="en-US" sz="1400" b="1" dirty="0">
              <a:solidFill>
                <a:schemeClr val="tx1">
                  <a:lumMod val="75000"/>
                  <a:lumOff val="25000"/>
                </a:schemeClr>
              </a:solidFill>
            </a:endParaRPr>
          </a:p>
        </p:txBody>
      </p:sp>
      <p:sp>
        <p:nvSpPr>
          <p:cNvPr id="46" name="TextBox 45"/>
          <p:cNvSpPr txBox="1"/>
          <p:nvPr/>
        </p:nvSpPr>
        <p:spPr>
          <a:xfrm rot="16200000">
            <a:off x="185658" y="2074541"/>
            <a:ext cx="698461" cy="307777"/>
          </a:xfrm>
          <a:prstGeom prst="rect">
            <a:avLst/>
          </a:prstGeom>
          <a:noFill/>
        </p:spPr>
        <p:txBody>
          <a:bodyPr wrap="none" rtlCol="0">
            <a:spAutoFit/>
          </a:bodyPr>
          <a:lstStyle/>
          <a:p>
            <a:r>
              <a:rPr lang="en-US" sz="1400" b="1" dirty="0" smtClean="0">
                <a:solidFill>
                  <a:schemeClr val="tx1">
                    <a:lumMod val="75000"/>
                    <a:lumOff val="25000"/>
                  </a:schemeClr>
                </a:solidFill>
              </a:rPr>
              <a:t>Brands</a:t>
            </a:r>
            <a:endParaRPr lang="en-US" sz="1400" b="1" dirty="0">
              <a:solidFill>
                <a:schemeClr val="tx1">
                  <a:lumMod val="75000"/>
                  <a:lumOff val="25000"/>
                </a:schemeClr>
              </a:solidFill>
            </a:endParaRPr>
          </a:p>
        </p:txBody>
      </p:sp>
      <p:sp>
        <p:nvSpPr>
          <p:cNvPr id="47" name="TextBox 46"/>
          <p:cNvSpPr txBox="1"/>
          <p:nvPr/>
        </p:nvSpPr>
        <p:spPr>
          <a:xfrm rot="16200000">
            <a:off x="-93074" y="3488757"/>
            <a:ext cx="1261884" cy="307777"/>
          </a:xfrm>
          <a:prstGeom prst="rect">
            <a:avLst/>
          </a:prstGeom>
          <a:noFill/>
        </p:spPr>
        <p:txBody>
          <a:bodyPr wrap="none" rtlCol="0">
            <a:spAutoFit/>
          </a:bodyPr>
          <a:lstStyle/>
          <a:p>
            <a:r>
              <a:rPr lang="en-US" sz="1400" b="1" dirty="0" smtClean="0">
                <a:solidFill>
                  <a:schemeClr val="tx1">
                    <a:lumMod val="75000"/>
                    <a:lumOff val="25000"/>
                  </a:schemeClr>
                </a:solidFill>
              </a:rPr>
              <a:t>Business Units</a:t>
            </a:r>
            <a:endParaRPr lang="en-US" sz="1400" b="1" dirty="0">
              <a:solidFill>
                <a:schemeClr val="tx1">
                  <a:lumMod val="75000"/>
                  <a:lumOff val="25000"/>
                </a:schemeClr>
              </a:solidFill>
            </a:endParaRPr>
          </a:p>
        </p:txBody>
      </p:sp>
      <p:sp>
        <p:nvSpPr>
          <p:cNvPr id="48" name="TextBox 47"/>
          <p:cNvSpPr txBox="1"/>
          <p:nvPr/>
        </p:nvSpPr>
        <p:spPr>
          <a:xfrm rot="16200000">
            <a:off x="-129106" y="5274079"/>
            <a:ext cx="1327992" cy="307777"/>
          </a:xfrm>
          <a:prstGeom prst="rect">
            <a:avLst/>
          </a:prstGeom>
          <a:noFill/>
        </p:spPr>
        <p:txBody>
          <a:bodyPr wrap="none" rtlCol="0">
            <a:spAutoFit/>
          </a:bodyPr>
          <a:lstStyle/>
          <a:p>
            <a:r>
              <a:rPr lang="en-US" sz="1400" b="1" dirty="0" smtClean="0">
                <a:solidFill>
                  <a:schemeClr val="tx1">
                    <a:lumMod val="75000"/>
                    <a:lumOff val="25000"/>
                  </a:schemeClr>
                </a:solidFill>
              </a:rPr>
              <a:t>Operation Area</a:t>
            </a:r>
            <a:endParaRPr lang="en-US" sz="1400" b="1" dirty="0">
              <a:solidFill>
                <a:schemeClr val="tx1">
                  <a:lumMod val="75000"/>
                  <a:lumOff val="25000"/>
                </a:schemeClr>
              </a:solidFill>
            </a:endParaRPr>
          </a:p>
        </p:txBody>
      </p:sp>
      <p:cxnSp>
        <p:nvCxnSpPr>
          <p:cNvPr id="6" name="Elbow Connector 5"/>
          <p:cNvCxnSpPr/>
          <p:nvPr/>
        </p:nvCxnSpPr>
        <p:spPr>
          <a:xfrm rot="5400000">
            <a:off x="3588246" y="-354015"/>
            <a:ext cx="278602" cy="4103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4955993" y="1013006"/>
            <a:ext cx="277876" cy="13685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6200000" flipH="1">
            <a:off x="6319669" y="1017852"/>
            <a:ext cx="285290" cy="13662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6200000" flipH="1">
            <a:off x="7691903" y="-354383"/>
            <a:ext cx="285290" cy="41107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152737" y="2853351"/>
            <a:ext cx="1191480" cy="646331"/>
          </a:xfrm>
          <a:prstGeom prst="rect">
            <a:avLst/>
          </a:prstGeom>
          <a:noFill/>
        </p:spPr>
        <p:txBody>
          <a:bodyPr wrap="none" rtlCol="0">
            <a:spAutoFit/>
          </a:bodyPr>
          <a:lstStyle/>
          <a:p>
            <a:r>
              <a:rPr lang="en-US" sz="1200" dirty="0" smtClean="0">
                <a:solidFill>
                  <a:schemeClr val="tx1">
                    <a:lumMod val="75000"/>
                    <a:lumOff val="25000"/>
                  </a:schemeClr>
                </a:solidFill>
              </a:rPr>
              <a:t>- Clinical Service</a:t>
            </a:r>
          </a:p>
          <a:p>
            <a:r>
              <a:rPr lang="en-US" sz="1200" dirty="0" smtClean="0">
                <a:solidFill>
                  <a:schemeClr val="tx1">
                    <a:lumMod val="75000"/>
                    <a:lumOff val="25000"/>
                  </a:schemeClr>
                </a:solidFill>
              </a:rPr>
              <a:t>- Packaging</a:t>
            </a:r>
          </a:p>
          <a:p>
            <a:r>
              <a:rPr lang="en-US" sz="1200" dirty="0" smtClean="0">
                <a:solidFill>
                  <a:schemeClr val="tx1">
                    <a:lumMod val="75000"/>
                    <a:lumOff val="25000"/>
                  </a:schemeClr>
                </a:solidFill>
              </a:rPr>
              <a:t>  Solution</a:t>
            </a:r>
            <a:endParaRPr lang="en-US" sz="1200" dirty="0">
              <a:solidFill>
                <a:schemeClr val="tx1">
                  <a:lumMod val="75000"/>
                  <a:lumOff val="25000"/>
                </a:schemeClr>
              </a:solidFill>
            </a:endParaRPr>
          </a:p>
        </p:txBody>
      </p:sp>
      <p:sp>
        <p:nvSpPr>
          <p:cNvPr id="58" name="TextBox 57"/>
          <p:cNvSpPr txBox="1"/>
          <p:nvPr/>
        </p:nvSpPr>
        <p:spPr>
          <a:xfrm>
            <a:off x="1152737" y="4542451"/>
            <a:ext cx="1274836" cy="1015663"/>
          </a:xfrm>
          <a:prstGeom prst="rect">
            <a:avLst/>
          </a:prstGeom>
          <a:noFill/>
        </p:spPr>
        <p:txBody>
          <a:bodyPr wrap="none" rtlCol="0">
            <a:spAutoFit/>
          </a:bodyPr>
          <a:lstStyle/>
          <a:p>
            <a:r>
              <a:rPr lang="en-US" sz="1200" dirty="0" smtClean="0">
                <a:solidFill>
                  <a:schemeClr val="tx1">
                    <a:lumMod val="75000"/>
                    <a:lumOff val="25000"/>
                  </a:schemeClr>
                </a:solidFill>
              </a:rPr>
              <a:t>- Belgium</a:t>
            </a:r>
          </a:p>
          <a:p>
            <a:r>
              <a:rPr lang="en-US" sz="1200" dirty="0" smtClean="0">
                <a:solidFill>
                  <a:schemeClr val="tx1">
                    <a:lumMod val="75000"/>
                    <a:lumOff val="25000"/>
                  </a:schemeClr>
                </a:solidFill>
              </a:rPr>
              <a:t>- Ireland</a:t>
            </a:r>
          </a:p>
          <a:p>
            <a:r>
              <a:rPr lang="en-US" sz="1200" dirty="0" smtClean="0">
                <a:solidFill>
                  <a:schemeClr val="tx1">
                    <a:lumMod val="75000"/>
                    <a:lumOff val="25000"/>
                  </a:schemeClr>
                </a:solidFill>
              </a:rPr>
              <a:t>- Netherlands</a:t>
            </a:r>
          </a:p>
          <a:p>
            <a:r>
              <a:rPr lang="en-US" sz="1200" dirty="0" smtClean="0">
                <a:solidFill>
                  <a:schemeClr val="tx1">
                    <a:lumMod val="75000"/>
                    <a:lumOff val="25000"/>
                  </a:schemeClr>
                </a:solidFill>
              </a:rPr>
              <a:t>- United Kingdom</a:t>
            </a:r>
          </a:p>
          <a:p>
            <a:r>
              <a:rPr lang="en-US" sz="1200" dirty="0" smtClean="0">
                <a:solidFill>
                  <a:schemeClr val="tx1">
                    <a:lumMod val="75000"/>
                    <a:lumOff val="25000"/>
                  </a:schemeClr>
                </a:solidFill>
              </a:rPr>
              <a:t>- </a:t>
            </a:r>
            <a:r>
              <a:rPr lang="en-US" sz="1200" b="1" dirty="0" smtClean="0">
                <a:solidFill>
                  <a:schemeClr val="tx1">
                    <a:lumMod val="75000"/>
                    <a:lumOff val="25000"/>
                  </a:schemeClr>
                </a:solidFill>
              </a:rPr>
              <a:t>United States *</a:t>
            </a:r>
            <a:endParaRPr lang="en-US" sz="1200" b="1" dirty="0">
              <a:solidFill>
                <a:schemeClr val="tx1">
                  <a:lumMod val="75000"/>
                  <a:lumOff val="25000"/>
                </a:schemeClr>
              </a:solidFill>
            </a:endParaRPr>
          </a:p>
        </p:txBody>
      </p:sp>
      <p:sp>
        <p:nvSpPr>
          <p:cNvPr id="66" name="TextBox 65"/>
          <p:cNvSpPr txBox="1"/>
          <p:nvPr/>
        </p:nvSpPr>
        <p:spPr>
          <a:xfrm>
            <a:off x="9371152" y="2858679"/>
            <a:ext cx="1246367" cy="1569660"/>
          </a:xfrm>
          <a:prstGeom prst="rect">
            <a:avLst/>
          </a:prstGeom>
          <a:noFill/>
        </p:spPr>
        <p:txBody>
          <a:bodyPr wrap="none" rtlCol="0">
            <a:spAutoFit/>
          </a:bodyPr>
          <a:lstStyle/>
          <a:p>
            <a:r>
              <a:rPr lang="en-US" sz="1200" dirty="0" smtClean="0">
                <a:solidFill>
                  <a:schemeClr val="tx1">
                    <a:lumMod val="75000"/>
                    <a:lumOff val="25000"/>
                  </a:schemeClr>
                </a:solidFill>
              </a:rPr>
              <a:t>- Commercial</a:t>
            </a:r>
          </a:p>
          <a:p>
            <a:r>
              <a:rPr lang="en-US" sz="1200" dirty="0" smtClean="0">
                <a:solidFill>
                  <a:schemeClr val="tx1">
                    <a:lumMod val="75000"/>
                    <a:lumOff val="25000"/>
                  </a:schemeClr>
                </a:solidFill>
              </a:rPr>
              <a:t>- Clinical</a:t>
            </a:r>
          </a:p>
          <a:p>
            <a:r>
              <a:rPr lang="en-US" sz="1200" dirty="0" smtClean="0">
                <a:solidFill>
                  <a:schemeClr val="tx1">
                    <a:lumMod val="75000"/>
                    <a:lumOff val="25000"/>
                  </a:schemeClr>
                </a:solidFill>
              </a:rPr>
              <a:t>- Healthcare</a:t>
            </a:r>
          </a:p>
          <a:p>
            <a:r>
              <a:rPr lang="en-US" sz="1200" dirty="0" smtClean="0">
                <a:solidFill>
                  <a:schemeClr val="tx1">
                    <a:lumMod val="75000"/>
                    <a:lumOff val="25000"/>
                  </a:schemeClr>
                </a:solidFill>
              </a:rPr>
              <a:t>  Communication</a:t>
            </a:r>
          </a:p>
          <a:p>
            <a:r>
              <a:rPr lang="en-US" sz="1200" dirty="0" smtClean="0">
                <a:solidFill>
                  <a:schemeClr val="tx1">
                    <a:lumMod val="75000"/>
                    <a:lumOff val="25000"/>
                  </a:schemeClr>
                </a:solidFill>
              </a:rPr>
              <a:t>- Insight &amp;</a:t>
            </a:r>
          </a:p>
          <a:p>
            <a:r>
              <a:rPr lang="en-US" sz="1200" dirty="0" smtClean="0">
                <a:solidFill>
                  <a:schemeClr val="tx1">
                    <a:lumMod val="75000"/>
                    <a:lumOff val="25000"/>
                  </a:schemeClr>
                </a:solidFill>
              </a:rPr>
              <a:t>  Performance</a:t>
            </a:r>
          </a:p>
          <a:p>
            <a:r>
              <a:rPr lang="en-US" sz="1200" dirty="0" smtClean="0">
                <a:solidFill>
                  <a:schemeClr val="tx1">
                    <a:lumMod val="75000"/>
                    <a:lumOff val="25000"/>
                  </a:schemeClr>
                </a:solidFill>
              </a:rPr>
              <a:t>- Market</a:t>
            </a:r>
          </a:p>
          <a:p>
            <a:r>
              <a:rPr lang="en-US" sz="1200" dirty="0" smtClean="0">
                <a:solidFill>
                  <a:schemeClr val="tx1">
                    <a:lumMod val="75000"/>
                    <a:lumOff val="25000"/>
                  </a:schemeClr>
                </a:solidFill>
              </a:rPr>
              <a:t>  Access</a:t>
            </a:r>
          </a:p>
        </p:txBody>
      </p:sp>
      <p:sp>
        <p:nvSpPr>
          <p:cNvPr id="67" name="TextBox 66"/>
          <p:cNvSpPr txBox="1"/>
          <p:nvPr/>
        </p:nvSpPr>
        <p:spPr>
          <a:xfrm>
            <a:off x="10655619" y="2862568"/>
            <a:ext cx="1439433" cy="1015663"/>
          </a:xfrm>
          <a:prstGeom prst="rect">
            <a:avLst/>
          </a:prstGeom>
          <a:noFill/>
        </p:spPr>
        <p:txBody>
          <a:bodyPr wrap="none" rtlCol="0">
            <a:spAutoFit/>
          </a:bodyPr>
          <a:lstStyle/>
          <a:p>
            <a:r>
              <a:rPr lang="en-US" sz="1200" dirty="0" smtClean="0">
                <a:solidFill>
                  <a:schemeClr val="tx1">
                    <a:lumMod val="75000"/>
                    <a:lumOff val="25000"/>
                  </a:schemeClr>
                </a:solidFill>
              </a:rPr>
              <a:t>- Medical</a:t>
            </a:r>
          </a:p>
          <a:p>
            <a:r>
              <a:rPr lang="en-US" sz="1200" dirty="0" smtClean="0">
                <a:solidFill>
                  <a:schemeClr val="tx1">
                    <a:lumMod val="75000"/>
                    <a:lumOff val="25000"/>
                  </a:schemeClr>
                </a:solidFill>
              </a:rPr>
              <a:t>  Information</a:t>
            </a:r>
          </a:p>
          <a:p>
            <a:r>
              <a:rPr lang="en-US" sz="1200" dirty="0" smtClean="0">
                <a:solidFill>
                  <a:schemeClr val="tx1">
                    <a:lumMod val="75000"/>
                    <a:lumOff val="25000"/>
                  </a:schemeClr>
                </a:solidFill>
              </a:rPr>
              <a:t>- Meeting &amp;</a:t>
            </a:r>
          </a:p>
          <a:p>
            <a:r>
              <a:rPr lang="en-US" sz="1200" dirty="0" smtClean="0">
                <a:solidFill>
                  <a:schemeClr val="tx1">
                    <a:lumMod val="75000"/>
                    <a:lumOff val="25000"/>
                  </a:schemeClr>
                </a:solidFill>
              </a:rPr>
              <a:t>  Events</a:t>
            </a:r>
          </a:p>
          <a:p>
            <a:r>
              <a:rPr lang="en-US" sz="1200" dirty="0" smtClean="0">
                <a:solidFill>
                  <a:schemeClr val="tx1">
                    <a:lumMod val="75000"/>
                    <a:lumOff val="25000"/>
                  </a:schemeClr>
                </a:solidFill>
              </a:rPr>
              <a:t>- Pharmacovigilance</a:t>
            </a:r>
          </a:p>
        </p:txBody>
      </p:sp>
      <p:sp>
        <p:nvSpPr>
          <p:cNvPr id="68" name="TextBox 67"/>
          <p:cNvSpPr txBox="1"/>
          <p:nvPr/>
        </p:nvSpPr>
        <p:spPr>
          <a:xfrm>
            <a:off x="9371152" y="4547779"/>
            <a:ext cx="873957" cy="1938992"/>
          </a:xfrm>
          <a:prstGeom prst="rect">
            <a:avLst/>
          </a:prstGeom>
          <a:noFill/>
        </p:spPr>
        <p:txBody>
          <a:bodyPr wrap="none" rtlCol="0">
            <a:spAutoFit/>
          </a:bodyPr>
          <a:lstStyle/>
          <a:p>
            <a:r>
              <a:rPr lang="en-US" sz="1200" dirty="0" smtClean="0">
                <a:solidFill>
                  <a:schemeClr val="tx1">
                    <a:lumMod val="75000"/>
                    <a:lumOff val="25000"/>
                  </a:schemeClr>
                </a:solidFill>
              </a:rPr>
              <a:t>- Argentina</a:t>
            </a:r>
          </a:p>
          <a:p>
            <a:r>
              <a:rPr lang="en-US" sz="1200" dirty="0" smtClean="0">
                <a:solidFill>
                  <a:schemeClr val="tx1">
                    <a:lumMod val="75000"/>
                    <a:lumOff val="25000"/>
                  </a:schemeClr>
                </a:solidFill>
              </a:rPr>
              <a:t>- Austria</a:t>
            </a:r>
          </a:p>
          <a:p>
            <a:r>
              <a:rPr lang="en-US" sz="1200" dirty="0" smtClean="0">
                <a:solidFill>
                  <a:schemeClr val="tx1">
                    <a:lumMod val="75000"/>
                    <a:lumOff val="25000"/>
                  </a:schemeClr>
                </a:solidFill>
              </a:rPr>
              <a:t>- Belgium</a:t>
            </a:r>
          </a:p>
          <a:p>
            <a:r>
              <a:rPr lang="en-US" sz="1200" dirty="0" smtClean="0">
                <a:solidFill>
                  <a:schemeClr val="tx1">
                    <a:lumMod val="75000"/>
                    <a:lumOff val="25000"/>
                  </a:schemeClr>
                </a:solidFill>
              </a:rPr>
              <a:t>- Brazil</a:t>
            </a:r>
          </a:p>
          <a:p>
            <a:r>
              <a:rPr lang="en-US" sz="1200" dirty="0" smtClean="0">
                <a:solidFill>
                  <a:schemeClr val="tx1">
                    <a:lumMod val="75000"/>
                    <a:lumOff val="25000"/>
                  </a:schemeClr>
                </a:solidFill>
              </a:rPr>
              <a:t>- Canada</a:t>
            </a:r>
          </a:p>
          <a:p>
            <a:r>
              <a:rPr lang="en-US" sz="1200" dirty="0" smtClean="0">
                <a:solidFill>
                  <a:schemeClr val="tx1">
                    <a:lumMod val="75000"/>
                    <a:lumOff val="25000"/>
                  </a:schemeClr>
                </a:solidFill>
              </a:rPr>
              <a:t>- Denmark</a:t>
            </a:r>
          </a:p>
          <a:p>
            <a:r>
              <a:rPr lang="en-US" sz="1200" dirty="0" smtClean="0">
                <a:solidFill>
                  <a:schemeClr val="tx1">
                    <a:lumMod val="75000"/>
                    <a:lumOff val="25000"/>
                  </a:schemeClr>
                </a:solidFill>
              </a:rPr>
              <a:t>- Finland</a:t>
            </a:r>
          </a:p>
          <a:p>
            <a:r>
              <a:rPr lang="en-US" sz="1200" dirty="0" smtClean="0">
                <a:solidFill>
                  <a:schemeClr val="tx1">
                    <a:lumMod val="75000"/>
                    <a:lumOff val="25000"/>
                  </a:schemeClr>
                </a:solidFill>
              </a:rPr>
              <a:t>- France</a:t>
            </a:r>
          </a:p>
          <a:p>
            <a:r>
              <a:rPr lang="en-US" sz="1200" dirty="0" smtClean="0">
                <a:solidFill>
                  <a:schemeClr val="tx1">
                    <a:lumMod val="75000"/>
                    <a:lumOff val="25000"/>
                  </a:schemeClr>
                </a:solidFill>
              </a:rPr>
              <a:t>- Germany</a:t>
            </a:r>
          </a:p>
          <a:p>
            <a:r>
              <a:rPr lang="en-US" sz="1200" dirty="0" smtClean="0">
                <a:solidFill>
                  <a:schemeClr val="tx1">
                    <a:lumMod val="75000"/>
                    <a:lumOff val="25000"/>
                  </a:schemeClr>
                </a:solidFill>
              </a:rPr>
              <a:t>- Ireland</a:t>
            </a:r>
          </a:p>
        </p:txBody>
      </p:sp>
      <p:sp>
        <p:nvSpPr>
          <p:cNvPr id="69" name="TextBox 68"/>
          <p:cNvSpPr txBox="1"/>
          <p:nvPr/>
        </p:nvSpPr>
        <p:spPr>
          <a:xfrm>
            <a:off x="10655619" y="4551668"/>
            <a:ext cx="1418593" cy="1754326"/>
          </a:xfrm>
          <a:prstGeom prst="rect">
            <a:avLst/>
          </a:prstGeom>
          <a:noFill/>
        </p:spPr>
        <p:txBody>
          <a:bodyPr wrap="none" rtlCol="0">
            <a:spAutoFit/>
          </a:bodyPr>
          <a:lstStyle/>
          <a:p>
            <a:r>
              <a:rPr lang="en-US" sz="1200" dirty="0" smtClean="0">
                <a:solidFill>
                  <a:schemeClr val="tx1">
                    <a:lumMod val="75000"/>
                    <a:lumOff val="25000"/>
                  </a:schemeClr>
                </a:solidFill>
              </a:rPr>
              <a:t>- Italy</a:t>
            </a:r>
          </a:p>
          <a:p>
            <a:r>
              <a:rPr lang="en-US" sz="1200" dirty="0" smtClean="0">
                <a:solidFill>
                  <a:schemeClr val="tx1">
                    <a:lumMod val="75000"/>
                    <a:lumOff val="25000"/>
                  </a:schemeClr>
                </a:solidFill>
              </a:rPr>
              <a:t>- Japan</a:t>
            </a:r>
          </a:p>
          <a:p>
            <a:r>
              <a:rPr lang="en-US" sz="1200" dirty="0" smtClean="0">
                <a:solidFill>
                  <a:schemeClr val="tx1">
                    <a:lumMod val="75000"/>
                    <a:lumOff val="25000"/>
                  </a:schemeClr>
                </a:solidFill>
              </a:rPr>
              <a:t>- Norway</a:t>
            </a:r>
          </a:p>
          <a:p>
            <a:r>
              <a:rPr lang="en-US" sz="1200" dirty="0" smtClean="0">
                <a:solidFill>
                  <a:schemeClr val="tx1">
                    <a:lumMod val="75000"/>
                    <a:lumOff val="25000"/>
                  </a:schemeClr>
                </a:solidFill>
              </a:rPr>
              <a:t>- Portugal</a:t>
            </a:r>
          </a:p>
          <a:p>
            <a:r>
              <a:rPr lang="en-US" sz="1200" dirty="0" smtClean="0">
                <a:solidFill>
                  <a:schemeClr val="tx1">
                    <a:lumMod val="75000"/>
                    <a:lumOff val="25000"/>
                  </a:schemeClr>
                </a:solidFill>
              </a:rPr>
              <a:t>- Spain</a:t>
            </a:r>
          </a:p>
          <a:p>
            <a:r>
              <a:rPr lang="en-US" sz="1200" dirty="0" smtClean="0">
                <a:solidFill>
                  <a:schemeClr val="tx1">
                    <a:lumMod val="75000"/>
                    <a:lumOff val="25000"/>
                  </a:schemeClr>
                </a:solidFill>
              </a:rPr>
              <a:t>- Sweden</a:t>
            </a:r>
          </a:p>
          <a:p>
            <a:r>
              <a:rPr lang="en-US" sz="1200" dirty="0" smtClean="0">
                <a:solidFill>
                  <a:schemeClr val="tx1">
                    <a:lumMod val="75000"/>
                    <a:lumOff val="25000"/>
                  </a:schemeClr>
                </a:solidFill>
              </a:rPr>
              <a:t>- Turkey</a:t>
            </a:r>
          </a:p>
          <a:p>
            <a:r>
              <a:rPr lang="en-US" sz="1200" dirty="0" smtClean="0">
                <a:solidFill>
                  <a:schemeClr val="tx1">
                    <a:lumMod val="75000"/>
                    <a:lumOff val="25000"/>
                  </a:schemeClr>
                </a:solidFill>
              </a:rPr>
              <a:t>- </a:t>
            </a:r>
            <a:r>
              <a:rPr lang="en-US" sz="1200" b="1" dirty="0" smtClean="0">
                <a:solidFill>
                  <a:schemeClr val="tx1">
                    <a:lumMod val="75000"/>
                    <a:lumOff val="25000"/>
                  </a:schemeClr>
                </a:solidFill>
              </a:rPr>
              <a:t>United Kingdom *</a:t>
            </a:r>
          </a:p>
          <a:p>
            <a:r>
              <a:rPr lang="en-US" sz="1200" dirty="0" smtClean="0">
                <a:solidFill>
                  <a:schemeClr val="tx1">
                    <a:lumMod val="75000"/>
                    <a:lumOff val="25000"/>
                  </a:schemeClr>
                </a:solidFill>
              </a:rPr>
              <a:t>- United States</a:t>
            </a:r>
          </a:p>
        </p:txBody>
      </p:sp>
      <p:sp>
        <p:nvSpPr>
          <p:cNvPr id="76" name="TextBox 75"/>
          <p:cNvSpPr txBox="1"/>
          <p:nvPr/>
        </p:nvSpPr>
        <p:spPr>
          <a:xfrm>
            <a:off x="6631717" y="2857815"/>
            <a:ext cx="1381597" cy="1569660"/>
          </a:xfrm>
          <a:prstGeom prst="rect">
            <a:avLst/>
          </a:prstGeom>
          <a:noFill/>
        </p:spPr>
        <p:txBody>
          <a:bodyPr wrap="none" rtlCol="0">
            <a:spAutoFit/>
          </a:bodyPr>
          <a:lstStyle/>
          <a:p>
            <a:r>
              <a:rPr lang="en-US" sz="1200" dirty="0" smtClean="0">
                <a:solidFill>
                  <a:schemeClr val="tx1">
                    <a:lumMod val="75000"/>
                    <a:lumOff val="25000"/>
                  </a:schemeClr>
                </a:solidFill>
              </a:rPr>
              <a:t>- Analytical Science</a:t>
            </a:r>
          </a:p>
          <a:p>
            <a:r>
              <a:rPr lang="en-US" sz="1200" dirty="0" smtClean="0">
                <a:solidFill>
                  <a:schemeClr val="tx1">
                    <a:lumMod val="75000"/>
                    <a:lumOff val="25000"/>
                  </a:schemeClr>
                </a:solidFill>
              </a:rPr>
              <a:t>- Critical Care</a:t>
            </a:r>
          </a:p>
          <a:p>
            <a:r>
              <a:rPr lang="en-US" sz="1200" dirty="0" smtClean="0">
                <a:solidFill>
                  <a:schemeClr val="tx1">
                    <a:lumMod val="75000"/>
                    <a:lumOff val="25000"/>
                  </a:schemeClr>
                </a:solidFill>
              </a:rPr>
              <a:t>- Distribution</a:t>
            </a:r>
          </a:p>
          <a:p>
            <a:r>
              <a:rPr lang="en-US" sz="1200" dirty="0" smtClean="0">
                <a:solidFill>
                  <a:schemeClr val="tx1">
                    <a:lumMod val="75000"/>
                    <a:lumOff val="25000"/>
                  </a:schemeClr>
                </a:solidFill>
              </a:rPr>
              <a:t>- Endoscopy</a:t>
            </a:r>
          </a:p>
          <a:p>
            <a:r>
              <a:rPr lang="en-US" sz="1200" dirty="0" smtClean="0">
                <a:solidFill>
                  <a:schemeClr val="tx1">
                    <a:lumMod val="75000"/>
                    <a:lumOff val="25000"/>
                  </a:schemeClr>
                </a:solidFill>
              </a:rPr>
              <a:t>- Health</a:t>
            </a:r>
          </a:p>
          <a:p>
            <a:r>
              <a:rPr lang="en-US" sz="1200" dirty="0" smtClean="0">
                <a:solidFill>
                  <a:schemeClr val="tx1">
                    <a:lumMod val="75000"/>
                    <a:lumOff val="25000"/>
                  </a:schemeClr>
                </a:solidFill>
              </a:rPr>
              <a:t>- Interventional</a:t>
            </a:r>
          </a:p>
          <a:p>
            <a:r>
              <a:rPr lang="en-US" sz="1200" dirty="0" smtClean="0">
                <a:solidFill>
                  <a:schemeClr val="tx1">
                    <a:lumMod val="75000"/>
                    <a:lumOff val="25000"/>
                  </a:schemeClr>
                </a:solidFill>
              </a:rPr>
              <a:t>- Medical</a:t>
            </a:r>
          </a:p>
          <a:p>
            <a:r>
              <a:rPr lang="en-US" sz="1200" dirty="0" smtClean="0">
                <a:solidFill>
                  <a:schemeClr val="tx1">
                    <a:lumMod val="75000"/>
                    <a:lumOff val="25000"/>
                  </a:schemeClr>
                </a:solidFill>
              </a:rPr>
              <a:t>- Netherlands</a:t>
            </a:r>
          </a:p>
        </p:txBody>
      </p:sp>
      <p:sp>
        <p:nvSpPr>
          <p:cNvPr id="77" name="TextBox 76"/>
          <p:cNvSpPr txBox="1"/>
          <p:nvPr/>
        </p:nvSpPr>
        <p:spPr>
          <a:xfrm>
            <a:off x="7914417" y="2857815"/>
            <a:ext cx="1233351" cy="1569660"/>
          </a:xfrm>
          <a:prstGeom prst="rect">
            <a:avLst/>
          </a:prstGeom>
          <a:noFill/>
        </p:spPr>
        <p:txBody>
          <a:bodyPr wrap="none" rtlCol="0">
            <a:spAutoFit/>
          </a:bodyPr>
          <a:lstStyle/>
          <a:p>
            <a:r>
              <a:rPr lang="en-US" sz="1200" dirty="0" smtClean="0">
                <a:solidFill>
                  <a:schemeClr val="tx1">
                    <a:lumMod val="75000"/>
                    <a:lumOff val="25000"/>
                  </a:schemeClr>
                </a:solidFill>
              </a:rPr>
              <a:t>- Nursing Care</a:t>
            </a:r>
          </a:p>
          <a:p>
            <a:r>
              <a:rPr lang="en-US" sz="1200" dirty="0" smtClean="0">
                <a:solidFill>
                  <a:schemeClr val="tx1">
                    <a:lumMod val="75000"/>
                    <a:lumOff val="25000"/>
                  </a:schemeClr>
                </a:solidFill>
              </a:rPr>
              <a:t>- Orthopaedics</a:t>
            </a:r>
          </a:p>
          <a:p>
            <a:r>
              <a:rPr lang="en-US" sz="1200" dirty="0" smtClean="0">
                <a:solidFill>
                  <a:schemeClr val="tx1">
                    <a:lumMod val="75000"/>
                    <a:lumOff val="25000"/>
                  </a:schemeClr>
                </a:solidFill>
              </a:rPr>
              <a:t>- Pharmaceutical</a:t>
            </a:r>
          </a:p>
          <a:p>
            <a:r>
              <a:rPr lang="en-US" sz="1200" dirty="0" smtClean="0">
                <a:solidFill>
                  <a:schemeClr val="tx1">
                    <a:lumMod val="75000"/>
                    <a:lumOff val="25000"/>
                  </a:schemeClr>
                </a:solidFill>
              </a:rPr>
              <a:t>- Scientific</a:t>
            </a:r>
          </a:p>
          <a:p>
            <a:r>
              <a:rPr lang="en-US" sz="1200" dirty="0" smtClean="0">
                <a:solidFill>
                  <a:schemeClr val="tx1">
                    <a:lumMod val="75000"/>
                    <a:lumOff val="25000"/>
                  </a:schemeClr>
                </a:solidFill>
              </a:rPr>
              <a:t>- Surgical</a:t>
            </a:r>
          </a:p>
          <a:p>
            <a:r>
              <a:rPr lang="en-US" sz="1200" dirty="0" smtClean="0">
                <a:solidFill>
                  <a:schemeClr val="tx1">
                    <a:lumMod val="75000"/>
                    <a:lumOff val="25000"/>
                  </a:schemeClr>
                </a:solidFill>
              </a:rPr>
              <a:t>- Temperature</a:t>
            </a:r>
          </a:p>
          <a:p>
            <a:r>
              <a:rPr lang="en-US" sz="1200" dirty="0" smtClean="0">
                <a:solidFill>
                  <a:schemeClr val="tx1">
                    <a:lumMod val="75000"/>
                    <a:lumOff val="25000"/>
                  </a:schemeClr>
                </a:solidFill>
              </a:rPr>
              <a:t>  Controlled</a:t>
            </a:r>
          </a:p>
          <a:p>
            <a:r>
              <a:rPr lang="en-US" sz="1200" dirty="0">
                <a:solidFill>
                  <a:schemeClr val="tx1">
                    <a:lumMod val="75000"/>
                    <a:lumOff val="25000"/>
                  </a:schemeClr>
                </a:solidFill>
              </a:rPr>
              <a:t> </a:t>
            </a:r>
            <a:r>
              <a:rPr lang="en-US" sz="1200" dirty="0" smtClean="0">
                <a:solidFill>
                  <a:schemeClr val="tx1">
                    <a:lumMod val="75000"/>
                    <a:lumOff val="25000"/>
                  </a:schemeClr>
                </a:solidFill>
              </a:rPr>
              <a:t> Pharmaceutical</a:t>
            </a:r>
          </a:p>
        </p:txBody>
      </p:sp>
      <p:sp>
        <p:nvSpPr>
          <p:cNvPr id="78" name="TextBox 77"/>
          <p:cNvSpPr txBox="1"/>
          <p:nvPr/>
        </p:nvSpPr>
        <p:spPr>
          <a:xfrm>
            <a:off x="6631717" y="4546915"/>
            <a:ext cx="1418593" cy="646331"/>
          </a:xfrm>
          <a:prstGeom prst="rect">
            <a:avLst/>
          </a:prstGeom>
          <a:noFill/>
        </p:spPr>
        <p:txBody>
          <a:bodyPr wrap="none" rtlCol="0">
            <a:spAutoFit/>
          </a:bodyPr>
          <a:lstStyle/>
          <a:p>
            <a:r>
              <a:rPr lang="en-US" sz="1200" dirty="0" smtClean="0">
                <a:solidFill>
                  <a:schemeClr val="tx1">
                    <a:lumMod val="75000"/>
                    <a:lumOff val="25000"/>
                  </a:schemeClr>
                </a:solidFill>
              </a:rPr>
              <a:t>- </a:t>
            </a:r>
            <a:r>
              <a:rPr lang="en-US" sz="1200" dirty="0" smtClean="0">
                <a:solidFill>
                  <a:schemeClr val="tx1">
                    <a:lumMod val="75000"/>
                    <a:lumOff val="25000"/>
                  </a:schemeClr>
                </a:solidFill>
              </a:rPr>
              <a:t>Ireland</a:t>
            </a:r>
            <a:endParaRPr lang="en-US" sz="1200" dirty="0" smtClean="0">
              <a:solidFill>
                <a:schemeClr val="tx1">
                  <a:lumMod val="75000"/>
                  <a:lumOff val="25000"/>
                </a:schemeClr>
              </a:solidFill>
            </a:endParaRPr>
          </a:p>
          <a:p>
            <a:r>
              <a:rPr lang="en-US" sz="1200" dirty="0" smtClean="0">
                <a:solidFill>
                  <a:schemeClr val="tx1">
                    <a:lumMod val="75000"/>
                    <a:lumOff val="25000"/>
                  </a:schemeClr>
                </a:solidFill>
              </a:rPr>
              <a:t>- Netherlands</a:t>
            </a:r>
          </a:p>
          <a:p>
            <a:r>
              <a:rPr lang="en-US" sz="1200" dirty="0" smtClean="0">
                <a:solidFill>
                  <a:schemeClr val="tx1">
                    <a:lumMod val="75000"/>
                    <a:lumOff val="25000"/>
                  </a:schemeClr>
                </a:solidFill>
              </a:rPr>
              <a:t>- </a:t>
            </a:r>
            <a:r>
              <a:rPr lang="en-US" sz="1200" b="1" dirty="0" smtClean="0">
                <a:solidFill>
                  <a:schemeClr val="tx1">
                    <a:lumMod val="75000"/>
                    <a:lumOff val="25000"/>
                  </a:schemeClr>
                </a:solidFill>
              </a:rPr>
              <a:t>United </a:t>
            </a:r>
            <a:r>
              <a:rPr lang="en-US" sz="1200" b="1" dirty="0" smtClean="0">
                <a:solidFill>
                  <a:schemeClr val="tx1">
                    <a:lumMod val="75000"/>
                    <a:lumOff val="25000"/>
                  </a:schemeClr>
                </a:solidFill>
              </a:rPr>
              <a:t>Kingdom *</a:t>
            </a:r>
            <a:endParaRPr lang="en-US" sz="1200" b="1" dirty="0" smtClean="0">
              <a:solidFill>
                <a:schemeClr val="tx1">
                  <a:lumMod val="75000"/>
                  <a:lumOff val="25000"/>
                </a:schemeClr>
              </a:solidFill>
            </a:endParaRPr>
          </a:p>
        </p:txBody>
      </p:sp>
      <p:sp>
        <p:nvSpPr>
          <p:cNvPr id="80" name="TextBox 79"/>
          <p:cNvSpPr txBox="1"/>
          <p:nvPr/>
        </p:nvSpPr>
        <p:spPr>
          <a:xfrm>
            <a:off x="3889338" y="2858846"/>
            <a:ext cx="939681" cy="830997"/>
          </a:xfrm>
          <a:prstGeom prst="rect">
            <a:avLst/>
          </a:prstGeom>
          <a:noFill/>
        </p:spPr>
        <p:txBody>
          <a:bodyPr wrap="none" rtlCol="0">
            <a:spAutoFit/>
          </a:bodyPr>
          <a:lstStyle/>
          <a:p>
            <a:r>
              <a:rPr lang="en-US" sz="1200" dirty="0" smtClean="0">
                <a:solidFill>
                  <a:schemeClr val="tx1">
                    <a:lumMod val="75000"/>
                    <a:lumOff val="25000"/>
                  </a:schemeClr>
                </a:solidFill>
              </a:rPr>
              <a:t>- Consumer</a:t>
            </a:r>
          </a:p>
          <a:p>
            <a:r>
              <a:rPr lang="en-US" sz="1200" dirty="0" smtClean="0">
                <a:solidFill>
                  <a:schemeClr val="tx1">
                    <a:lumMod val="75000"/>
                    <a:lumOff val="25000"/>
                  </a:schemeClr>
                </a:solidFill>
              </a:rPr>
              <a:t>- Distributor</a:t>
            </a:r>
          </a:p>
          <a:p>
            <a:r>
              <a:rPr lang="en-US" sz="1200" dirty="0" smtClean="0">
                <a:solidFill>
                  <a:schemeClr val="tx1">
                    <a:lumMod val="75000"/>
                    <a:lumOff val="25000"/>
                  </a:schemeClr>
                </a:solidFill>
              </a:rPr>
              <a:t>- Surgical</a:t>
            </a:r>
          </a:p>
          <a:p>
            <a:r>
              <a:rPr lang="en-US" sz="1200" dirty="0" smtClean="0">
                <a:solidFill>
                  <a:schemeClr val="tx1">
                    <a:lumMod val="75000"/>
                    <a:lumOff val="25000"/>
                  </a:schemeClr>
                </a:solidFill>
              </a:rPr>
              <a:t>- Wholesale</a:t>
            </a:r>
            <a:endParaRPr lang="en-US" sz="1200" dirty="0">
              <a:solidFill>
                <a:schemeClr val="tx1">
                  <a:lumMod val="75000"/>
                  <a:lumOff val="25000"/>
                </a:schemeClr>
              </a:solidFill>
            </a:endParaRPr>
          </a:p>
        </p:txBody>
      </p:sp>
      <p:sp>
        <p:nvSpPr>
          <p:cNvPr id="81" name="TextBox 80"/>
          <p:cNvSpPr txBox="1"/>
          <p:nvPr/>
        </p:nvSpPr>
        <p:spPr>
          <a:xfrm>
            <a:off x="3889338" y="4547946"/>
            <a:ext cx="1455720" cy="461665"/>
          </a:xfrm>
          <a:prstGeom prst="rect">
            <a:avLst/>
          </a:prstGeom>
          <a:noFill/>
        </p:spPr>
        <p:txBody>
          <a:bodyPr wrap="none" rtlCol="0">
            <a:spAutoFit/>
          </a:bodyPr>
          <a:lstStyle/>
          <a:p>
            <a:r>
              <a:rPr lang="en-US" sz="1200" dirty="0" smtClean="0">
                <a:solidFill>
                  <a:schemeClr val="tx1">
                    <a:lumMod val="75000"/>
                    <a:lumOff val="25000"/>
                  </a:schemeClr>
                </a:solidFill>
              </a:rPr>
              <a:t>- </a:t>
            </a:r>
            <a:r>
              <a:rPr lang="en-US" sz="1200" b="1" dirty="0" smtClean="0">
                <a:solidFill>
                  <a:schemeClr val="tx1">
                    <a:lumMod val="75000"/>
                    <a:lumOff val="25000"/>
                  </a:schemeClr>
                </a:solidFill>
              </a:rPr>
              <a:t>Ireland *</a:t>
            </a:r>
            <a:endParaRPr lang="en-US" sz="1200" b="1" dirty="0" smtClean="0">
              <a:solidFill>
                <a:schemeClr val="tx1">
                  <a:lumMod val="75000"/>
                  <a:lumOff val="25000"/>
                </a:schemeClr>
              </a:solidFill>
            </a:endParaRPr>
          </a:p>
          <a:p>
            <a:r>
              <a:rPr lang="en-US" sz="1200" dirty="0" smtClean="0">
                <a:solidFill>
                  <a:schemeClr val="tx1">
                    <a:lumMod val="75000"/>
                    <a:lumOff val="25000"/>
                  </a:schemeClr>
                </a:solidFill>
              </a:rPr>
              <a:t>- </a:t>
            </a:r>
            <a:r>
              <a:rPr lang="en-US" sz="1200" b="1" dirty="0" smtClean="0">
                <a:solidFill>
                  <a:schemeClr val="tx1">
                    <a:lumMod val="75000"/>
                    <a:lumOff val="25000"/>
                  </a:schemeClr>
                </a:solidFill>
              </a:rPr>
              <a:t>Northern </a:t>
            </a:r>
            <a:r>
              <a:rPr lang="en-US" sz="1200" b="1" dirty="0" smtClean="0">
                <a:solidFill>
                  <a:schemeClr val="tx1">
                    <a:lumMod val="75000"/>
                    <a:lumOff val="25000"/>
                  </a:schemeClr>
                </a:solidFill>
              </a:rPr>
              <a:t>Ireland *</a:t>
            </a:r>
            <a:endParaRPr lang="en-US" sz="1200" b="1" dirty="0">
              <a:solidFill>
                <a:schemeClr val="tx1">
                  <a:lumMod val="75000"/>
                  <a:lumOff val="25000"/>
                </a:schemeClr>
              </a:solidFill>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106" y="1830920"/>
            <a:ext cx="963000" cy="770400"/>
          </a:xfrm>
          <a:prstGeom prst="rect">
            <a:avLst/>
          </a:prstGeom>
        </p:spPr>
      </p:pic>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144" y="1835425"/>
            <a:ext cx="963000" cy="770400"/>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169" y="1830920"/>
            <a:ext cx="963000" cy="770400"/>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4402" y="1835425"/>
            <a:ext cx="963000" cy="770400"/>
          </a:xfrm>
          <a:prstGeom prst="rect">
            <a:avLst/>
          </a:prstGeom>
        </p:spPr>
      </p:pic>
      <p:pic>
        <p:nvPicPr>
          <p:cNvPr id="36" name="Picture 35"/>
          <p:cNvPicPr>
            <a:picLocks noChangeAspect="1"/>
          </p:cNvPicPr>
          <p:nvPr/>
        </p:nvPicPr>
        <p:blipFill>
          <a:blip r:embed="rId6"/>
          <a:stretch>
            <a:fillRect/>
          </a:stretch>
        </p:blipFill>
        <p:spPr>
          <a:xfrm>
            <a:off x="5155096" y="973971"/>
            <a:ext cx="1232232" cy="5843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9" name="TextBox 38"/>
          <p:cNvSpPr txBox="1"/>
          <p:nvPr/>
        </p:nvSpPr>
        <p:spPr>
          <a:xfrm>
            <a:off x="7079913" y="6411011"/>
            <a:ext cx="4809329" cy="215444"/>
          </a:xfrm>
          <a:prstGeom prst="rect">
            <a:avLst/>
          </a:prstGeom>
          <a:noFill/>
        </p:spPr>
        <p:txBody>
          <a:bodyPr wrap="none" rtlCol="0">
            <a:spAutoFit/>
          </a:bodyPr>
          <a:lstStyle/>
          <a:p>
            <a:pPr algn="r"/>
            <a:r>
              <a:rPr lang="en-US" sz="800" dirty="0" smtClean="0">
                <a:solidFill>
                  <a:schemeClr val="tx1">
                    <a:lumMod val="75000"/>
                    <a:lumOff val="25000"/>
                  </a:schemeClr>
                </a:solidFill>
              </a:rPr>
              <a:t>(source</a:t>
            </a:r>
            <a:r>
              <a:rPr lang="en-US" sz="800" dirty="0" smtClean="0">
                <a:solidFill>
                  <a:schemeClr val="tx1">
                    <a:lumMod val="75000"/>
                    <a:lumOff val="25000"/>
                  </a:schemeClr>
                </a:solidFill>
              </a:rPr>
              <a:t>: </a:t>
            </a:r>
            <a:r>
              <a:rPr lang="en-US" sz="800" dirty="0" smtClean="0">
                <a:solidFill>
                  <a:schemeClr val="tx1">
                    <a:lumMod val="75000"/>
                    <a:lumOff val="25000"/>
                  </a:schemeClr>
                </a:solidFill>
              </a:rPr>
              <a:t>udghealthcare.com</a:t>
            </a:r>
            <a:r>
              <a:rPr lang="en-US" sz="800" dirty="0">
                <a:solidFill>
                  <a:schemeClr val="tx1">
                    <a:lumMod val="75000"/>
                    <a:lumOff val="25000"/>
                  </a:schemeClr>
                </a:solidFill>
              </a:rPr>
              <a:t>, </a:t>
            </a:r>
            <a:r>
              <a:rPr lang="en-US" sz="800" dirty="0" smtClean="0">
                <a:solidFill>
                  <a:schemeClr val="tx1">
                    <a:lumMod val="75000"/>
                    <a:lumOff val="25000"/>
                  </a:schemeClr>
                </a:solidFill>
              </a:rPr>
              <a:t>sharpservices.com</a:t>
            </a:r>
            <a:r>
              <a:rPr lang="en-US" sz="800" dirty="0">
                <a:solidFill>
                  <a:schemeClr val="tx1">
                    <a:lumMod val="75000"/>
                    <a:lumOff val="25000"/>
                  </a:schemeClr>
                </a:solidFill>
              </a:rPr>
              <a:t>, united-drug.com, </a:t>
            </a:r>
            <a:r>
              <a:rPr lang="en-US" sz="800" dirty="0" smtClean="0">
                <a:solidFill>
                  <a:schemeClr val="tx1">
                    <a:lumMod val="75000"/>
                    <a:lumOff val="25000"/>
                  </a:schemeClr>
                </a:solidFill>
              </a:rPr>
              <a:t>aquilantservices.ie, ashfieldhealthcare.com)</a:t>
            </a:r>
            <a:endParaRPr lang="en-US" sz="800" dirty="0">
              <a:solidFill>
                <a:schemeClr val="tx1">
                  <a:lumMod val="75000"/>
                  <a:lumOff val="25000"/>
                </a:schemeClr>
              </a:solidFill>
            </a:endParaRPr>
          </a:p>
        </p:txBody>
      </p:sp>
    </p:spTree>
    <p:extLst>
      <p:ext uri="{BB962C8B-B14F-4D97-AF65-F5344CB8AC3E}">
        <p14:creationId xmlns:p14="http://schemas.microsoft.com/office/powerpoint/2010/main" val="2218230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6331</TotalTime>
  <Words>6693</Words>
  <Application>Microsoft Office PowerPoint</Application>
  <PresentationFormat>Widescreen</PresentationFormat>
  <Paragraphs>1130</Paragraphs>
  <Slides>51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YOPI SOPIAWAN</dc:creator>
  <cp:lastModifiedBy>YOPI SOPIAWAN</cp:lastModifiedBy>
  <cp:revision>348</cp:revision>
  <dcterms:created xsi:type="dcterms:W3CDTF">2015-02-17T16:28:48Z</dcterms:created>
  <dcterms:modified xsi:type="dcterms:W3CDTF">2015-05-08T00:11:49Z</dcterms:modified>
</cp:coreProperties>
</file>