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9" r:id="rId3"/>
    <p:sldId id="339" r:id="rId4"/>
    <p:sldId id="343" r:id="rId5"/>
    <p:sldId id="340" r:id="rId6"/>
    <p:sldId id="341" r:id="rId7"/>
    <p:sldId id="342" r:id="rId8"/>
    <p:sldId id="344" r:id="rId9"/>
    <p:sldId id="351" r:id="rId10"/>
    <p:sldId id="352" r:id="rId11"/>
    <p:sldId id="353" r:id="rId12"/>
    <p:sldId id="348" r:id="rId13"/>
    <p:sldId id="355" r:id="rId14"/>
    <p:sldId id="354" r:id="rId15"/>
    <p:sldId id="356" r:id="rId16"/>
    <p:sldId id="357" r:id="rId17"/>
    <p:sldId id="358" r:id="rId18"/>
    <p:sldId id="33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000"/>
    <a:srgbClr val="0065B0"/>
    <a:srgbClr val="FF0505"/>
    <a:srgbClr val="444444"/>
    <a:srgbClr val="0FCED3"/>
    <a:srgbClr val="D60093"/>
    <a:srgbClr val="CC33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 autoAdjust="0"/>
    <p:restoredTop sz="99548" autoAdjust="0"/>
  </p:normalViewPr>
  <p:slideViewPr>
    <p:cSldViewPr>
      <p:cViewPr varScale="1">
        <p:scale>
          <a:sx n="107" d="100"/>
          <a:sy n="107" d="100"/>
        </p:scale>
        <p:origin x="3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ABB2A-1528-4AAF-9A21-F4370666C7B2}" type="datetimeFigureOut">
              <a:rPr lang="en-JM" smtClean="0"/>
              <a:pPr/>
              <a:t>12/12/2016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8927C-AB49-450F-8967-4AD52E2DC3DA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2751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90015-6979-4CAF-87BC-D33F74A1F261}" type="datetimeFigureOut">
              <a:rPr lang="en-JM" smtClean="0"/>
              <a:pPr/>
              <a:t>12/12/2016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CA0D8-6577-48B2-BA77-88519BAFBFDA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912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CA0D8-6577-48B2-BA77-88519BAFBFDA}" type="slidenum">
              <a:rPr lang="en-JM" smtClean="0"/>
              <a:pPr/>
              <a:t>12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454921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CA0D8-6577-48B2-BA77-88519BAFBFDA}" type="slidenum">
              <a:rPr lang="en-JM" smtClean="0"/>
              <a:pPr/>
              <a:t>18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92451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PUT THE NAME OF YOUR COMPANY HERE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PUT THE NAME OF YOUR COMPANY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752600"/>
            <a:ext cx="4419600" cy="4010501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295400" y="1803401"/>
            <a:ext cx="2217906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295400" y="2108200"/>
            <a:ext cx="27432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295400" y="3022601"/>
            <a:ext cx="2217906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1295400" y="3327400"/>
            <a:ext cx="27432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295400" y="4267200"/>
            <a:ext cx="2217906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1295400" y="4571999"/>
            <a:ext cx="27432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4544096" y="2072664"/>
            <a:ext cx="3860269" cy="2423136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73891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PUT THE NAME OF YOUR COMPANY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791200" y="1830917"/>
            <a:ext cx="2667000" cy="886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791200" y="3022601"/>
            <a:ext cx="2533650" cy="378884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791200" y="3401484"/>
            <a:ext cx="2819400" cy="711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791200" y="4472517"/>
            <a:ext cx="2514600" cy="378884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791200" y="4851400"/>
            <a:ext cx="2971800" cy="711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69082"/>
            <a:ext cx="5257800" cy="3012518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176793" y="2514600"/>
            <a:ext cx="3666213" cy="212003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96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PUT THE NAME OF YOUR COMPANY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00400" y="1585079"/>
            <a:ext cx="0" cy="3581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096000" y="1585079"/>
            <a:ext cx="0" cy="3581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57200" y="2108200"/>
            <a:ext cx="25908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400"/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3352800" y="2108200"/>
            <a:ext cx="25908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400"/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2108200"/>
            <a:ext cx="25908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400"/>
            </a:lvl1pPr>
          </a:lstStyle>
          <a:p>
            <a:pPr lvl="0"/>
            <a:endParaRPr lang="en-JM" dirty="0"/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457200" y="1600200"/>
            <a:ext cx="20574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7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3352800" y="1600200"/>
            <a:ext cx="20574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7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6248400" y="1600200"/>
            <a:ext cx="20574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7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PUT THE NAME OF YOUR COMPANY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34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PUT THE NAME OF YOUR COMPANY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263622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PUT THE NAME OF YOUR COMPANY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834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666670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PUT THE NAME OF YOUR COMPANY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533400" y="1828800"/>
            <a:ext cx="1828800" cy="17962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90800" y="1828800"/>
            <a:ext cx="1828800" cy="17962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4648200" y="1828800"/>
            <a:ext cx="1828800" cy="17962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705600" y="1828800"/>
            <a:ext cx="1828800" cy="17962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2514600" y="4318000"/>
            <a:ext cx="1901952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4572000" y="4318000"/>
            <a:ext cx="1901952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6629400" y="4318000"/>
            <a:ext cx="1901952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4318000"/>
            <a:ext cx="1901952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2514600" y="4648200"/>
            <a:ext cx="1901952" cy="13208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4572000" y="4648200"/>
            <a:ext cx="1901952" cy="13208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6629400" y="4648200"/>
            <a:ext cx="1901952" cy="13208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457200" y="4648200"/>
            <a:ext cx="1901952" cy="13208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533400" y="3578352"/>
            <a:ext cx="18288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6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2590800" y="3578352"/>
            <a:ext cx="18288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6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648200" y="3578352"/>
            <a:ext cx="18288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6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6705600" y="3578352"/>
            <a:ext cx="18288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6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PUT THE NAME OF YOUR COMPANY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1320800"/>
            <a:ext cx="8229600" cy="6858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endParaRPr lang="en-JM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304800" y="2209800"/>
            <a:ext cx="4572000" cy="3429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562600" y="3022600"/>
            <a:ext cx="2667000" cy="23368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562600" y="2514600"/>
            <a:ext cx="2438400" cy="381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PUT THE NAME OF YOUR COMPANY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343400" y="1498600"/>
            <a:ext cx="4343400" cy="4140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803401"/>
            <a:ext cx="2217906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2108200"/>
            <a:ext cx="2743200" cy="812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3225801"/>
            <a:ext cx="2217906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3530600"/>
            <a:ext cx="2743200" cy="812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4648201"/>
            <a:ext cx="2217906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4953000"/>
            <a:ext cx="2743200" cy="812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PUT THE NAME OF YOUR COMPANY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8229600" cy="6858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endParaRPr lang="en-JM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304800" y="2209800"/>
            <a:ext cx="4572000" cy="3429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5867400" y="2413000"/>
            <a:ext cx="2667000" cy="7112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3225800"/>
            <a:ext cx="2667000" cy="7112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4038600"/>
            <a:ext cx="2667000" cy="7112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4851400"/>
            <a:ext cx="2667000" cy="7112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5029200" y="2580998"/>
            <a:ext cx="685800" cy="365760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ctr">
              <a:buNone/>
              <a:defRPr sz="17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5029200" y="3419197"/>
            <a:ext cx="685800" cy="365760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ctr">
              <a:buNone/>
              <a:defRPr sz="17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5029200" y="4231998"/>
            <a:ext cx="685800" cy="365760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ctr">
              <a:buNone/>
              <a:defRPr sz="17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5029200" y="5044798"/>
            <a:ext cx="685800" cy="365760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ctr">
              <a:buNone/>
              <a:defRPr sz="17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PUT THE NAME OF YOUR COMPANY HERE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PUT THE NAME OF YOUR COMPANY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8229600" cy="6858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endParaRPr lang="en-JM" dirty="0"/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381000" y="2133600"/>
            <a:ext cx="4419600" cy="3505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2413000"/>
            <a:ext cx="2667000" cy="7112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3225800"/>
            <a:ext cx="2667000" cy="7112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4038600"/>
            <a:ext cx="2667000" cy="7112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5867400" y="4851400"/>
            <a:ext cx="2667000" cy="7112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5105400" y="2580998"/>
            <a:ext cx="609600" cy="365760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ctr">
              <a:buNone/>
              <a:defRPr sz="17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5105400" y="3419197"/>
            <a:ext cx="609600" cy="365760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ctr">
              <a:buNone/>
              <a:defRPr sz="17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5105400" y="4231998"/>
            <a:ext cx="609600" cy="365760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ctr">
              <a:buNone/>
              <a:defRPr sz="17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5105400" y="5044798"/>
            <a:ext cx="609600" cy="365760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ctr">
              <a:buNone/>
              <a:defRPr sz="17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33400" y="1320800"/>
            <a:ext cx="8001000" cy="3327400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75400"/>
            <a:ext cx="6019800" cy="3905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JM"/>
              <a:t>PUT THE NAME OF YOUR COMPANY HERE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800600" y="4953000"/>
            <a:ext cx="3810000" cy="914400"/>
          </a:xfrm>
        </p:spPr>
        <p:txBody>
          <a:bodyPr>
            <a:no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buNone/>
              <a:defRPr sz="13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533400" y="4978400"/>
            <a:ext cx="2438400" cy="381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533400" y="5359400"/>
            <a:ext cx="29718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533400" y="1498600"/>
            <a:ext cx="2286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3124200" y="1498600"/>
            <a:ext cx="2286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5715000" y="1498600"/>
            <a:ext cx="2286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533400" y="3835400"/>
            <a:ext cx="2286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3124200" y="3835400"/>
            <a:ext cx="2286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5715000" y="3835400"/>
            <a:ext cx="2286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PUT THE NAME OF YOUR COMPANY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533400" y="3022600"/>
            <a:ext cx="2286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6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3124200" y="3022600"/>
            <a:ext cx="2286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6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5715000" y="3022600"/>
            <a:ext cx="2286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6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533400" y="5359400"/>
            <a:ext cx="2286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6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3124200" y="5359400"/>
            <a:ext cx="2286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6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5715000" y="5359400"/>
            <a:ext cx="2286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6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PUT THE NAME OF YOUR COMPANY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7" name="Rectangle 6"/>
          <p:cNvSpPr/>
          <p:nvPr/>
        </p:nvSpPr>
        <p:spPr>
          <a:xfrm>
            <a:off x="533400" y="1372815"/>
            <a:ext cx="7772400" cy="5321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/>
          </a:p>
        </p:txBody>
      </p:sp>
      <p:sp>
        <p:nvSpPr>
          <p:cNvPr id="28" name="Picture Placeholder 27"/>
          <p:cNvSpPr>
            <a:spLocks noGrp="1"/>
          </p:cNvSpPr>
          <p:nvPr userDrawn="1">
            <p:ph type="pic" sz="quarter" idx="13"/>
          </p:nvPr>
        </p:nvSpPr>
        <p:spPr>
          <a:xfrm>
            <a:off x="533400" y="2438401"/>
            <a:ext cx="914400" cy="83819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29" name="Picture Placeholder 27"/>
          <p:cNvSpPr>
            <a:spLocks noGrp="1"/>
          </p:cNvSpPr>
          <p:nvPr userDrawn="1">
            <p:ph type="pic" sz="quarter" idx="14"/>
          </p:nvPr>
        </p:nvSpPr>
        <p:spPr>
          <a:xfrm>
            <a:off x="533400" y="4267201"/>
            <a:ext cx="914400" cy="83819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 userDrawn="1">
            <p:ph type="pic" sz="quarter" idx="15"/>
          </p:nvPr>
        </p:nvSpPr>
        <p:spPr>
          <a:xfrm>
            <a:off x="4724400" y="4267201"/>
            <a:ext cx="914400" cy="83819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1" name="Picture Placeholder 27"/>
          <p:cNvSpPr>
            <a:spLocks noGrp="1"/>
          </p:cNvSpPr>
          <p:nvPr userDrawn="1">
            <p:ph type="pic" sz="quarter" idx="16"/>
          </p:nvPr>
        </p:nvSpPr>
        <p:spPr>
          <a:xfrm>
            <a:off x="4724400" y="2438401"/>
            <a:ext cx="914400" cy="83819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7"/>
          </p:nvPr>
        </p:nvSpPr>
        <p:spPr>
          <a:xfrm>
            <a:off x="1600200" y="2413000"/>
            <a:ext cx="1983154" cy="304800"/>
          </a:xfrm>
        </p:spPr>
        <p:txBody>
          <a:bodyPr anchor="t">
            <a:noAutofit/>
          </a:bodyPr>
          <a:lstStyle>
            <a:lvl1pPr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5" name="Content Placeholder 34"/>
          <p:cNvSpPr>
            <a:spLocks noGrp="1"/>
          </p:cNvSpPr>
          <p:nvPr userDrawn="1">
            <p:ph sz="quarter" idx="18"/>
          </p:nvPr>
        </p:nvSpPr>
        <p:spPr>
          <a:xfrm>
            <a:off x="1600200" y="2768600"/>
            <a:ext cx="2667000" cy="1066800"/>
          </a:xfr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3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6" name="Text Placeholder 32"/>
          <p:cNvSpPr>
            <a:spLocks noGrp="1"/>
          </p:cNvSpPr>
          <p:nvPr userDrawn="1">
            <p:ph type="body" sz="quarter" idx="19"/>
          </p:nvPr>
        </p:nvSpPr>
        <p:spPr>
          <a:xfrm>
            <a:off x="5791200" y="2413000"/>
            <a:ext cx="1983154" cy="304800"/>
          </a:xfrm>
        </p:spPr>
        <p:txBody>
          <a:bodyPr anchor="t">
            <a:noAutofit/>
          </a:bodyPr>
          <a:lstStyle>
            <a:lvl1pPr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7" name="Content Placeholder 34"/>
          <p:cNvSpPr>
            <a:spLocks noGrp="1"/>
          </p:cNvSpPr>
          <p:nvPr userDrawn="1">
            <p:ph sz="quarter" idx="20"/>
          </p:nvPr>
        </p:nvSpPr>
        <p:spPr>
          <a:xfrm>
            <a:off x="5791200" y="2768600"/>
            <a:ext cx="2667000" cy="10668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8" name="Text Placeholder 32"/>
          <p:cNvSpPr>
            <a:spLocks noGrp="1"/>
          </p:cNvSpPr>
          <p:nvPr userDrawn="1">
            <p:ph type="body" sz="quarter" idx="21"/>
          </p:nvPr>
        </p:nvSpPr>
        <p:spPr>
          <a:xfrm>
            <a:off x="1600200" y="4241800"/>
            <a:ext cx="1983154" cy="304800"/>
          </a:xfrm>
        </p:spPr>
        <p:txBody>
          <a:bodyPr anchor="t">
            <a:noAutofit/>
          </a:bodyPr>
          <a:lstStyle>
            <a:lvl1pPr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9" name="Content Placeholder 34"/>
          <p:cNvSpPr>
            <a:spLocks noGrp="1"/>
          </p:cNvSpPr>
          <p:nvPr userDrawn="1">
            <p:ph sz="quarter" idx="22"/>
          </p:nvPr>
        </p:nvSpPr>
        <p:spPr>
          <a:xfrm>
            <a:off x="1600200" y="4597400"/>
            <a:ext cx="2667000" cy="10668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0" name="Text Placeholder 32"/>
          <p:cNvSpPr>
            <a:spLocks noGrp="1"/>
          </p:cNvSpPr>
          <p:nvPr userDrawn="1">
            <p:ph type="body" sz="quarter" idx="23"/>
          </p:nvPr>
        </p:nvSpPr>
        <p:spPr>
          <a:xfrm>
            <a:off x="5791200" y="4241800"/>
            <a:ext cx="1983154" cy="304800"/>
          </a:xfrm>
        </p:spPr>
        <p:txBody>
          <a:bodyPr anchor="t">
            <a:noAutofit/>
          </a:bodyPr>
          <a:lstStyle>
            <a:lvl1pPr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1" name="Content Placeholder 34"/>
          <p:cNvSpPr>
            <a:spLocks noGrp="1"/>
          </p:cNvSpPr>
          <p:nvPr userDrawn="1">
            <p:ph sz="quarter" idx="24"/>
          </p:nvPr>
        </p:nvSpPr>
        <p:spPr>
          <a:xfrm>
            <a:off x="5791200" y="4597400"/>
            <a:ext cx="2667000" cy="10668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533400" y="1397000"/>
            <a:ext cx="1905000" cy="508000"/>
          </a:xfrm>
        </p:spPr>
        <p:txBody>
          <a:bodyPr anchor="ctr">
            <a:normAutofit/>
          </a:bodyPr>
          <a:lstStyle>
            <a:lvl1pPr algn="ctr">
              <a:buNone/>
              <a:defRPr sz="17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2590800" y="1397000"/>
            <a:ext cx="2057400" cy="508000"/>
          </a:xfrm>
        </p:spPr>
        <p:txBody>
          <a:bodyPr anchor="ctr">
            <a:normAutofit/>
          </a:bodyPr>
          <a:lstStyle>
            <a:lvl1pPr algn="ctr">
              <a:buNone/>
              <a:defRPr sz="17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4724400" y="1397000"/>
            <a:ext cx="1524000" cy="508000"/>
          </a:xfrm>
        </p:spPr>
        <p:txBody>
          <a:bodyPr anchor="ctr">
            <a:normAutofit/>
          </a:bodyPr>
          <a:lstStyle>
            <a:lvl1pPr algn="ctr">
              <a:buNone/>
              <a:defRPr sz="17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6400800" y="1397000"/>
            <a:ext cx="1828800" cy="508000"/>
          </a:xfrm>
        </p:spPr>
        <p:txBody>
          <a:bodyPr anchor="ctr">
            <a:normAutofit/>
          </a:bodyPr>
          <a:lstStyle>
            <a:lvl1pPr algn="ctr">
              <a:buNone/>
              <a:defRPr sz="17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PUT THE NAME OF YOUR COMPANY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533400" y="2057400"/>
            <a:ext cx="2514600" cy="37338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533400" y="1549400"/>
            <a:ext cx="2103120" cy="32004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7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3352800" y="1549400"/>
            <a:ext cx="2133600" cy="32004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7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6248400" y="1549400"/>
            <a:ext cx="2133600" cy="32004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7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3352800" y="2057400"/>
            <a:ext cx="2514600" cy="37338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6248400" y="2057400"/>
            <a:ext cx="2514600" cy="37338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PUT THE NAME OF YOUR COMPANY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006600"/>
            <a:ext cx="3654357" cy="39370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800600" y="2006600"/>
            <a:ext cx="3733800" cy="39624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609600" y="1508760"/>
            <a:ext cx="2819400" cy="32004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4800600" y="1508760"/>
            <a:ext cx="2819400" cy="32004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PUT THE NAME OF YOUR COMPANY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1320800"/>
            <a:ext cx="8229600" cy="6858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33400" y="2387600"/>
            <a:ext cx="4419600" cy="3276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57800" y="5054600"/>
            <a:ext cx="3429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5257800" y="3225800"/>
            <a:ext cx="3429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257800" y="2311400"/>
            <a:ext cx="3429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397000"/>
            <a:ext cx="9144000" cy="3759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PUT THE NAME OF YOUR COMPANY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04800" y="5359400"/>
            <a:ext cx="8534400" cy="7112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buClr>
                <a:srgbClr val="0FCED3"/>
              </a:buClr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498600"/>
            <a:ext cx="5181600" cy="4368800"/>
          </a:xfrm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/>
              <a:t>PUT THE NAME OF YOUR COMPANY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410200" y="1998472"/>
            <a:ext cx="2971800" cy="41452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5410200" y="1524000"/>
            <a:ext cx="2438400" cy="4826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410200" y="2819400"/>
            <a:ext cx="3429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5410200" y="3632200"/>
            <a:ext cx="3429000" cy="152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5410200" y="5257800"/>
            <a:ext cx="3429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PUT THE NAME OF YOUR COMPANY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533400" y="2159000"/>
            <a:ext cx="7848600" cy="304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57200" y="1447800"/>
            <a:ext cx="8229600" cy="381000"/>
          </a:xfrm>
        </p:spPr>
        <p:txBody>
          <a:bodyPr>
            <a:noAutofit/>
          </a:bodyPr>
          <a:lstStyle>
            <a:lvl1pPr algn="l">
              <a:buNone/>
              <a:defRPr sz="1600" b="0">
                <a:latin typeface="Bebas Neue"/>
                <a:cs typeface="Bebas Neue"/>
              </a:defRPr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33400" y="5359400"/>
            <a:ext cx="7924800" cy="6096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PUT THE NAME OF YOUR COMPANY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PUT THE NAME OF YOUR COMPANY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3"/>
          </p:nvPr>
        </p:nvSpPr>
        <p:spPr>
          <a:xfrm>
            <a:off x="533400" y="1905000"/>
            <a:ext cx="3048000" cy="12192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20"/>
          <p:cNvSpPr>
            <a:spLocks noGrp="1"/>
          </p:cNvSpPr>
          <p:nvPr userDrawn="1">
            <p:ph type="body" sz="quarter" idx="14"/>
          </p:nvPr>
        </p:nvSpPr>
        <p:spPr>
          <a:xfrm>
            <a:off x="4343400" y="1905000"/>
            <a:ext cx="3048000" cy="12192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0"/>
          <p:cNvSpPr>
            <a:spLocks noGrp="1"/>
          </p:cNvSpPr>
          <p:nvPr userDrawn="1">
            <p:ph type="body" sz="quarter" idx="15"/>
          </p:nvPr>
        </p:nvSpPr>
        <p:spPr>
          <a:xfrm>
            <a:off x="533400" y="4343400"/>
            <a:ext cx="3048000" cy="12192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4" name="Text Placeholder 20"/>
          <p:cNvSpPr>
            <a:spLocks noGrp="1"/>
          </p:cNvSpPr>
          <p:nvPr userDrawn="1">
            <p:ph type="body" sz="quarter" idx="16"/>
          </p:nvPr>
        </p:nvSpPr>
        <p:spPr>
          <a:xfrm>
            <a:off x="4343400" y="4343400"/>
            <a:ext cx="3048000" cy="12192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3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5"/>
          <p:cNvSpPr>
            <a:spLocks noGrp="1"/>
          </p:cNvSpPr>
          <p:nvPr userDrawn="1">
            <p:ph type="body" sz="quarter" idx="17"/>
          </p:nvPr>
        </p:nvSpPr>
        <p:spPr>
          <a:xfrm>
            <a:off x="533400" y="1498600"/>
            <a:ext cx="2438400" cy="32004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7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7" name="Text Placeholder 25"/>
          <p:cNvSpPr>
            <a:spLocks noGrp="1"/>
          </p:cNvSpPr>
          <p:nvPr userDrawn="1">
            <p:ph type="body" sz="quarter" idx="18"/>
          </p:nvPr>
        </p:nvSpPr>
        <p:spPr>
          <a:xfrm>
            <a:off x="4343400" y="1498600"/>
            <a:ext cx="2514600" cy="32004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7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9" name="Text Placeholder 25"/>
          <p:cNvSpPr>
            <a:spLocks noGrp="1"/>
          </p:cNvSpPr>
          <p:nvPr userDrawn="1">
            <p:ph type="body" sz="quarter" idx="20"/>
          </p:nvPr>
        </p:nvSpPr>
        <p:spPr>
          <a:xfrm>
            <a:off x="533400" y="3962400"/>
            <a:ext cx="2590800" cy="32004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7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8" name="Text Placeholder 25"/>
          <p:cNvSpPr>
            <a:spLocks noGrp="1"/>
          </p:cNvSpPr>
          <p:nvPr userDrawn="1">
            <p:ph type="body" sz="quarter" idx="19"/>
          </p:nvPr>
        </p:nvSpPr>
        <p:spPr>
          <a:xfrm>
            <a:off x="4343400" y="3962400"/>
            <a:ext cx="2514600" cy="32004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7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PUT THE NAME OF YOUR COMPANY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33400" y="2159000"/>
            <a:ext cx="4343400" cy="33020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1346200"/>
            <a:ext cx="8077200" cy="4572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172200" y="2311400"/>
            <a:ext cx="2438400" cy="406400"/>
          </a:xfrm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172200" y="2717800"/>
            <a:ext cx="2438400" cy="406400"/>
          </a:xfrm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172200" y="3124200"/>
            <a:ext cx="2438400" cy="406400"/>
          </a:xfrm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172200" y="3530600"/>
            <a:ext cx="2438400" cy="406400"/>
          </a:xfrm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867400" y="4241800"/>
            <a:ext cx="2743200" cy="406400"/>
          </a:xfrm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5867400" y="4648200"/>
            <a:ext cx="2743200" cy="406400"/>
          </a:xfrm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105400" y="2311400"/>
            <a:ext cx="990600" cy="406400"/>
          </a:xfrm>
        </p:spPr>
        <p:txBody>
          <a:bodyPr>
            <a:normAutofit/>
          </a:bodyPr>
          <a:lstStyle>
            <a:lvl1pPr algn="r">
              <a:buNone/>
              <a:defRPr sz="16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105400" y="2717800"/>
            <a:ext cx="990600" cy="406400"/>
          </a:xfrm>
        </p:spPr>
        <p:txBody>
          <a:bodyPr>
            <a:normAutofit/>
          </a:bodyPr>
          <a:lstStyle>
            <a:lvl1pPr algn="r">
              <a:buNone/>
              <a:defRPr sz="16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105400" y="3124200"/>
            <a:ext cx="990600" cy="406400"/>
          </a:xfrm>
        </p:spPr>
        <p:txBody>
          <a:bodyPr>
            <a:normAutofit/>
          </a:bodyPr>
          <a:lstStyle>
            <a:lvl1pPr algn="r">
              <a:buNone/>
              <a:defRPr sz="16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105400" y="3530600"/>
            <a:ext cx="990600" cy="406400"/>
          </a:xfrm>
        </p:spPr>
        <p:txBody>
          <a:bodyPr>
            <a:normAutofit/>
          </a:bodyPr>
          <a:lstStyle>
            <a:lvl1pPr algn="r">
              <a:buNone/>
              <a:defRPr sz="16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3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PUT THE NAME OF YOUR COMPANY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2209800"/>
            <a:ext cx="8153400" cy="1625600"/>
          </a:xfrm>
        </p:spPr>
        <p:txBody>
          <a:bodyPr>
            <a:normAutofit/>
          </a:bodyPr>
          <a:lstStyle>
            <a:lvl1pPr algn="l">
              <a:buNone/>
              <a:defRPr sz="72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3937000"/>
            <a:ext cx="6477000" cy="762000"/>
          </a:xfrm>
        </p:spPr>
        <p:txBody>
          <a:bodyPr>
            <a:noAutofit/>
          </a:bodyPr>
          <a:lstStyle>
            <a:lvl1pPr algn="l">
              <a:buNone/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2260600"/>
            <a:ext cx="228600" cy="17272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0" y="3062816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auto">
          <a:xfrm>
            <a:off x="0" y="31242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3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2209800"/>
            <a:ext cx="8153400" cy="1625600"/>
          </a:xfrm>
        </p:spPr>
        <p:txBody>
          <a:bodyPr>
            <a:normAutofit/>
          </a:bodyPr>
          <a:lstStyle>
            <a:lvl1pPr algn="l">
              <a:buNone/>
              <a:defRPr sz="72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3937000"/>
            <a:ext cx="6477000" cy="762000"/>
          </a:xfrm>
        </p:spPr>
        <p:txBody>
          <a:bodyPr>
            <a:noAutofit/>
          </a:bodyPr>
          <a:lstStyle>
            <a:lvl1pPr algn="l">
              <a:buNone/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2260600"/>
            <a:ext cx="228600" cy="17272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3062816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 bwMode="auto">
          <a:xfrm>
            <a:off x="0" y="31242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hlinkClick r:id="" action="ppaction://hlinkshowjump?jump=nextslide" highlightClick="1"/>
          </p:cNvPr>
          <p:cNvSpPr/>
          <p:nvPr userDrawn="1"/>
        </p:nvSpPr>
        <p:spPr>
          <a:xfrm>
            <a:off x="8382000" y="6248400"/>
            <a:ext cx="365760" cy="3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Oval 21">
            <a:hlinkClick r:id="" action="ppaction://hlinkshowjump?jump=previousslide" highlightClick="1"/>
          </p:cNvPr>
          <p:cNvSpPr/>
          <p:nvPr userDrawn="1"/>
        </p:nvSpPr>
        <p:spPr>
          <a:xfrm>
            <a:off x="7924800" y="6248400"/>
            <a:ext cx="365760" cy="3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Chevron 22"/>
          <p:cNvSpPr/>
          <p:nvPr userDrawn="1"/>
        </p:nvSpPr>
        <p:spPr>
          <a:xfrm flipH="1">
            <a:off x="8066532" y="6364224"/>
            <a:ext cx="82296" cy="13411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 userDrawn="1"/>
        </p:nvSpPr>
        <p:spPr>
          <a:xfrm>
            <a:off x="8523732" y="6364224"/>
            <a:ext cx="82296" cy="13411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71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70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PUT THE NAME OF YOUR COMPANY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5161"/>
            <a:ext cx="4040188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295400"/>
            <a:ext cx="4041775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935161"/>
            <a:ext cx="4041775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PUT THE NAME OF YOUR COMPANY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PUT THE NAME OF YOUR COMPANY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PUT THE NAME OF YOUR COMPANY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803401"/>
            <a:ext cx="2217906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2108200"/>
            <a:ext cx="27432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3225801"/>
            <a:ext cx="2217906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3530600"/>
            <a:ext cx="27432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4648201"/>
            <a:ext cx="2217906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4953000"/>
            <a:ext cx="27432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54460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PUT THE NAME OF YOUR COMPANY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38200" y="2510117"/>
            <a:ext cx="1737360" cy="173736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733800" y="2518025"/>
            <a:ext cx="1737360" cy="173736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629400" y="2518025"/>
            <a:ext cx="1737360" cy="173736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584200" y="4576234"/>
            <a:ext cx="2159000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3505200" y="4576234"/>
            <a:ext cx="2159000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6375400" y="4576234"/>
            <a:ext cx="2159000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1320800"/>
            <a:ext cx="8229600" cy="685800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0670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/>
              <a:t>PUT THE NAME OF YOUR COMPANY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1" y="1835900"/>
            <a:ext cx="2286001" cy="3327400"/>
          </a:xfrm>
          <a:prstGeom prst="rect">
            <a:avLst/>
          </a:prstGeom>
        </p:spPr>
      </p:pic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794399" y="2229600"/>
            <a:ext cx="1725845" cy="2540000"/>
          </a:xfrm>
        </p:spPr>
        <p:txBody>
          <a:bodyPr/>
          <a:lstStyle/>
          <a:p>
            <a:endParaRPr lang="en-JM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805348"/>
            <a:ext cx="2286001" cy="3327400"/>
          </a:xfrm>
          <a:prstGeom prst="rect">
            <a:avLst/>
          </a:prstGeom>
        </p:spPr>
      </p:pic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3556678" y="2199048"/>
            <a:ext cx="1725845" cy="2540000"/>
          </a:xfrm>
        </p:spPr>
        <p:txBody>
          <a:bodyPr/>
          <a:lstStyle/>
          <a:p>
            <a:endParaRPr lang="en-JM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5348"/>
            <a:ext cx="2286001" cy="3327400"/>
          </a:xfrm>
          <a:prstGeom prst="rect">
            <a:avLst/>
          </a:prstGeom>
        </p:spPr>
      </p:pic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376078" y="2199048"/>
            <a:ext cx="1725845" cy="2540000"/>
          </a:xfrm>
        </p:spPr>
        <p:txBody>
          <a:bodyPr/>
          <a:lstStyle/>
          <a:p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" y="5156200"/>
            <a:ext cx="20574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INSERT HEADER IN THIS AREA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429000" y="5156200"/>
            <a:ext cx="20574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INSERT HEADER IN THIS AREA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248400" y="5156200"/>
            <a:ext cx="20574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INSERT HEADER IN THIS AREA</a:t>
            </a:r>
          </a:p>
        </p:txBody>
      </p:sp>
    </p:spTree>
    <p:extLst>
      <p:ext uri="{BB962C8B-B14F-4D97-AF65-F5344CB8AC3E}">
        <p14:creationId xmlns:p14="http://schemas.microsoft.com/office/powerpoint/2010/main" val="121861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34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84200"/>
            <a:ext cx="76200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38100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8" name="Rectangle 7"/>
          <p:cNvSpPr/>
          <p:nvPr/>
        </p:nvSpPr>
        <p:spPr>
          <a:xfrm>
            <a:off x="0" y="558800"/>
            <a:ext cx="152400" cy="533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0" y="802216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 bwMode="auto">
          <a:xfrm>
            <a:off x="0" y="8636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6259402"/>
            <a:ext cx="9144000" cy="623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hlinkClick r:id="" action="ppaction://hlinkshowjump?jump=nextslide" highlightClick="1"/>
          </p:cNvPr>
          <p:cNvSpPr/>
          <p:nvPr/>
        </p:nvSpPr>
        <p:spPr>
          <a:xfrm>
            <a:off x="8382000" y="6375400"/>
            <a:ext cx="365760" cy="3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Oval 14">
            <a:hlinkClick r:id="" action="ppaction://hlinkshowjump?jump=previousslide" highlightClick="1"/>
          </p:cNvPr>
          <p:cNvSpPr/>
          <p:nvPr/>
        </p:nvSpPr>
        <p:spPr>
          <a:xfrm>
            <a:off x="7924800" y="6375400"/>
            <a:ext cx="365760" cy="3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hevron 17"/>
          <p:cNvSpPr/>
          <p:nvPr userDrawn="1"/>
        </p:nvSpPr>
        <p:spPr>
          <a:xfrm flipH="1">
            <a:off x="8066532" y="6491224"/>
            <a:ext cx="82296" cy="13411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 userDrawn="1"/>
        </p:nvSpPr>
        <p:spPr>
          <a:xfrm>
            <a:off x="8523732" y="6491224"/>
            <a:ext cx="82296" cy="13411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75400"/>
            <a:ext cx="6629400" cy="39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rgbClr val="7F7F7F"/>
                </a:solidFill>
                <a:latin typeface="Bebas Neue" pitchFamily="34" charset="0"/>
              </a:defRPr>
            </a:lvl1pPr>
          </a:lstStyle>
          <a:p>
            <a:r>
              <a:rPr lang="en-JM" dirty="0"/>
              <a:t>PUT THE NAME OF YOUR COMPANY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86" r:id="rId7"/>
    <p:sldLayoutId id="2147483685" r:id="rId8"/>
    <p:sldLayoutId id="2147483682" r:id="rId9"/>
    <p:sldLayoutId id="2147483681" r:id="rId10"/>
    <p:sldLayoutId id="2147483680" r:id="rId11"/>
    <p:sldLayoutId id="2147483677" r:id="rId12"/>
    <p:sldLayoutId id="2147483655" r:id="rId13"/>
    <p:sldLayoutId id="2147483688" r:id="rId14"/>
    <p:sldLayoutId id="2147483683" r:id="rId15"/>
    <p:sldLayoutId id="2147483661" r:id="rId16"/>
    <p:sldLayoutId id="2147483662" r:id="rId17"/>
    <p:sldLayoutId id="2147483679" r:id="rId18"/>
    <p:sldLayoutId id="2147483678" r:id="rId19"/>
    <p:sldLayoutId id="2147483670" r:id="rId20"/>
    <p:sldLayoutId id="2147483663" r:id="rId21"/>
    <p:sldLayoutId id="2147483664" r:id="rId22"/>
    <p:sldLayoutId id="2147483666" r:id="rId23"/>
    <p:sldLayoutId id="2147483667" r:id="rId24"/>
    <p:sldLayoutId id="2147483668" r:id="rId25"/>
    <p:sldLayoutId id="2147483669" r:id="rId26"/>
    <p:sldLayoutId id="2147483671" r:id="rId27"/>
    <p:sldLayoutId id="2147483672" r:id="rId28"/>
    <p:sldLayoutId id="2147483673" r:id="rId29"/>
    <p:sldLayoutId id="2147483674" r:id="rId30"/>
    <p:sldLayoutId id="2147483675" r:id="rId31"/>
    <p:sldLayoutId id="2147483676" r:id="rId32"/>
    <p:sldLayoutId id="2147483687" r:id="rId33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risheric5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tag_del.asp" TargetMode="External"/><Relationship Id="rId3" Type="http://schemas.openxmlformats.org/officeDocument/2006/relationships/hyperlink" Target="http://www.w3schools.com/tags/tag_b.asp" TargetMode="External"/><Relationship Id="rId7" Type="http://schemas.openxmlformats.org/officeDocument/2006/relationships/hyperlink" Target="http://www.w3schools.com/tags/tag_ins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://www.w3schools.com/tags/tag_sup.asp" TargetMode="External"/><Relationship Id="rId5" Type="http://schemas.openxmlformats.org/officeDocument/2006/relationships/hyperlink" Target="http://www.w3schools.com/tags/tag_small.asp" TargetMode="External"/><Relationship Id="rId4" Type="http://schemas.openxmlformats.org/officeDocument/2006/relationships/hyperlink" Target="http://www.w3schools.com/tags/tag_phrase_elements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683000"/>
            <a:ext cx="6400800" cy="508000"/>
          </a:xfrm>
        </p:spPr>
        <p:txBody>
          <a:bodyPr>
            <a:normAutofit fontScale="40000" lnSpcReduction="20000"/>
          </a:bodyPr>
          <a:lstStyle/>
          <a:p>
            <a:r>
              <a:rPr lang="hr-HR" sz="5500" i="1">
                <a:solidFill>
                  <a:schemeClr val="tx1">
                    <a:lumMod val="75000"/>
                    <a:lumOff val="25000"/>
                  </a:schemeClr>
                </a:solidFill>
                <a:latin typeface="Bebas Neue"/>
                <a:cs typeface="Bebas Neue"/>
                <a:hlinkClick r:id="rId2"/>
              </a:rPr>
              <a:t>harisheric50</a:t>
            </a:r>
            <a:r>
              <a:rPr lang="hr-HR" sz="55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/>
                <a:cs typeface="Bebas Neue"/>
                <a:hlinkClick r:id="rId2"/>
              </a:rPr>
              <a:t>@gmail.com</a:t>
            </a:r>
            <a:endParaRPr lang="hr-HR" sz="5500" i="1" dirty="0">
              <a:solidFill>
                <a:schemeClr val="tx1">
                  <a:lumMod val="75000"/>
                  <a:lumOff val="25000"/>
                </a:schemeClr>
              </a:solidFill>
              <a:latin typeface="Bebas Neue"/>
              <a:cs typeface="Bebas Neue"/>
            </a:endParaRPr>
          </a:p>
          <a:p>
            <a:r>
              <a:rPr lang="hr-H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/>
                <a:cs typeface="Bebas Neue"/>
              </a:rPr>
              <a:t>preuzeto od kolege Amer Vrebac</a:t>
            </a:r>
          </a:p>
          <a:p>
            <a:endParaRPr lang="en-JM" sz="2200" dirty="0">
              <a:solidFill>
                <a:schemeClr val="tx1">
                  <a:lumMod val="75000"/>
                  <a:lumOff val="25000"/>
                </a:schemeClr>
              </a:solidFill>
              <a:latin typeface="Bebas Neue"/>
              <a:cs typeface="Bebas Neue"/>
            </a:endParaRPr>
          </a:p>
        </p:txBody>
      </p:sp>
      <p:sp>
        <p:nvSpPr>
          <p:cNvPr id="5" name="Oval 4">
            <a:hlinkClick r:id="" action="ppaction://hlinkshowjump?jump=nextslide" highlightClick="1"/>
          </p:cNvPr>
          <p:cNvSpPr/>
          <p:nvPr/>
        </p:nvSpPr>
        <p:spPr>
          <a:xfrm>
            <a:off x="4289573" y="5696712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09800" y="2184400"/>
            <a:ext cx="4876800" cy="1371600"/>
            <a:chOff x="2209800" y="1981200"/>
            <a:chExt cx="4876800" cy="1371600"/>
          </a:xfrm>
        </p:grpSpPr>
        <p:sp>
          <p:nvSpPr>
            <p:cNvPr id="12" name="Rectangle 11"/>
            <p:cNvSpPr/>
            <p:nvPr/>
          </p:nvSpPr>
          <p:spPr>
            <a:xfrm>
              <a:off x="2209800" y="1981200"/>
              <a:ext cx="4876800" cy="1371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  <a:effectLst>
              <a:innerShdw blurRad="1143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09800" y="2286000"/>
              <a:ext cx="152400" cy="609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2286000"/>
              <a:ext cx="152400" cy="609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743200" y="4754372"/>
            <a:ext cx="3810000" cy="7162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>
                <a:solidFill>
                  <a:srgbClr val="0070C0"/>
                </a:solidFill>
              </a:rPr>
              <a:t>Kreiranje HTML stranice</a:t>
            </a:r>
          </a:p>
          <a:p>
            <a:pPr algn="ctr"/>
            <a:r>
              <a:rPr lang="hr-HR" dirty="0">
                <a:solidFill>
                  <a:srgbClr val="0070C0"/>
                </a:solidFill>
                <a:latin typeface="BebasNEUE" pitchFamily="34" charset="0"/>
              </a:rPr>
              <a:t>Formatiranje texta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565403"/>
            <a:ext cx="4572000" cy="609599"/>
          </a:xfrm>
        </p:spPr>
        <p:txBody>
          <a:bodyPr/>
          <a:lstStyle/>
          <a:p>
            <a:pPr algn="ctr"/>
            <a:r>
              <a:rPr lang="hr-HR" dirty="0">
                <a:solidFill>
                  <a:srgbClr val="0065B0"/>
                </a:solidFill>
                <a:latin typeface="Bebas Neue"/>
                <a:cs typeface="Bebas Neue"/>
              </a:rPr>
              <a:t>Web dizajn</a:t>
            </a:r>
            <a:endParaRPr lang="en-JM" dirty="0">
              <a:solidFill>
                <a:srgbClr val="0065B0"/>
              </a:solidFill>
              <a:latin typeface="Bebas Neue"/>
              <a:cs typeface="Bebas Neue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464346" y="5843016"/>
            <a:ext cx="107653" cy="164592"/>
          </a:xfrm>
          <a:prstGeom prst="chevron">
            <a:avLst>
              <a:gd name="adj" fmla="val 79255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260600" y="2758016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2260600" y="28194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6934200" y="2758016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6934200" y="28194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2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20000" cy="563563"/>
          </a:xfrm>
        </p:spPr>
        <p:txBody>
          <a:bodyPr/>
          <a:lstStyle/>
          <a:p>
            <a:r>
              <a:rPr lang="hr-HR" sz="3600" dirty="0"/>
              <a:t>Zadatak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96963"/>
            <a:ext cx="3962400" cy="472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0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7620000" cy="563563"/>
          </a:xfrm>
        </p:spPr>
        <p:txBody>
          <a:bodyPr/>
          <a:lstStyle/>
          <a:p>
            <a:r>
              <a:rPr lang="hr-HR" sz="3600" dirty="0">
                <a:solidFill>
                  <a:srgbClr val="262626"/>
                </a:solidFill>
              </a:rPr>
              <a:t>Specijalni karakteri</a:t>
            </a:r>
            <a:endParaRPr lang="en-JM" sz="3600" dirty="0">
              <a:solidFill>
                <a:srgbClr val="0070C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001411"/>
              </p:ext>
            </p:extLst>
          </p:nvPr>
        </p:nvGraphicFramePr>
        <p:xfrm>
          <a:off x="1828800" y="1295400"/>
          <a:ext cx="5422423" cy="4536126"/>
        </p:xfrm>
        <a:graphic>
          <a:graphicData uri="http://schemas.openxmlformats.org/drawingml/2006/table">
            <a:tbl>
              <a:tblPr/>
              <a:tblGrid>
                <a:gridCol w="1626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9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798">
                <a:tc>
                  <a:txBody>
                    <a:bodyPr/>
                    <a:lstStyle/>
                    <a:p>
                      <a:pPr algn="ctr" fontAlgn="t"/>
                      <a:r>
                        <a:rPr lang="hr-HR" sz="1500" dirty="0">
                          <a:effectLst/>
                          <a:latin typeface="verdana"/>
                        </a:rPr>
                        <a:t>Sign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r-HR" sz="1500" dirty="0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r-HR" sz="1500" dirty="0">
                          <a:effectLst/>
                          <a:latin typeface="verdana"/>
                        </a:rPr>
                        <a:t>Code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798">
                <a:tc>
                  <a:txBody>
                    <a:bodyPr/>
                    <a:lstStyle/>
                    <a:p>
                      <a:pPr fontAlgn="t"/>
                      <a:r>
                        <a:rPr lang="hr-HR" sz="1500" baseline="0" dirty="0">
                          <a:effectLst/>
                          <a:latin typeface="verdana"/>
                        </a:rPr>
                        <a:t> </a:t>
                      </a:r>
                      <a:endParaRPr lang="hr-HR" sz="1500" dirty="0">
                        <a:effectLst/>
                        <a:latin typeface="verdana"/>
                      </a:endParaRP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sz="1500" dirty="0">
                          <a:effectLst/>
                          <a:latin typeface="verdana"/>
                        </a:rPr>
                        <a:t>non-breaking space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sz="1500" dirty="0">
                          <a:effectLst/>
                          <a:latin typeface="verdana"/>
                        </a:rPr>
                        <a:t>&amp;nbsp;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130">
                <a:tc>
                  <a:txBody>
                    <a:bodyPr/>
                    <a:lstStyle/>
                    <a:p>
                      <a:pPr fontAlgn="t"/>
                      <a:r>
                        <a:rPr lang="hr-HR" sz="1500">
                          <a:effectLst/>
                          <a:latin typeface="verdana"/>
                        </a:rPr>
                        <a:t>&lt;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sz="1500" dirty="0">
                          <a:effectLst/>
                          <a:latin typeface="verdana"/>
                        </a:rPr>
                        <a:t>less than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sz="1500">
                          <a:effectLst/>
                          <a:latin typeface="verdana"/>
                        </a:rPr>
                        <a:t>&amp;lt;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130">
                <a:tc>
                  <a:txBody>
                    <a:bodyPr/>
                    <a:lstStyle/>
                    <a:p>
                      <a:pPr fontAlgn="t"/>
                      <a:r>
                        <a:rPr lang="hr-HR" sz="1500">
                          <a:effectLst/>
                          <a:latin typeface="verdana"/>
                        </a:rPr>
                        <a:t>&gt;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sz="1500" dirty="0">
                          <a:effectLst/>
                          <a:latin typeface="verdana"/>
                        </a:rPr>
                        <a:t>greater than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sz="1500">
                          <a:effectLst/>
                          <a:latin typeface="verdana"/>
                        </a:rPr>
                        <a:t>&amp;gt;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130">
                <a:tc>
                  <a:txBody>
                    <a:bodyPr/>
                    <a:lstStyle/>
                    <a:p>
                      <a:pPr fontAlgn="t"/>
                      <a:r>
                        <a:rPr lang="hr-HR" sz="1500">
                          <a:effectLst/>
                          <a:latin typeface="verdana"/>
                        </a:rPr>
                        <a:t>&amp;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sz="1500" dirty="0">
                          <a:effectLst/>
                          <a:latin typeface="verdana"/>
                        </a:rPr>
                        <a:t>ampersand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sz="1500" dirty="0">
                          <a:effectLst/>
                          <a:latin typeface="verdana"/>
                        </a:rPr>
                        <a:t>&amp;amp;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130">
                <a:tc>
                  <a:txBody>
                    <a:bodyPr/>
                    <a:lstStyle/>
                    <a:p>
                      <a:pPr fontAlgn="t"/>
                      <a:r>
                        <a:rPr lang="hr-HR" sz="1500">
                          <a:effectLst/>
                          <a:latin typeface="verdana"/>
                        </a:rPr>
                        <a:t>¢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sz="1500" dirty="0">
                          <a:effectLst/>
                          <a:latin typeface="verdana"/>
                        </a:rPr>
                        <a:t>cent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sz="1500">
                          <a:effectLst/>
                          <a:latin typeface="verdana"/>
                        </a:rPr>
                        <a:t>&amp;cent;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130">
                <a:tc>
                  <a:txBody>
                    <a:bodyPr/>
                    <a:lstStyle/>
                    <a:p>
                      <a:pPr fontAlgn="t"/>
                      <a:r>
                        <a:rPr lang="hr-HR" sz="1500">
                          <a:effectLst/>
                          <a:latin typeface="verdana"/>
                        </a:rPr>
                        <a:t>£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sz="1500" dirty="0">
                          <a:effectLst/>
                          <a:latin typeface="verdana"/>
                        </a:rPr>
                        <a:t>pound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sz="1500">
                          <a:effectLst/>
                          <a:latin typeface="verdana"/>
                        </a:rPr>
                        <a:t>&amp;pound;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130">
                <a:tc>
                  <a:txBody>
                    <a:bodyPr/>
                    <a:lstStyle/>
                    <a:p>
                      <a:pPr fontAlgn="t"/>
                      <a:r>
                        <a:rPr lang="hr-HR" sz="1500">
                          <a:effectLst/>
                          <a:latin typeface="verdana"/>
                        </a:rPr>
                        <a:t>¥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sz="1500" dirty="0">
                          <a:effectLst/>
                          <a:latin typeface="verdana"/>
                        </a:rPr>
                        <a:t>yen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sz="1500">
                          <a:effectLst/>
                          <a:latin typeface="verdana"/>
                        </a:rPr>
                        <a:t>&amp;yen;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130">
                <a:tc>
                  <a:txBody>
                    <a:bodyPr/>
                    <a:lstStyle/>
                    <a:p>
                      <a:pPr fontAlgn="t"/>
                      <a:r>
                        <a:rPr lang="hr-HR" sz="1500">
                          <a:effectLst/>
                          <a:latin typeface="verdana"/>
                        </a:rPr>
                        <a:t>€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sz="1500" dirty="0">
                          <a:effectLst/>
                          <a:latin typeface="verdana"/>
                        </a:rPr>
                        <a:t>euro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sz="1500" dirty="0">
                          <a:effectLst/>
                          <a:latin typeface="verdana"/>
                        </a:rPr>
                        <a:t>&amp;euro;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130">
                <a:tc>
                  <a:txBody>
                    <a:bodyPr/>
                    <a:lstStyle/>
                    <a:p>
                      <a:pPr fontAlgn="t"/>
                      <a:r>
                        <a:rPr lang="hr-HR" sz="1500">
                          <a:effectLst/>
                          <a:latin typeface="verdana"/>
                        </a:rPr>
                        <a:t>§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sz="1500" dirty="0">
                          <a:effectLst/>
                          <a:latin typeface="verdana"/>
                        </a:rPr>
                        <a:t>section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sz="1500">
                          <a:effectLst/>
                          <a:latin typeface="verdana"/>
                        </a:rPr>
                        <a:t>&amp;sect;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130">
                <a:tc>
                  <a:txBody>
                    <a:bodyPr/>
                    <a:lstStyle/>
                    <a:p>
                      <a:pPr fontAlgn="t"/>
                      <a:r>
                        <a:rPr lang="hr-HR" sz="1500">
                          <a:effectLst/>
                          <a:latin typeface="verdana"/>
                        </a:rPr>
                        <a:t>©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sz="1500" dirty="0">
                          <a:effectLst/>
                          <a:latin typeface="verdana"/>
                        </a:rPr>
                        <a:t>copyright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sz="1500">
                          <a:effectLst/>
                          <a:latin typeface="verdana"/>
                        </a:rPr>
                        <a:t>&amp;copy;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230">
                <a:tc>
                  <a:txBody>
                    <a:bodyPr/>
                    <a:lstStyle/>
                    <a:p>
                      <a:pPr fontAlgn="t"/>
                      <a:r>
                        <a:rPr lang="hr-HR" sz="1500">
                          <a:effectLst/>
                          <a:latin typeface="verdana"/>
                        </a:rPr>
                        <a:t>®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sz="1500" dirty="0">
                          <a:effectLst/>
                          <a:latin typeface="verdana"/>
                        </a:rPr>
                        <a:t>registered trademark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sz="1500">
                          <a:effectLst/>
                          <a:latin typeface="verdana"/>
                        </a:rPr>
                        <a:t>&amp;reg;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130">
                <a:tc>
                  <a:txBody>
                    <a:bodyPr/>
                    <a:lstStyle/>
                    <a:p>
                      <a:pPr fontAlgn="t"/>
                      <a:r>
                        <a:rPr lang="hr-HR" sz="1500">
                          <a:effectLst/>
                          <a:latin typeface="verdana"/>
                        </a:rPr>
                        <a:t>™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sz="1500">
                          <a:effectLst/>
                          <a:latin typeface="verdana"/>
                        </a:rPr>
                        <a:t>trademark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r-HR" sz="1500" dirty="0">
                          <a:effectLst/>
                          <a:latin typeface="verdana"/>
                        </a:rPr>
                        <a:t>&amp;trade;</a:t>
                      </a:r>
                    </a:p>
                  </a:txBody>
                  <a:tcPr marL="39618" marR="39618" marT="55465" marB="554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97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7620000" cy="563563"/>
          </a:xfrm>
        </p:spPr>
        <p:txBody>
          <a:bodyPr/>
          <a:lstStyle/>
          <a:p>
            <a:r>
              <a:rPr lang="bs-Latn-BA" sz="3600" dirty="0"/>
              <a:t>Formatiranje </a:t>
            </a:r>
            <a:r>
              <a:rPr lang="bs-Latn-BA" sz="3600" dirty="0">
                <a:solidFill>
                  <a:srgbClr val="0070C0"/>
                </a:solidFill>
              </a:rPr>
              <a:t>teksta</a:t>
            </a:r>
            <a:endParaRPr lang="en-JM" sz="36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2954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s-Latn-BA" dirty="0"/>
              <a:t>Da bismo formatirali tekst, možemo iskoristiti tagove: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584811"/>
              </p:ext>
            </p:extLst>
          </p:nvPr>
        </p:nvGraphicFramePr>
        <p:xfrm>
          <a:off x="1146604" y="1981200"/>
          <a:ext cx="6877050" cy="3261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8525">
                  <a:extLst>
                    <a:ext uri="{9D8B030D-6E8A-4147-A177-3AD203B41FA5}">
                      <a16:colId xmlns:a16="http://schemas.microsoft.com/office/drawing/2014/main" val="335089827"/>
                    </a:ext>
                  </a:extLst>
                </a:gridCol>
                <a:gridCol w="3438525">
                  <a:extLst>
                    <a:ext uri="{9D8B030D-6E8A-4147-A177-3AD203B41FA5}">
                      <a16:colId xmlns:a16="http://schemas.microsoft.com/office/drawing/2014/main" val="1930104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bs-Latn-BA" dirty="0">
                          <a:effectLst/>
                          <a:hlinkClick r:id="rId3"/>
                        </a:rPr>
                        <a:t>&lt;b&gt;</a:t>
                      </a:r>
                      <a:endParaRPr lang="bs-Latn-BA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s-Latn-BA" dirty="0">
                          <a:effectLst/>
                        </a:rPr>
                        <a:t>Bold tekst</a:t>
                      </a:r>
                      <a:endParaRPr lang="bs-Latn-BA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317091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bs-Latn-BA">
                          <a:effectLst/>
                          <a:hlinkClick r:id="rId4"/>
                        </a:rPr>
                        <a:t>&lt;em&gt;</a:t>
                      </a:r>
                      <a:endParaRPr lang="bs-Latn-BA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s-Latn-BA" dirty="0">
                          <a:effectLst/>
                        </a:rPr>
                        <a:t>Naglašeni</a:t>
                      </a:r>
                      <a:r>
                        <a:rPr lang="bs-Latn-BA" baseline="0" dirty="0">
                          <a:effectLst/>
                        </a:rPr>
                        <a:t> tekst</a:t>
                      </a:r>
                      <a:r>
                        <a:rPr lang="bs-Latn-BA" dirty="0">
                          <a:effectLst/>
                        </a:rPr>
                        <a:t> </a:t>
                      </a:r>
                      <a:endParaRPr lang="bs-Latn-BA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585349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bs-Latn-BA" dirty="0">
                          <a:effectLst/>
                          <a:hlinkClick r:id="rId5"/>
                        </a:rPr>
                        <a:t>&lt;small&gt;</a:t>
                      </a:r>
                      <a:endParaRPr lang="bs-Latn-BA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s-Latn-BA" dirty="0">
                          <a:effectLst/>
                        </a:rPr>
                        <a:t>Smanjeni tekst</a:t>
                      </a:r>
                      <a:endParaRPr lang="bs-Latn-BA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120350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bs-Latn-BA">
                          <a:effectLst/>
                          <a:hlinkClick r:id="rId4"/>
                        </a:rPr>
                        <a:t>&lt;strong&gt;</a:t>
                      </a:r>
                      <a:endParaRPr lang="bs-Latn-BA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s-Latn-BA" dirty="0">
                          <a:effectLst/>
                        </a:rPr>
                        <a:t>Naglašavanje</a:t>
                      </a:r>
                      <a:r>
                        <a:rPr lang="bs-Latn-BA" baseline="0" dirty="0">
                          <a:effectLst/>
                        </a:rPr>
                        <a:t> što je bitno</a:t>
                      </a:r>
                      <a:endParaRPr lang="bs-Latn-BA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927392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bs-Latn-BA">
                          <a:effectLst/>
                          <a:hlinkClick r:id="rId6"/>
                        </a:rPr>
                        <a:t>&lt;sub&gt;</a:t>
                      </a:r>
                      <a:endParaRPr lang="bs-Latn-BA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s-Latn-BA" dirty="0">
                          <a:effectLst/>
                        </a:rPr>
                        <a:t>Subscripted tekst</a:t>
                      </a:r>
                      <a:endParaRPr lang="bs-Latn-BA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666626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bs-Latn-BA">
                          <a:effectLst/>
                          <a:hlinkClick r:id="rId6"/>
                        </a:rPr>
                        <a:t>&lt;sup&gt;</a:t>
                      </a:r>
                      <a:endParaRPr lang="bs-Latn-BA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s-Latn-BA" dirty="0">
                          <a:effectLst/>
                        </a:rPr>
                        <a:t>Superscripted tekst</a:t>
                      </a:r>
                      <a:endParaRPr lang="bs-Latn-BA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269831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bs-Latn-BA">
                          <a:effectLst/>
                          <a:hlinkClick r:id="rId7"/>
                        </a:rPr>
                        <a:t>&lt;ins&gt;</a:t>
                      </a:r>
                      <a:endParaRPr lang="bs-Latn-BA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s-Latn-BA" dirty="0">
                          <a:effectLst/>
                        </a:rPr>
                        <a:t>Umetnuti tekst</a:t>
                      </a:r>
                      <a:endParaRPr lang="bs-Latn-BA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715119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bs-Latn-BA">
                          <a:effectLst/>
                          <a:hlinkClick r:id="rId8"/>
                        </a:rPr>
                        <a:t>&lt;del&gt;</a:t>
                      </a:r>
                      <a:endParaRPr lang="bs-Latn-BA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s-Latn-BA" dirty="0">
                          <a:effectLst/>
                        </a:rPr>
                        <a:t>Izbrisani tekst</a:t>
                      </a:r>
                      <a:endParaRPr lang="bs-Latn-BA" dirty="0">
                        <a:effectLst/>
                        <a:latin typeface="verdana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3311077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29147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rgbClr val="262626"/>
                </a:solidFill>
              </a:rPr>
              <a:t>Povezivanje </a:t>
            </a:r>
            <a:r>
              <a:rPr lang="hr-HR" dirty="0">
                <a:solidFill>
                  <a:srgbClr val="0070C0"/>
                </a:solidFill>
              </a:rPr>
              <a:t>html </a:t>
            </a:r>
            <a:r>
              <a:rPr lang="hr-HR" dirty="0">
                <a:solidFill>
                  <a:srgbClr val="262626"/>
                </a:solidFill>
              </a:rPr>
              <a:t>stranica</a:t>
            </a:r>
            <a:endParaRPr lang="bs-Latn-BA" dirty="0"/>
          </a:p>
        </p:txBody>
      </p:sp>
      <p:sp>
        <p:nvSpPr>
          <p:cNvPr id="11" name="TextBox 10"/>
          <p:cNvSpPr txBox="1"/>
          <p:nvPr/>
        </p:nvSpPr>
        <p:spPr>
          <a:xfrm>
            <a:off x="191981" y="1676400"/>
            <a:ext cx="895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&lt;a</a:t>
            </a:r>
            <a:r>
              <a:rPr lang="it-IT" sz="2400" b="1" dirty="0"/>
              <a:t> </a:t>
            </a:r>
            <a:r>
              <a:rPr lang="it-IT" sz="2400" dirty="0"/>
              <a:t>href=„</a:t>
            </a:r>
            <a:r>
              <a:rPr lang="bs-Latn-BA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novaStranica</a:t>
            </a:r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.html</a:t>
            </a:r>
            <a:r>
              <a:rPr lang="it-IT" sz="2400" dirty="0"/>
              <a:t>"&gt;</a:t>
            </a:r>
            <a:r>
              <a:rPr lang="it-IT" sz="2400" b="1" dirty="0"/>
              <a:t> </a:t>
            </a:r>
            <a:r>
              <a:rPr lang="bs-Latn-BA" sz="2400" b="1" dirty="0"/>
              <a:t>Ovo je link za novu stranicu</a:t>
            </a:r>
            <a:r>
              <a:rPr lang="it-IT" sz="2400" dirty="0"/>
              <a:t>&lt;/a&gt;</a:t>
            </a:r>
            <a:endParaRPr lang="bs-Latn-BA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91981" y="2435869"/>
            <a:ext cx="5902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sz="2400" dirty="0"/>
              <a:t>Stranice se moraju nalaziti u istom folderu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1" y="3077308"/>
            <a:ext cx="3639084" cy="2667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077308"/>
            <a:ext cx="3581400" cy="2637692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4011032" y="4191000"/>
            <a:ext cx="1143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34617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30426" y="609600"/>
            <a:ext cx="7620000" cy="563563"/>
          </a:xfrm>
        </p:spPr>
        <p:txBody>
          <a:bodyPr/>
          <a:lstStyle/>
          <a:p>
            <a:r>
              <a:rPr lang="bs-Latn-BA" dirty="0"/>
              <a:t>iframe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0426" y="1526704"/>
            <a:ext cx="83325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="http://www.w3schools.com" width="300" height="300"&gt;</a:t>
            </a:r>
          </a:p>
          <a:p>
            <a:r>
              <a:rPr lang="en-US" dirty="0"/>
              <a:t>&lt;/</a:t>
            </a:r>
            <a:r>
              <a:rPr lang="en-US" dirty="0" err="1"/>
              <a:t>iframe</a:t>
            </a:r>
            <a:r>
              <a:rPr lang="en-US" dirty="0"/>
              <a:t>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28975"/>
            <a:ext cx="3019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25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30426" y="609600"/>
            <a:ext cx="7620000" cy="563563"/>
          </a:xfrm>
        </p:spPr>
        <p:txBody>
          <a:bodyPr/>
          <a:lstStyle/>
          <a:p>
            <a:r>
              <a:rPr lang="bs-Latn-BA" dirty="0"/>
              <a:t>Zadatak za vježbu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26" y="1524000"/>
            <a:ext cx="3571875" cy="4476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24000"/>
            <a:ext cx="42481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65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2393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819400"/>
            <a:ext cx="5314682" cy="328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2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85738"/>
            <a:ext cx="4914900" cy="58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53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2362200"/>
            <a:ext cx="8153400" cy="1219200"/>
          </a:xfrm>
        </p:spPr>
        <p:txBody>
          <a:bodyPr>
            <a:normAutofit/>
          </a:bodyPr>
          <a:lstStyle/>
          <a:p>
            <a:pPr lvl="0"/>
            <a:r>
              <a:rPr lang="hr-HR" sz="6600" dirty="0">
                <a:ea typeface="Pacifico" pitchFamily="2" charset="0"/>
              </a:rPr>
              <a:t>Hvala na </a:t>
            </a:r>
            <a:r>
              <a:rPr lang="hr-HR" sz="6600" dirty="0">
                <a:solidFill>
                  <a:srgbClr val="0070C0"/>
                </a:solidFill>
                <a:ea typeface="Pacifico" pitchFamily="2" charset="0"/>
              </a:rPr>
              <a:t>pažnji</a:t>
            </a:r>
            <a:r>
              <a:rPr lang="hr-HR" sz="6600" dirty="0">
                <a:ea typeface="Pacifico" pitchFamily="2" charset="0"/>
              </a:rPr>
              <a:t>!</a:t>
            </a:r>
            <a:endParaRPr lang="en-JM" sz="6600" dirty="0"/>
          </a:p>
        </p:txBody>
      </p:sp>
      <p:sp>
        <p:nvSpPr>
          <p:cNvPr id="8" name="TextBox 7"/>
          <p:cNvSpPr txBox="1"/>
          <p:nvPr/>
        </p:nvSpPr>
        <p:spPr>
          <a:xfrm rot="634613">
            <a:off x="6038094" y="62126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7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331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7620000" cy="563563"/>
          </a:xfrm>
        </p:spPr>
        <p:txBody>
          <a:bodyPr/>
          <a:lstStyle/>
          <a:p>
            <a:r>
              <a:rPr lang="hr-HR" sz="3600" dirty="0">
                <a:solidFill>
                  <a:srgbClr val="262626"/>
                </a:solidFill>
              </a:rPr>
              <a:t>Sadržaj</a:t>
            </a:r>
            <a:endParaRPr lang="en-JM" sz="3600" dirty="0">
              <a:solidFill>
                <a:srgbClr val="0070C0"/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19124" y="1219200"/>
            <a:ext cx="7153275" cy="4953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hr-HR" dirty="0">
                <a:ea typeface="Tahoma" pitchFamily="34" charset="0"/>
              </a:rPr>
              <a:t>Kreiranje jednostavne HTML stranice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hr-HR" dirty="0">
                <a:ea typeface="Tahoma" pitchFamily="34" charset="0"/>
              </a:rPr>
              <a:t>Osnovni elementi sintakse HTML-a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hr-HR" dirty="0">
                <a:ea typeface="Tahoma" pitchFamily="34" charset="0"/>
              </a:rPr>
              <a:t>Hederi (Headings)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hr-HR" dirty="0">
                <a:ea typeface="Tahoma" pitchFamily="34" charset="0"/>
              </a:rPr>
              <a:t>Paragrafi (Paragraphs)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hr-HR" dirty="0">
                <a:ea typeface="Tahoma" pitchFamily="34" charset="0"/>
              </a:rPr>
              <a:t>Formatiranje teksta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hr-HR" dirty="0">
                <a:ea typeface="Tahoma" pitchFamily="34" charset="0"/>
              </a:rPr>
              <a:t>Citiranje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hr-HR" dirty="0">
                <a:ea typeface="Tahoma" pitchFamily="34" charset="0"/>
              </a:rPr>
              <a:t>Horizontalne linije (Horizontal rules)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hr-HR" dirty="0">
                <a:ea typeface="Tahoma" pitchFamily="34" charset="0"/>
              </a:rPr>
              <a:t>Razmaci (Line breaks)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hr-HR" dirty="0">
                <a:ea typeface="Tahoma" pitchFamily="34" charset="0"/>
              </a:rPr>
              <a:t>Adrese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hr-HR" dirty="0">
                <a:ea typeface="Tahoma" pitchFamily="34" charset="0"/>
              </a:rPr>
              <a:t>Povezivanje stranica</a:t>
            </a:r>
            <a:endParaRPr lang="en-JM" dirty="0">
              <a:ea typeface="Tahoma" pitchFamily="3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endParaRPr lang="en-JM" dirty="0">
              <a:ea typeface="Tahoma" pitchFamily="34" charset="0"/>
            </a:endParaRPr>
          </a:p>
          <a:p>
            <a:pPr>
              <a:buClr>
                <a:srgbClr val="0070C0"/>
              </a:buClr>
              <a:buSzPct val="120000"/>
            </a:pPr>
            <a:endParaRPr lang="en-JM" dirty="0"/>
          </a:p>
          <a:p>
            <a:pPr>
              <a:buClr>
                <a:srgbClr val="0070C0"/>
              </a:buClr>
              <a:buSzPct val="120000"/>
            </a:pPr>
            <a:endParaRPr lang="en-JM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 dirty="0"/>
              <a:t>Kreiranje HTML </a:t>
            </a:r>
            <a:r>
              <a:rPr lang="hr-HR" sz="3600" dirty="0">
                <a:solidFill>
                  <a:srgbClr val="0070C0"/>
                </a:solidFill>
              </a:rPr>
              <a:t>stranice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3719" y="1371600"/>
            <a:ext cx="3657600" cy="457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bs-Latn-BA" sz="1800" dirty="0">
                <a:ea typeface="Tahoma" pitchFamily="34" charset="0"/>
              </a:rPr>
              <a:t>Noptepad ++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bs-Latn-BA" sz="1800" dirty="0">
                <a:ea typeface="Tahoma" pitchFamily="34" charset="0"/>
              </a:rPr>
              <a:t>Visual Studio</a:t>
            </a:r>
          </a:p>
          <a:p>
            <a:pPr marL="0" indent="0">
              <a:lnSpc>
                <a:spcPct val="150000"/>
              </a:lnSpc>
              <a:buClr>
                <a:srgbClr val="0070C0"/>
              </a:buClr>
              <a:buSzPct val="120000"/>
              <a:buNone/>
              <a:defRPr/>
            </a:pPr>
            <a:endParaRPr lang="en-JM" sz="1800" dirty="0">
              <a:ea typeface="Tahoma" pitchFamily="3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endParaRPr lang="en-JM" sz="1800" dirty="0">
              <a:ea typeface="Tahoma" pitchFamily="34" charset="0"/>
            </a:endParaRPr>
          </a:p>
          <a:p>
            <a:pPr>
              <a:buClr>
                <a:srgbClr val="0070C0"/>
              </a:buClr>
              <a:buSzPct val="120000"/>
            </a:pPr>
            <a:endParaRPr lang="en-JM" sz="1800" dirty="0"/>
          </a:p>
          <a:p>
            <a:pPr>
              <a:buClr>
                <a:srgbClr val="0070C0"/>
              </a:buClr>
              <a:buSzPct val="120000"/>
            </a:pPr>
            <a:endParaRPr lang="en-JM" sz="1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13719" y="2052636"/>
            <a:ext cx="3657600" cy="389096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70C0"/>
              </a:buClr>
              <a:buSzPct val="120000"/>
              <a:buNone/>
              <a:defRPr/>
            </a:pPr>
            <a:endParaRPr lang="bs-Latn-BA" sz="1800" dirty="0">
              <a:ea typeface="Tahoma" pitchFamily="34" charset="0"/>
            </a:endParaRPr>
          </a:p>
          <a:p>
            <a:pPr marL="0" indent="0">
              <a:lnSpc>
                <a:spcPct val="150000"/>
              </a:lnSpc>
              <a:buClr>
                <a:srgbClr val="0070C0"/>
              </a:buClr>
              <a:buSzPct val="120000"/>
              <a:buNone/>
              <a:defRPr/>
            </a:pPr>
            <a:r>
              <a:rPr lang="bs-Latn-BA" sz="1800" dirty="0">
                <a:ea typeface="Tahoma" pitchFamily="34" charset="0"/>
              </a:rPr>
              <a:t>Gradivni elementi html stranice: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bs-Latn-BA" sz="1800" dirty="0">
                <a:ea typeface="Tahoma" pitchFamily="34" charset="0"/>
              </a:rPr>
              <a:t>&lt;!doctype&gt;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bs-Latn-BA" sz="1800" dirty="0">
                <a:ea typeface="Tahoma" pitchFamily="34" charset="0"/>
              </a:rPr>
              <a:t>&lt;html&gt; &lt;/html&gt;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bs-Latn-BA" sz="1800" dirty="0">
                <a:ea typeface="Tahoma" pitchFamily="34" charset="0"/>
              </a:rPr>
              <a:t>&lt;body&gt;&lt;/body&gt;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bs-Latn-BA" sz="1800" dirty="0">
                <a:ea typeface="Tahoma" pitchFamily="34" charset="0"/>
              </a:rPr>
              <a:t>&lt;head&gt;&lt;/head&gt;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bs-Latn-BA" sz="1800" dirty="0">
                <a:ea typeface="Tahoma" pitchFamily="34" charset="0"/>
              </a:rPr>
              <a:t>&lt;title&gt;&lt;/title&gt;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bs-Latn-BA" sz="1800" dirty="0">
                <a:ea typeface="Tahoma" pitchFamily="34" charset="0"/>
              </a:rPr>
              <a:t>&lt;p&gt;&lt;/p&gt;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bs-Latn-BA" sz="1800" dirty="0">
                <a:ea typeface="Tahoma" pitchFamily="34" charset="0"/>
              </a:rPr>
              <a:t>&lt;h1&gt;&lt;/h1&gt;</a:t>
            </a:r>
            <a:endParaRPr lang="en-JM" sz="1800" dirty="0"/>
          </a:p>
          <a:p>
            <a:pPr>
              <a:buClr>
                <a:srgbClr val="0070C0"/>
              </a:buClr>
              <a:buSzPct val="120000"/>
            </a:pPr>
            <a:endParaRPr lang="en-JM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200400"/>
            <a:ext cx="58674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0712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7620000" cy="563563"/>
          </a:xfrm>
        </p:spPr>
        <p:txBody>
          <a:bodyPr/>
          <a:lstStyle/>
          <a:p>
            <a:r>
              <a:rPr lang="hr-HR" sz="3600" dirty="0">
                <a:solidFill>
                  <a:srgbClr val="262626"/>
                </a:solidFill>
              </a:rPr>
              <a:t>Zadatak</a:t>
            </a:r>
            <a:endParaRPr lang="en-JM" sz="36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45" y="1524000"/>
            <a:ext cx="675971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440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3600" dirty="0"/>
              <a:t>Citiranje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9600" y="1447800"/>
            <a:ext cx="5486400" cy="389096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70C0"/>
              </a:buClr>
              <a:buSzPct val="120000"/>
              <a:buNone/>
              <a:defRPr/>
            </a:pPr>
            <a:r>
              <a:rPr lang="bs-Latn-BA" sz="1800" dirty="0">
                <a:ea typeface="Tahoma" pitchFamily="34" charset="0"/>
              </a:rPr>
              <a:t>Za citiranje se koriste dva </a:t>
            </a:r>
            <a:r>
              <a:rPr lang="bs-Latn-BA" sz="1800" dirty="0" err="1">
                <a:ea typeface="Tahoma" pitchFamily="34" charset="0"/>
              </a:rPr>
              <a:t>taga</a:t>
            </a:r>
            <a:r>
              <a:rPr lang="bs-Latn-BA" sz="1800" dirty="0">
                <a:ea typeface="Tahoma" pitchFamily="34" charset="0"/>
              </a:rPr>
              <a:t>: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bs-Latn-BA" dirty="0"/>
              <a:t>&lt;</a:t>
            </a:r>
            <a:r>
              <a:rPr lang="bs-Latn-BA" dirty="0" err="1"/>
              <a:t>cite</a:t>
            </a:r>
            <a:r>
              <a:rPr lang="bs-Latn-BA" dirty="0"/>
              <a:t>&gt;“Neki citat“&lt;/</a:t>
            </a:r>
            <a:r>
              <a:rPr lang="bs-Latn-BA" dirty="0" err="1"/>
              <a:t>cite</a:t>
            </a:r>
            <a:r>
              <a:rPr lang="bs-Latn-BA" dirty="0"/>
              <a:t>&gt;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bs-Latn-BA" dirty="0"/>
              <a:t>&lt;</a:t>
            </a:r>
            <a:r>
              <a:rPr lang="bs-Latn-BA" dirty="0" err="1"/>
              <a:t>blockquote</a:t>
            </a:r>
            <a:r>
              <a:rPr lang="bs-Latn-BA" dirty="0"/>
              <a:t>&gt;“Neki citat“&lt;/ </a:t>
            </a:r>
            <a:r>
              <a:rPr lang="bs-Latn-BA" dirty="0" err="1"/>
              <a:t>blockquote</a:t>
            </a:r>
            <a:r>
              <a:rPr lang="bs-Latn-BA" dirty="0"/>
              <a:t>&gt;</a:t>
            </a:r>
          </a:p>
          <a:p>
            <a:pPr>
              <a:buClr>
                <a:srgbClr val="0070C0"/>
              </a:buClr>
              <a:buSzPct val="120000"/>
            </a:pPr>
            <a:endParaRPr lang="en-JM" sz="1800" dirty="0"/>
          </a:p>
          <a:p>
            <a:pPr>
              <a:buClr>
                <a:srgbClr val="0070C0"/>
              </a:buClr>
              <a:buSzPct val="120000"/>
            </a:pPr>
            <a:endParaRPr lang="en-JM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61735"/>
            <a:ext cx="3009900" cy="3114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39452"/>
          <a:stretch/>
        </p:blipFill>
        <p:spPr>
          <a:xfrm>
            <a:off x="3810000" y="2761735"/>
            <a:ext cx="4648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4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7620000" cy="563563"/>
          </a:xfrm>
        </p:spPr>
        <p:txBody>
          <a:bodyPr/>
          <a:lstStyle/>
          <a:p>
            <a:r>
              <a:rPr lang="hr-HR" sz="3600" dirty="0">
                <a:solidFill>
                  <a:srgbClr val="262626"/>
                </a:solidFill>
              </a:rPr>
              <a:t>Zadatak</a:t>
            </a:r>
            <a:endParaRPr lang="en-JM" sz="36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635782"/>
            <a:ext cx="7696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bs-Latn-BA" dirty="0"/>
          </a:p>
          <a:p>
            <a:r>
              <a:rPr lang="bs-Latn-BA" dirty="0"/>
              <a:t>Iskorišteni tagovi:</a:t>
            </a:r>
          </a:p>
          <a:p>
            <a:endParaRPr lang="bs-Latn-BA" dirty="0"/>
          </a:p>
          <a:p>
            <a:r>
              <a:rPr lang="bs-Latn-BA" dirty="0"/>
              <a:t>&lt;hr/&gt;</a:t>
            </a:r>
          </a:p>
          <a:p>
            <a:r>
              <a:rPr lang="bs-Latn-BA" dirty="0"/>
              <a:t>&lt;br/&gt;</a:t>
            </a:r>
          </a:p>
          <a:p>
            <a:r>
              <a:rPr lang="bs-Latn-BA" dirty="0"/>
              <a:t>&lt;p&gt;&lt;/p&gt;</a:t>
            </a:r>
          </a:p>
          <a:p>
            <a:r>
              <a:rPr lang="bs-Latn-BA" dirty="0"/>
              <a:t>&lt;cite&gt;&lt;/cite&gt;</a:t>
            </a:r>
          </a:p>
          <a:p>
            <a:r>
              <a:rPr lang="bs-Latn-BA" dirty="0"/>
              <a:t>&lt;blockquote&gt;&lt;/blockquote&gt;</a:t>
            </a:r>
          </a:p>
          <a:p>
            <a:endParaRPr lang="bs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219200"/>
            <a:ext cx="6400800" cy="253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556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7620000" cy="563563"/>
          </a:xfrm>
        </p:spPr>
        <p:txBody>
          <a:bodyPr/>
          <a:lstStyle/>
          <a:p>
            <a:r>
              <a:rPr lang="hr-HR" sz="3600" dirty="0">
                <a:solidFill>
                  <a:srgbClr val="262626"/>
                </a:solidFill>
              </a:rPr>
              <a:t>Reprezentacija </a:t>
            </a:r>
            <a:r>
              <a:rPr lang="hr-HR" sz="3600" dirty="0">
                <a:solidFill>
                  <a:srgbClr val="0070C0"/>
                </a:solidFill>
              </a:rPr>
              <a:t>adresa</a:t>
            </a:r>
            <a:endParaRPr lang="en-JM" sz="3600" dirty="0">
              <a:solidFill>
                <a:srgbClr val="0070C0"/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19125" y="1219200"/>
            <a:ext cx="3657600" cy="4953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70C0"/>
              </a:buClr>
              <a:buSzPct val="120000"/>
              <a:buNone/>
              <a:defRPr/>
            </a:pPr>
            <a:r>
              <a:rPr lang="hr-HR" sz="1200" dirty="0">
                <a:ea typeface="Tahoma" pitchFamily="34" charset="0"/>
              </a:rPr>
              <a:t>Prikazivanje kontakta na stranici: </a:t>
            </a:r>
          </a:p>
          <a:p>
            <a:pPr marL="274320" lvl="1" indent="0">
              <a:buNone/>
            </a:pPr>
            <a:endParaRPr lang="bs-Latn-BA" dirty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bs-Latn-BA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bs-Latn-BA" sz="1600" dirty="0" err="1">
                <a:latin typeface="Courier New" pitchFamily="49" charset="0"/>
                <a:cs typeface="Courier New" pitchFamily="49" charset="0"/>
              </a:rPr>
              <a:t>address</a:t>
            </a:r>
            <a:r>
              <a:rPr lang="bs-Latn-BA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548640" lvl="2" indent="0">
              <a:buNone/>
            </a:pPr>
            <a:r>
              <a:rPr lang="bs-Latn-BA" sz="1600" dirty="0">
                <a:latin typeface="Courier New" pitchFamily="49" charset="0"/>
                <a:cs typeface="Courier New" pitchFamily="49" charset="0"/>
              </a:rPr>
              <a:t>....</a:t>
            </a:r>
          </a:p>
          <a:p>
            <a:pPr marL="548640" lvl="2" indent="0">
              <a:buNone/>
            </a:pPr>
            <a:r>
              <a:rPr lang="bs-Latn-BA" sz="1600" dirty="0">
                <a:latin typeface="Courier New" pitchFamily="49" charset="0"/>
                <a:cs typeface="Courier New" pitchFamily="49" charset="0"/>
              </a:rPr>
              <a:t>....</a:t>
            </a:r>
          </a:p>
          <a:p>
            <a:pPr marL="548640" lvl="2" indent="0">
              <a:buNone/>
            </a:pPr>
            <a:r>
              <a:rPr lang="bs-Latn-BA" sz="1600" dirty="0">
                <a:latin typeface="Courier New" pitchFamily="49" charset="0"/>
                <a:cs typeface="Courier New" pitchFamily="49" charset="0"/>
              </a:rPr>
              <a:t>....</a:t>
            </a:r>
          </a:p>
          <a:p>
            <a:pPr marL="274320" lvl="1" indent="0">
              <a:buNone/>
            </a:pPr>
            <a:r>
              <a:rPr lang="bs-Latn-BA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bs-Latn-BA" sz="1600" dirty="0" err="1">
                <a:latin typeface="Courier New" pitchFamily="49" charset="0"/>
                <a:cs typeface="Courier New" pitchFamily="49" charset="0"/>
              </a:rPr>
              <a:t>address</a:t>
            </a:r>
            <a:r>
              <a:rPr lang="bs-Latn-BA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buClr>
                <a:srgbClr val="0070C0"/>
              </a:buClr>
              <a:buSzPct val="120000"/>
              <a:buNone/>
              <a:defRPr/>
            </a:pPr>
            <a:endParaRPr lang="hr-HR" sz="1200" dirty="0">
              <a:ea typeface="Tahoma" pitchFamily="3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endParaRPr lang="en-JM" sz="1200" dirty="0">
              <a:ea typeface="Tahoma" pitchFamily="34" charset="0"/>
            </a:endParaRPr>
          </a:p>
          <a:p>
            <a:pPr>
              <a:buClr>
                <a:srgbClr val="0070C0"/>
              </a:buClr>
              <a:buSzPct val="120000"/>
            </a:pPr>
            <a:endParaRPr lang="en-JM" sz="1200" dirty="0"/>
          </a:p>
          <a:p>
            <a:pPr>
              <a:buClr>
                <a:srgbClr val="0070C0"/>
              </a:buClr>
              <a:buSzPct val="120000"/>
            </a:pPr>
            <a:endParaRPr lang="en-JM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209800"/>
            <a:ext cx="4657111" cy="297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8923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7620000" cy="563563"/>
          </a:xfrm>
        </p:spPr>
        <p:txBody>
          <a:bodyPr/>
          <a:lstStyle/>
          <a:p>
            <a:r>
              <a:rPr lang="hr-HR" sz="3600" dirty="0">
                <a:solidFill>
                  <a:srgbClr val="262626"/>
                </a:solidFill>
              </a:rPr>
              <a:t>Anchor </a:t>
            </a:r>
            <a:r>
              <a:rPr lang="hr-HR" sz="3600" dirty="0">
                <a:solidFill>
                  <a:srgbClr val="0070C0"/>
                </a:solidFill>
              </a:rPr>
              <a:t>tag</a:t>
            </a:r>
            <a:endParaRPr lang="en-JM" sz="3600" dirty="0">
              <a:solidFill>
                <a:srgbClr val="0070C0"/>
              </a:solidFill>
            </a:endParaRP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619124" y="1219200"/>
            <a:ext cx="6696075" cy="4953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70C0"/>
              </a:buClr>
              <a:buSzPct val="120000"/>
              <a:defRPr/>
            </a:pPr>
            <a:r>
              <a:rPr lang="en-US" sz="1600" dirty="0">
                <a:ea typeface="Tahoma" pitchFamily="34" charset="0"/>
              </a:rPr>
              <a:t>&lt;a </a:t>
            </a:r>
            <a:r>
              <a:rPr lang="en-US" sz="1600" dirty="0" err="1">
                <a:ea typeface="Tahoma" pitchFamily="34" charset="0"/>
              </a:rPr>
              <a:t>href</a:t>
            </a:r>
            <a:r>
              <a:rPr lang="en-US" sz="1600" dirty="0">
                <a:ea typeface="Tahoma" pitchFamily="34" charset="0"/>
              </a:rPr>
              <a:t>=„</a:t>
            </a:r>
            <a:r>
              <a:rPr lang="bs-Latn-BA" sz="1600" i="1" dirty="0" err="1">
                <a:ea typeface="Tahoma" pitchFamily="34" charset="0"/>
              </a:rPr>
              <a:t>www.google.com</a:t>
            </a:r>
            <a:r>
              <a:rPr lang="en-US" sz="1600" dirty="0">
                <a:ea typeface="Tahoma" pitchFamily="34" charset="0"/>
              </a:rPr>
              <a:t>"&gt;Link text&lt;/a&gt;</a:t>
            </a:r>
            <a:endParaRPr lang="en-JM" sz="1600" dirty="0">
              <a:ea typeface="Tahoma" pitchFamily="34" charset="0"/>
            </a:endParaRPr>
          </a:p>
          <a:p>
            <a:pPr>
              <a:buClr>
                <a:srgbClr val="0070C0"/>
              </a:buClr>
              <a:buSzPct val="120000"/>
            </a:pPr>
            <a:endParaRPr lang="en-JM" sz="1600" dirty="0"/>
          </a:p>
          <a:p>
            <a:pPr>
              <a:buClr>
                <a:srgbClr val="0070C0"/>
              </a:buClr>
              <a:buSzPct val="120000"/>
            </a:pPr>
            <a:r>
              <a:rPr lang="en-US" sz="1600" dirty="0"/>
              <a:t>&lt;a </a:t>
            </a:r>
            <a:r>
              <a:rPr lang="en-US" sz="1600" dirty="0" err="1"/>
              <a:t>href</a:t>
            </a:r>
            <a:r>
              <a:rPr lang="en-US" sz="1600" dirty="0"/>
              <a:t>="http://www.w3schools.com" </a:t>
            </a:r>
            <a:r>
              <a:rPr lang="en-US" sz="1600" dirty="0">
                <a:solidFill>
                  <a:srgbClr val="EA0000"/>
                </a:solidFill>
              </a:rPr>
              <a:t>target=„</a:t>
            </a:r>
            <a:r>
              <a:rPr lang="bs-Latn-BA" sz="1600" dirty="0">
                <a:solidFill>
                  <a:srgbClr val="EA0000"/>
                </a:solidFill>
              </a:rPr>
              <a:t>_</a:t>
            </a:r>
            <a:r>
              <a:rPr lang="en-US" sz="1600" dirty="0">
                <a:solidFill>
                  <a:srgbClr val="EA0000"/>
                </a:solidFill>
              </a:rPr>
              <a:t>blank"</a:t>
            </a:r>
            <a:r>
              <a:rPr lang="en-US" sz="1600" dirty="0">
                <a:solidFill>
                  <a:schemeClr val="tx1"/>
                </a:solidFill>
              </a:rPr>
              <a:t>&gt;</a:t>
            </a:r>
            <a:r>
              <a:rPr lang="en-US" sz="1600" dirty="0"/>
              <a:t>Visit W3Schools.com!&lt;/a&gt;</a:t>
            </a:r>
            <a:endParaRPr lang="en-JM" sz="1600" dirty="0"/>
          </a:p>
        </p:txBody>
      </p:sp>
      <p:sp>
        <p:nvSpPr>
          <p:cNvPr id="17" name="Rectangle 16"/>
          <p:cNvSpPr/>
          <p:nvPr/>
        </p:nvSpPr>
        <p:spPr>
          <a:xfrm>
            <a:off x="7403528" y="552236"/>
            <a:ext cx="152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sz="1200" b="1" dirty="0"/>
              <a:t>WEB Stranica 1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993515"/>
              </p:ext>
            </p:extLst>
          </p:nvPr>
        </p:nvGraphicFramePr>
        <p:xfrm>
          <a:off x="811612" y="2999554"/>
          <a:ext cx="6690541" cy="1596390"/>
        </p:xfrm>
        <a:graphic>
          <a:graphicData uri="http://schemas.openxmlformats.org/drawingml/2006/table">
            <a:tbl>
              <a:tblPr/>
              <a:tblGrid>
                <a:gridCol w="127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1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Target Value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 panose="020B0604030504040204" pitchFamily="34" charset="0"/>
                        </a:rPr>
                        <a:t>_blank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verdana" panose="020B0604030504040204" pitchFamily="34" charset="0"/>
                        </a:rPr>
                        <a:t>Opens the linked document in a new window or tab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 panose="020B0604030504040204" pitchFamily="34" charset="0"/>
                        </a:rPr>
                        <a:t>_self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verdana" panose="020B0604030504040204" pitchFamily="34" charset="0"/>
                        </a:rPr>
                        <a:t>Opens the linked document in the same frame as it was clicked (this is default)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 panose="020B0604030504040204" pitchFamily="34" charset="0"/>
                        </a:rPr>
                        <a:t>_parent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verdana" panose="020B0604030504040204" pitchFamily="34" charset="0"/>
                        </a:rPr>
                        <a:t>Opens the linked document in the parent frame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verdana" panose="020B0604030504040204" pitchFamily="34" charset="0"/>
                        </a:rPr>
                        <a:t>_top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verdana" panose="020B0604030504040204" pitchFamily="34" charset="0"/>
                        </a:rPr>
                        <a:t>Opens the linked document in the full body of the window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502155" y="4828924"/>
            <a:ext cx="152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sz="1600" b="1" dirty="0"/>
              <a:t>WEB Stranica 2</a:t>
            </a:r>
          </a:p>
        </p:txBody>
      </p:sp>
      <p:sp>
        <p:nvSpPr>
          <p:cNvPr id="20" name="Left-Right Arrow 19"/>
          <p:cNvSpPr/>
          <p:nvPr/>
        </p:nvSpPr>
        <p:spPr>
          <a:xfrm rot="5400000">
            <a:off x="6591201" y="2599880"/>
            <a:ext cx="3345906" cy="1248201"/>
          </a:xfrm>
          <a:prstGeom prst="leftRightArrow">
            <a:avLst>
              <a:gd name="adj1" fmla="val 50000"/>
              <a:gd name="adj2" fmla="val 3746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b="1" i="1" dirty="0"/>
              <a:t>Anchor tag</a:t>
            </a:r>
          </a:p>
        </p:txBody>
      </p:sp>
    </p:spTree>
    <p:extLst>
      <p:ext uri="{BB962C8B-B14F-4D97-AF65-F5344CB8AC3E}">
        <p14:creationId xmlns:p14="http://schemas.microsoft.com/office/powerpoint/2010/main" val="293806140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7620000" cy="563563"/>
          </a:xfrm>
        </p:spPr>
        <p:txBody>
          <a:bodyPr/>
          <a:lstStyle/>
          <a:p>
            <a:r>
              <a:rPr lang="bs-Latn-BA" sz="3600" dirty="0"/>
              <a:t>Povezivanje i </a:t>
            </a:r>
            <a:r>
              <a:rPr lang="bs-Latn-BA" sz="3600" dirty="0">
                <a:solidFill>
                  <a:srgbClr val="0070C0"/>
                </a:solidFill>
              </a:rPr>
              <a:t>atributi</a:t>
            </a:r>
            <a:endParaRPr lang="en-JM" sz="36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447800"/>
            <a:ext cx="182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hr-HR" dirty="0"/>
              <a:t>Id</a:t>
            </a:r>
          </a:p>
          <a:p>
            <a:pPr marL="285750" indent="-285750">
              <a:buFont typeface="Arial" charset="0"/>
              <a:buChar char="•"/>
            </a:pPr>
            <a:r>
              <a:rPr lang="hr-HR" dirty="0"/>
              <a:t>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2438400"/>
            <a:ext cx="4158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/>
              <a:t>&lt;</a:t>
            </a:r>
            <a:r>
              <a:rPr lang="hr-HR" dirty="0">
                <a:solidFill>
                  <a:srgbClr val="FF0000"/>
                </a:solidFill>
              </a:rPr>
              <a:t>h2</a:t>
            </a:r>
            <a:r>
              <a:rPr lang="hr-HR" dirty="0"/>
              <a:t> </a:t>
            </a:r>
            <a:r>
              <a:rPr lang="hr-HR" dirty="0">
                <a:solidFill>
                  <a:srgbClr val="00B050"/>
                </a:solidFill>
              </a:rPr>
              <a:t>id</a:t>
            </a:r>
            <a:r>
              <a:rPr lang="hr-HR" dirty="0"/>
              <a:t>=„</a:t>
            </a:r>
            <a:r>
              <a:rPr lang="hr-H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JedinstvenoIme</a:t>
            </a:r>
            <a:r>
              <a:rPr lang="hr-HR" dirty="0"/>
              <a:t>"&gt;Naslov&lt;/</a:t>
            </a:r>
            <a:r>
              <a:rPr lang="hr-HR" dirty="0">
                <a:solidFill>
                  <a:srgbClr val="FF0000"/>
                </a:solidFill>
              </a:rPr>
              <a:t>h2</a:t>
            </a:r>
            <a:r>
              <a:rPr lang="hr-HR" dirty="0"/>
              <a:t>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84572" y="2438400"/>
            <a:ext cx="3773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/>
              <a:t>&lt;</a:t>
            </a:r>
            <a:r>
              <a:rPr lang="hr-HR" dirty="0">
                <a:solidFill>
                  <a:srgbClr val="FF0000"/>
                </a:solidFill>
              </a:rPr>
              <a:t>h2</a:t>
            </a:r>
            <a:r>
              <a:rPr lang="hr-HR" dirty="0"/>
              <a:t> </a:t>
            </a:r>
            <a:r>
              <a:rPr lang="hr-HR" dirty="0">
                <a:solidFill>
                  <a:srgbClr val="00B050"/>
                </a:solidFill>
              </a:rPr>
              <a:t>id</a:t>
            </a:r>
            <a:r>
              <a:rPr lang="hr-HR" dirty="0"/>
              <a:t>=„</a:t>
            </a:r>
            <a:r>
              <a:rPr lang="hr-H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PrviNaslov</a:t>
            </a:r>
            <a:r>
              <a:rPr lang="hr-HR" dirty="0"/>
              <a:t>"&gt; Naslov &lt;/</a:t>
            </a:r>
            <a:r>
              <a:rPr lang="hr-HR" dirty="0">
                <a:solidFill>
                  <a:srgbClr val="FF0000"/>
                </a:solidFill>
              </a:rPr>
              <a:t>h2</a:t>
            </a:r>
            <a:r>
              <a:rPr lang="hr-HR" dirty="0"/>
              <a:t>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3429000"/>
            <a:ext cx="365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/>
              <a:t>&lt;</a:t>
            </a:r>
            <a:r>
              <a:rPr lang="hr-HR" dirty="0">
                <a:solidFill>
                  <a:srgbClr val="FF0000"/>
                </a:solidFill>
              </a:rPr>
              <a:t>h2</a:t>
            </a:r>
            <a:r>
              <a:rPr lang="hr-HR" dirty="0"/>
              <a:t> class =„</a:t>
            </a:r>
            <a:r>
              <a:rPr lang="hr-H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Klasa</a:t>
            </a:r>
            <a:r>
              <a:rPr lang="hr-HR" dirty="0"/>
              <a:t>"&gt; Naslov &lt;/</a:t>
            </a:r>
            <a:r>
              <a:rPr lang="hr-HR" dirty="0">
                <a:solidFill>
                  <a:srgbClr val="FF0000"/>
                </a:solidFill>
              </a:rPr>
              <a:t>h2</a:t>
            </a:r>
            <a:r>
              <a:rPr lang="hr-HR" dirty="0"/>
              <a:t>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48890" y="3429000"/>
            <a:ext cx="3837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/>
              <a:t>&lt;</a:t>
            </a:r>
            <a:r>
              <a:rPr lang="hr-HR" dirty="0">
                <a:solidFill>
                  <a:srgbClr val="FF0000"/>
                </a:solidFill>
              </a:rPr>
              <a:t>h2</a:t>
            </a:r>
            <a:r>
              <a:rPr lang="hr-HR" dirty="0"/>
              <a:t> class =„</a:t>
            </a:r>
            <a:r>
              <a:rPr lang="hr-H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Naslovi</a:t>
            </a:r>
            <a:r>
              <a:rPr lang="hr-HR" dirty="0"/>
              <a:t>"&gt; Naslov &lt;/</a:t>
            </a:r>
            <a:r>
              <a:rPr lang="hr-HR" dirty="0">
                <a:solidFill>
                  <a:srgbClr val="FF0000"/>
                </a:solidFill>
              </a:rPr>
              <a:t>h2</a:t>
            </a:r>
            <a:r>
              <a:rPr lang="hr-HR" dirty="0"/>
              <a:t>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4292" y="4267200"/>
            <a:ext cx="7970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>
                <a:solidFill>
                  <a:srgbClr val="EA0000"/>
                </a:solidFill>
              </a:rPr>
              <a:t>#</a:t>
            </a:r>
            <a:r>
              <a:rPr lang="hr-HR" dirty="0"/>
              <a:t>Poglavlje2</a:t>
            </a:r>
            <a:r>
              <a:rPr lang="en-US" dirty="0"/>
              <a:t>"&gt;</a:t>
            </a:r>
            <a:r>
              <a:rPr lang="hr-HR" dirty="0"/>
              <a:t>Pređite na drugo poglavlje&lt;</a:t>
            </a:r>
            <a:r>
              <a:rPr lang="en-US" dirty="0"/>
              <a:t>a&gt;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442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9605</TotalTime>
  <Words>511</Words>
  <Application>Microsoft Office PowerPoint</Application>
  <PresentationFormat>On-screen Show (4:3)</PresentationFormat>
  <Paragraphs>150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Bebas Neue</vt:lpstr>
      <vt:lpstr>BebasNEUE</vt:lpstr>
      <vt:lpstr>Calibri</vt:lpstr>
      <vt:lpstr>Courier New</vt:lpstr>
      <vt:lpstr>Pacifico</vt:lpstr>
      <vt:lpstr>Tahoma</vt:lpstr>
      <vt:lpstr>verdana</vt:lpstr>
      <vt:lpstr>Office Theme</vt:lpstr>
      <vt:lpstr>Web dizajn</vt:lpstr>
      <vt:lpstr>Sadržaj</vt:lpstr>
      <vt:lpstr>Kreiranje HTML stranice</vt:lpstr>
      <vt:lpstr>Zadatak</vt:lpstr>
      <vt:lpstr>Citiranje</vt:lpstr>
      <vt:lpstr>Zadatak</vt:lpstr>
      <vt:lpstr>Reprezentacija adresa</vt:lpstr>
      <vt:lpstr>Anchor tag</vt:lpstr>
      <vt:lpstr>Povezivanje i atributi</vt:lpstr>
      <vt:lpstr>Zadatak</vt:lpstr>
      <vt:lpstr>Specijalni karakteri</vt:lpstr>
      <vt:lpstr>Formatiranje teksta</vt:lpstr>
      <vt:lpstr>Povezivanje html stranica</vt:lpstr>
      <vt:lpstr>iframe</vt:lpstr>
      <vt:lpstr>Zadatak za vježbu</vt:lpstr>
      <vt:lpstr>PowerPoint Presentation</vt:lpstr>
      <vt:lpstr>PowerPoint Presentation</vt:lpstr>
      <vt:lpstr>PowerPoint Presentation</vt:lpstr>
    </vt:vector>
  </TitlesOfParts>
  <Company>LIME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adrienne.reynolds</dc:creator>
  <cp:lastModifiedBy>Haris</cp:lastModifiedBy>
  <cp:revision>243</cp:revision>
  <dcterms:created xsi:type="dcterms:W3CDTF">2011-12-26T17:46:32Z</dcterms:created>
  <dcterms:modified xsi:type="dcterms:W3CDTF">2016-12-12T16:17:50Z</dcterms:modified>
</cp:coreProperties>
</file>