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72" r:id="rId5"/>
    <p:sldId id="264" r:id="rId6"/>
    <p:sldId id="269" r:id="rId7"/>
    <p:sldId id="266" r:id="rId8"/>
    <p:sldId id="270" r:id="rId9"/>
    <p:sldId id="275" r:id="rId10"/>
    <p:sldId id="276" r:id="rId11"/>
    <p:sldId id="27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672" y="2331077"/>
            <a:ext cx="7766936" cy="985664"/>
          </a:xfrm>
        </p:spPr>
        <p:txBody>
          <a:bodyPr/>
          <a:lstStyle/>
          <a:p>
            <a:pPr algn="ctr"/>
            <a:r>
              <a:rPr lang="bs-Latn-BA" dirty="0" smtClean="0"/>
              <a:t>Pokazivači</a:t>
            </a:r>
            <a:endParaRPr lang="en-US" dirty="0"/>
          </a:p>
        </p:txBody>
      </p:sp>
      <p:sp>
        <p:nvSpPr>
          <p:cNvPr id="3" name="Subtitle 2"/>
          <p:cNvSpPr>
            <a:spLocks noGrp="1"/>
          </p:cNvSpPr>
          <p:nvPr>
            <p:ph type="subTitle" idx="1"/>
          </p:nvPr>
        </p:nvSpPr>
        <p:spPr>
          <a:xfrm>
            <a:off x="0" y="5761101"/>
            <a:ext cx="7766936" cy="1096899"/>
          </a:xfrm>
        </p:spPr>
        <p:txBody>
          <a:bodyPr>
            <a:normAutofit/>
          </a:bodyPr>
          <a:lstStyle/>
          <a:p>
            <a:pPr algn="l"/>
            <a:r>
              <a:rPr lang="bs-Latn-BA" sz="2400" dirty="0" smtClean="0">
                <a:solidFill>
                  <a:schemeClr val="tx1"/>
                </a:solidFill>
              </a:rPr>
              <a:t>Predavač: Amer Vrebac</a:t>
            </a:r>
          </a:p>
          <a:p>
            <a:pPr algn="l"/>
            <a:r>
              <a:rPr lang="bs-Latn-BA" sz="2400" dirty="0" smtClean="0">
                <a:solidFill>
                  <a:schemeClr val="tx1"/>
                </a:solidFill>
              </a:rPr>
              <a:t>Mail</a:t>
            </a:r>
            <a:r>
              <a:rPr lang="bs-Latn-BA" sz="2400" smtClean="0">
                <a:solidFill>
                  <a:schemeClr val="tx1"/>
                </a:solidFill>
              </a:rPr>
              <a:t>: </a:t>
            </a:r>
            <a:r>
              <a:rPr lang="bs-Latn-BA" sz="2400" smtClean="0">
                <a:solidFill>
                  <a:schemeClr val="tx1"/>
                </a:solidFill>
              </a:rPr>
              <a:t>amervrebac@outlook.com</a:t>
            </a:r>
            <a:endParaRPr lang="en-US" sz="2400" dirty="0">
              <a:solidFill>
                <a:schemeClr val="tx1"/>
              </a:solidFill>
            </a:endParaRPr>
          </a:p>
        </p:txBody>
      </p:sp>
    </p:spTree>
    <p:extLst>
      <p:ext uri="{BB962C8B-B14F-4D97-AF65-F5344CB8AC3E}">
        <p14:creationId xmlns:p14="http://schemas.microsoft.com/office/powerpoint/2010/main" val="1789036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smtClean="0"/>
              <a:t>Vježba</a:t>
            </a:r>
            <a:endParaRPr lang="bs-Latn-BA" dirty="0"/>
          </a:p>
        </p:txBody>
      </p:sp>
      <p:sp>
        <p:nvSpPr>
          <p:cNvPr id="3" name="Content Placeholder 2"/>
          <p:cNvSpPr>
            <a:spLocks noGrp="1"/>
          </p:cNvSpPr>
          <p:nvPr>
            <p:ph idx="1"/>
          </p:nvPr>
        </p:nvSpPr>
        <p:spPr>
          <a:xfrm>
            <a:off x="677334" y="1000258"/>
            <a:ext cx="9342429" cy="5748272"/>
          </a:xfrm>
        </p:spPr>
        <p:txBody>
          <a:bodyPr>
            <a:normAutofit/>
          </a:bodyPr>
          <a:lstStyle/>
          <a:p>
            <a:pPr marL="457200" indent="-457200" algn="just">
              <a:buFont typeface="+mj-lt"/>
              <a:buAutoNum type="arabicPeriod"/>
            </a:pPr>
            <a:r>
              <a:rPr lang="en-US" sz="2400" dirty="0" err="1"/>
              <a:t>Napišite</a:t>
            </a:r>
            <a:r>
              <a:rPr lang="en-US" sz="2400" dirty="0"/>
              <a:t> program u </a:t>
            </a:r>
            <a:r>
              <a:rPr lang="en-US" sz="2400" dirty="0" err="1"/>
              <a:t>kojem</a:t>
            </a:r>
            <a:r>
              <a:rPr lang="en-US" sz="2400" dirty="0"/>
              <a:t> </a:t>
            </a:r>
            <a:r>
              <a:rPr lang="en-US" sz="2400" dirty="0" err="1" smtClean="0"/>
              <a:t>ćete</a:t>
            </a:r>
            <a:r>
              <a:rPr lang="bs-Latn-BA" sz="2400" dirty="0" smtClean="0"/>
              <a:t>:</a:t>
            </a:r>
          </a:p>
          <a:p>
            <a:pPr marL="857250" lvl="1" indent="-457200" algn="just">
              <a:buFont typeface="+mj-lt"/>
              <a:buAutoNum type="arabicPeriod"/>
            </a:pPr>
            <a:r>
              <a:rPr lang="bs-Latn-BA" sz="2200" dirty="0"/>
              <a:t>D</a:t>
            </a:r>
            <a:r>
              <a:rPr lang="en-US" sz="2200" dirty="0" err="1" smtClean="0"/>
              <a:t>eklari</a:t>
            </a:r>
            <a:r>
              <a:rPr lang="bs-Latn-BA" sz="2200" dirty="0" smtClean="0"/>
              <a:t>s</a:t>
            </a:r>
            <a:r>
              <a:rPr lang="en-US" sz="2200" dirty="0" err="1" smtClean="0"/>
              <a:t>ati</a:t>
            </a:r>
            <a:r>
              <a:rPr lang="en-US" sz="2200" dirty="0" smtClean="0"/>
              <a:t> </a:t>
            </a:r>
            <a:r>
              <a:rPr lang="en-US" sz="2200" dirty="0" err="1"/>
              <a:t>niz</a:t>
            </a:r>
            <a:r>
              <a:rPr lang="en-US" sz="2200" dirty="0"/>
              <a:t> </a:t>
            </a:r>
            <a:r>
              <a:rPr lang="en-US" sz="2200" dirty="0" err="1"/>
              <a:t>tipa</a:t>
            </a:r>
            <a:r>
              <a:rPr lang="en-US" sz="2200" dirty="0"/>
              <a:t> double </a:t>
            </a:r>
            <a:r>
              <a:rPr lang="en-US" sz="2200" dirty="0" err="1"/>
              <a:t>koji</a:t>
            </a:r>
            <a:r>
              <a:rPr lang="en-US" sz="2200" dirty="0"/>
              <a:t> </a:t>
            </a:r>
            <a:r>
              <a:rPr lang="en-US" sz="2200" dirty="0" err="1"/>
              <a:t>ima</a:t>
            </a:r>
            <a:r>
              <a:rPr lang="en-US" sz="2200" dirty="0"/>
              <a:t> </a:t>
            </a:r>
            <a:r>
              <a:rPr lang="bs-Latn-BA" sz="2200" dirty="0" smtClean="0"/>
              <a:t>5 elemenata i dodijeliti mu vrijednosti.</a:t>
            </a:r>
          </a:p>
          <a:p>
            <a:pPr marL="857250" lvl="1" indent="-457200" algn="just">
              <a:buFont typeface="+mj-lt"/>
              <a:buAutoNum type="arabicPeriod"/>
            </a:pPr>
            <a:r>
              <a:rPr lang="bs-Latn-BA" sz="2200" dirty="0"/>
              <a:t>D</a:t>
            </a:r>
            <a:r>
              <a:rPr lang="en-US" sz="2200" dirty="0" err="1" smtClean="0"/>
              <a:t>eklari</a:t>
            </a:r>
            <a:r>
              <a:rPr lang="bs-Latn-BA" sz="2200" dirty="0" smtClean="0"/>
              <a:t>s</a:t>
            </a:r>
            <a:r>
              <a:rPr lang="en-US" sz="2200" dirty="0" err="1" smtClean="0"/>
              <a:t>ati</a:t>
            </a:r>
            <a:r>
              <a:rPr lang="en-US" sz="2200" dirty="0" smtClean="0"/>
              <a:t> </a:t>
            </a:r>
            <a:r>
              <a:rPr lang="en-US" sz="2200" dirty="0" err="1"/>
              <a:t>pokazivač</a:t>
            </a:r>
            <a:r>
              <a:rPr lang="en-US" sz="2200" dirty="0"/>
              <a:t> </a:t>
            </a:r>
            <a:r>
              <a:rPr lang="en-US" sz="2200" dirty="0" err="1"/>
              <a:t>koji</a:t>
            </a:r>
            <a:r>
              <a:rPr lang="en-US" sz="2200" dirty="0"/>
              <a:t> </a:t>
            </a:r>
            <a:r>
              <a:rPr lang="en-US" sz="2200" dirty="0" err="1"/>
              <a:t>pokazuje</a:t>
            </a:r>
            <a:r>
              <a:rPr lang="en-US" sz="2200" dirty="0"/>
              <a:t> </a:t>
            </a:r>
            <a:r>
              <a:rPr lang="en-US" sz="2200" dirty="0" err="1"/>
              <a:t>na</a:t>
            </a:r>
            <a:r>
              <a:rPr lang="en-US" sz="2200" dirty="0"/>
              <a:t> </a:t>
            </a:r>
            <a:r>
              <a:rPr lang="en-US" sz="2200" dirty="0" err="1"/>
              <a:t>objekt</a:t>
            </a:r>
            <a:r>
              <a:rPr lang="en-US" sz="2200" dirty="0"/>
              <a:t> </a:t>
            </a:r>
            <a:r>
              <a:rPr lang="en-US" sz="2200" dirty="0" err="1"/>
              <a:t>tipa</a:t>
            </a:r>
            <a:r>
              <a:rPr lang="en-US" sz="2200" dirty="0"/>
              <a:t> </a:t>
            </a:r>
            <a:r>
              <a:rPr lang="bs-Latn-BA" sz="2200" dirty="0" smtClean="0"/>
              <a:t>double</a:t>
            </a:r>
            <a:endParaRPr lang="bs-Latn-BA" sz="2200" dirty="0" smtClean="0"/>
          </a:p>
          <a:p>
            <a:pPr marL="857250" lvl="1" indent="-457200" algn="just">
              <a:buFont typeface="+mj-lt"/>
              <a:buAutoNum type="arabicPeriod"/>
            </a:pPr>
            <a:r>
              <a:rPr lang="bs-Latn-BA" sz="2200" dirty="0" smtClean="0"/>
              <a:t>I</a:t>
            </a:r>
            <a:r>
              <a:rPr lang="en-US" sz="2200" dirty="0" err="1" smtClean="0"/>
              <a:t>nicijalizirate</a:t>
            </a:r>
            <a:r>
              <a:rPr lang="en-US" sz="2200" dirty="0" smtClean="0"/>
              <a:t> </a:t>
            </a:r>
            <a:r>
              <a:rPr lang="en-US" sz="2200" dirty="0" err="1"/>
              <a:t>pokazivač</a:t>
            </a:r>
            <a:r>
              <a:rPr lang="en-US" sz="2200" dirty="0"/>
              <a:t> </a:t>
            </a:r>
            <a:r>
              <a:rPr lang="en-US" sz="2200" dirty="0" err="1"/>
              <a:t>na</a:t>
            </a:r>
            <a:r>
              <a:rPr lang="en-US" sz="2200" dirty="0"/>
              <a:t> </a:t>
            </a:r>
            <a:r>
              <a:rPr lang="en-US" sz="2200" dirty="0" err="1"/>
              <a:t>adresu</a:t>
            </a:r>
            <a:r>
              <a:rPr lang="en-US" sz="2200" dirty="0"/>
              <a:t> </a:t>
            </a:r>
            <a:r>
              <a:rPr lang="en-US" sz="2200" dirty="0" err="1"/>
              <a:t>prvog</a:t>
            </a:r>
            <a:r>
              <a:rPr lang="en-US" sz="2200" dirty="0"/>
              <a:t> </a:t>
            </a:r>
            <a:r>
              <a:rPr lang="en-US" sz="2200" dirty="0" err="1"/>
              <a:t>elementa</a:t>
            </a:r>
            <a:r>
              <a:rPr lang="en-US" sz="2200" dirty="0"/>
              <a:t> </a:t>
            </a:r>
            <a:r>
              <a:rPr lang="en-US" sz="2200" dirty="0" err="1"/>
              <a:t>niza</a:t>
            </a:r>
            <a:r>
              <a:rPr lang="en-US" sz="2200" dirty="0"/>
              <a:t/>
            </a:r>
            <a:br>
              <a:rPr lang="en-US" sz="2200" dirty="0"/>
            </a:br>
            <a:r>
              <a:rPr lang="en-US" sz="2200" dirty="0"/>
              <a:t>(</a:t>
            </a:r>
            <a:r>
              <a:rPr lang="en-US" sz="2200" dirty="0" err="1"/>
              <a:t>pokušajte</a:t>
            </a:r>
            <a:r>
              <a:rPr lang="en-US" sz="2200" dirty="0"/>
              <a:t> </a:t>
            </a:r>
            <a:r>
              <a:rPr lang="en-US" sz="2200" dirty="0" err="1"/>
              <a:t>ovu</a:t>
            </a:r>
            <a:r>
              <a:rPr lang="en-US" sz="2200" dirty="0"/>
              <a:t> </a:t>
            </a:r>
            <a:r>
              <a:rPr lang="en-US" sz="2200" dirty="0" err="1"/>
              <a:t>inicijalizaciju</a:t>
            </a:r>
            <a:r>
              <a:rPr lang="en-US" sz="2200" dirty="0"/>
              <a:t> </a:t>
            </a:r>
            <a:r>
              <a:rPr lang="en-US" sz="2200" dirty="0" err="1"/>
              <a:t>napraviti</a:t>
            </a:r>
            <a:r>
              <a:rPr lang="en-US" sz="2200" dirty="0"/>
              <a:t> </a:t>
            </a:r>
            <a:r>
              <a:rPr lang="en-US" sz="2200" dirty="0" err="1"/>
              <a:t>na</a:t>
            </a:r>
            <a:r>
              <a:rPr lang="en-US" sz="2200" dirty="0"/>
              <a:t> </a:t>
            </a:r>
            <a:r>
              <a:rPr lang="en-US" sz="2200" dirty="0" err="1"/>
              <a:t>dva</a:t>
            </a:r>
            <a:r>
              <a:rPr lang="en-US" sz="2200" dirty="0"/>
              <a:t> </a:t>
            </a:r>
            <a:r>
              <a:rPr lang="en-US" sz="2200" dirty="0" err="1" smtClean="0"/>
              <a:t>načina</a:t>
            </a:r>
            <a:r>
              <a:rPr lang="en-US" sz="2200" dirty="0" smtClean="0"/>
              <a:t>)</a:t>
            </a:r>
            <a:endParaRPr lang="bs-Latn-BA" sz="2200" dirty="0"/>
          </a:p>
          <a:p>
            <a:pPr marL="857250" lvl="1" indent="-457200" algn="just">
              <a:buFont typeface="+mj-lt"/>
              <a:buAutoNum type="arabicPeriod"/>
            </a:pPr>
            <a:r>
              <a:rPr lang="bs-Latn-BA" sz="2200" dirty="0" smtClean="0"/>
              <a:t>I</a:t>
            </a:r>
            <a:r>
              <a:rPr lang="en-US" sz="2200" dirty="0" err="1" smtClean="0"/>
              <a:t>spišite</a:t>
            </a:r>
            <a:r>
              <a:rPr lang="en-US" sz="2200" dirty="0" smtClean="0"/>
              <a:t> </a:t>
            </a:r>
            <a:r>
              <a:rPr lang="en-US" sz="2200" dirty="0" smtClean="0"/>
              <a:t>4</a:t>
            </a:r>
            <a:r>
              <a:rPr lang="bs-Latn-BA" sz="2200" dirty="0" smtClean="0"/>
              <a:t>.</a:t>
            </a:r>
            <a:r>
              <a:rPr lang="en-US" sz="2200" dirty="0" smtClean="0"/>
              <a:t> </a:t>
            </a:r>
            <a:r>
              <a:rPr lang="en-US" sz="2200" dirty="0"/>
              <a:t>element </a:t>
            </a:r>
            <a:r>
              <a:rPr lang="en-US" sz="2200" dirty="0" err="1"/>
              <a:t>niza</a:t>
            </a:r>
            <a:r>
              <a:rPr lang="en-US" sz="2200" dirty="0"/>
              <a:t> </a:t>
            </a:r>
            <a:r>
              <a:rPr lang="en-US" sz="2200" dirty="0" err="1"/>
              <a:t>na</a:t>
            </a:r>
            <a:r>
              <a:rPr lang="en-US" sz="2200" dirty="0"/>
              <a:t> </a:t>
            </a:r>
            <a:r>
              <a:rPr lang="en-US" sz="2200" dirty="0" err="1"/>
              <a:t>barem</a:t>
            </a:r>
            <a:r>
              <a:rPr lang="en-US" sz="2200" dirty="0"/>
              <a:t> </a:t>
            </a:r>
            <a:r>
              <a:rPr lang="bs-Latn-BA" sz="2200" dirty="0"/>
              <a:t>3</a:t>
            </a:r>
            <a:r>
              <a:rPr lang="en-US" sz="2200" dirty="0" smtClean="0"/>
              <a:t> </a:t>
            </a:r>
            <a:r>
              <a:rPr lang="en-US" sz="2200" dirty="0" err="1"/>
              <a:t>različita</a:t>
            </a:r>
            <a:r>
              <a:rPr lang="en-US" sz="2200" dirty="0"/>
              <a:t> </a:t>
            </a:r>
            <a:r>
              <a:rPr lang="en-US" sz="2200" dirty="0" err="1"/>
              <a:t>načina</a:t>
            </a:r>
            <a:r>
              <a:rPr lang="en-US" sz="2200" dirty="0"/>
              <a:t/>
            </a:r>
            <a:br>
              <a:rPr lang="en-US" sz="2200" dirty="0"/>
            </a:br>
            <a:r>
              <a:rPr lang="en-US" sz="2200" dirty="0"/>
              <a:t>(</a:t>
            </a:r>
            <a:r>
              <a:rPr lang="en-US" sz="2200" dirty="0" err="1"/>
              <a:t>koristite</a:t>
            </a:r>
            <a:r>
              <a:rPr lang="en-US" sz="2200" dirty="0"/>
              <a:t> </a:t>
            </a:r>
            <a:r>
              <a:rPr lang="en-US" sz="2200" dirty="0" err="1"/>
              <a:t>indeksaciju</a:t>
            </a:r>
            <a:r>
              <a:rPr lang="en-US" sz="2200" dirty="0"/>
              <a:t> </a:t>
            </a:r>
            <a:r>
              <a:rPr lang="en-US" sz="2200" dirty="0" err="1"/>
              <a:t>elemenata</a:t>
            </a:r>
            <a:r>
              <a:rPr lang="en-US" sz="2200" dirty="0"/>
              <a:t> </a:t>
            </a:r>
            <a:r>
              <a:rPr lang="en-US" sz="2200" dirty="0" err="1"/>
              <a:t>niza</a:t>
            </a:r>
            <a:r>
              <a:rPr lang="en-US" sz="2200" dirty="0"/>
              <a:t>, </a:t>
            </a:r>
            <a:r>
              <a:rPr lang="en-US" sz="2200" dirty="0" err="1" smtClean="0"/>
              <a:t>dereferenciranje</a:t>
            </a:r>
            <a:r>
              <a:rPr lang="bs-Latn-BA" sz="2200" dirty="0"/>
              <a:t> </a:t>
            </a:r>
            <a:r>
              <a:rPr lang="en-US" sz="2200" dirty="0" err="1" smtClean="0"/>
              <a:t>pokazivača</a:t>
            </a:r>
            <a:r>
              <a:rPr lang="en-US" sz="2200" dirty="0" smtClean="0"/>
              <a:t> </a:t>
            </a:r>
            <a:r>
              <a:rPr lang="en-US" sz="2200" dirty="0" err="1"/>
              <a:t>i</a:t>
            </a:r>
            <a:r>
              <a:rPr lang="en-US" sz="2200" dirty="0"/>
              <a:t> </a:t>
            </a:r>
            <a:r>
              <a:rPr lang="en-US" sz="2200" dirty="0" err="1"/>
              <a:t>operacije</a:t>
            </a:r>
            <a:r>
              <a:rPr lang="en-US" sz="2200" dirty="0"/>
              <a:t> </a:t>
            </a:r>
            <a:r>
              <a:rPr lang="en-US" sz="2200" dirty="0" err="1"/>
              <a:t>nad</a:t>
            </a:r>
            <a:r>
              <a:rPr lang="en-US" sz="2200" dirty="0"/>
              <a:t> </a:t>
            </a:r>
            <a:r>
              <a:rPr lang="en-US" sz="2200" dirty="0" err="1"/>
              <a:t>pokazivačem</a:t>
            </a:r>
            <a:r>
              <a:rPr lang="en-US" sz="2200" dirty="0" smtClean="0"/>
              <a:t>)</a:t>
            </a:r>
            <a:endParaRPr lang="bs-Latn-BA" sz="2200" dirty="0"/>
          </a:p>
          <a:p>
            <a:pPr marL="400050" lvl="1" indent="0" algn="just">
              <a:buNone/>
            </a:pPr>
            <a:r>
              <a:rPr lang="en-US" sz="2200" dirty="0"/>
              <a:t/>
            </a:r>
            <a:br>
              <a:rPr lang="en-US" sz="2200" dirty="0"/>
            </a:br>
            <a:endParaRPr lang="bs-Latn-BA" sz="2000" dirty="0"/>
          </a:p>
        </p:txBody>
      </p:sp>
    </p:spTree>
    <p:extLst>
      <p:ext uri="{BB962C8B-B14F-4D97-AF65-F5344CB8AC3E}">
        <p14:creationId xmlns:p14="http://schemas.microsoft.com/office/powerpoint/2010/main" val="1881378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smtClean="0"/>
              <a:t>Vježba</a:t>
            </a:r>
            <a:endParaRPr lang="bs-Latn-BA" dirty="0"/>
          </a:p>
        </p:txBody>
      </p:sp>
      <p:sp>
        <p:nvSpPr>
          <p:cNvPr id="3" name="Content Placeholder 2"/>
          <p:cNvSpPr>
            <a:spLocks noGrp="1"/>
          </p:cNvSpPr>
          <p:nvPr>
            <p:ph idx="1"/>
          </p:nvPr>
        </p:nvSpPr>
        <p:spPr>
          <a:xfrm>
            <a:off x="677334" y="1000258"/>
            <a:ext cx="9342429" cy="5748272"/>
          </a:xfrm>
        </p:spPr>
        <p:txBody>
          <a:bodyPr>
            <a:normAutofit/>
          </a:bodyPr>
          <a:lstStyle/>
          <a:p>
            <a:pPr marL="457200" indent="-457200">
              <a:buFont typeface="+mj-lt"/>
              <a:buAutoNum type="arabicPeriod"/>
            </a:pPr>
            <a:r>
              <a:rPr lang="bs-Latn-BA" sz="2400" dirty="0" smtClean="0"/>
              <a:t>Naisati program u kojem ćete:</a:t>
            </a:r>
          </a:p>
          <a:p>
            <a:pPr marL="857250" lvl="1" indent="-457200">
              <a:buFont typeface="+mj-lt"/>
              <a:buAutoNum type="arabicPeriod"/>
            </a:pPr>
            <a:r>
              <a:rPr lang="bs-Latn-BA" sz="2200" dirty="0" smtClean="0"/>
              <a:t>Deklarisati niz od 10 decimalnih brojeva</a:t>
            </a:r>
          </a:p>
          <a:p>
            <a:pPr marL="857250" lvl="1" indent="-457200">
              <a:buFont typeface="+mj-lt"/>
              <a:buAutoNum type="arabicPeriod"/>
            </a:pPr>
            <a:r>
              <a:rPr lang="bs-Latn-BA" sz="2200" dirty="0" smtClean="0"/>
              <a:t>Kreirati funkciju Unos(float *, int) – unos svih elemenata niza, koristiti pokazivače i uvećavanje adrese za unos.</a:t>
            </a:r>
          </a:p>
          <a:p>
            <a:pPr marL="857250" lvl="1" indent="-457200">
              <a:buFont typeface="+mj-lt"/>
              <a:buAutoNum type="arabicPeriod"/>
            </a:pPr>
            <a:r>
              <a:rPr lang="bs-Latn-BA" sz="2200" dirty="0"/>
              <a:t>Kreirati funkciju </a:t>
            </a:r>
            <a:r>
              <a:rPr lang="bs-Latn-BA" sz="2200" dirty="0" smtClean="0"/>
              <a:t>Ispis(float </a:t>
            </a:r>
            <a:r>
              <a:rPr lang="bs-Latn-BA" sz="2200" dirty="0"/>
              <a:t>*, int) – </a:t>
            </a:r>
            <a:r>
              <a:rPr lang="bs-Latn-BA" sz="2200" dirty="0" smtClean="0"/>
              <a:t>ispis svih </a:t>
            </a:r>
            <a:r>
              <a:rPr lang="bs-Latn-BA" sz="2200" dirty="0"/>
              <a:t>elemenata niza, koristiti pokazivače i uvećavanje adrese za </a:t>
            </a:r>
            <a:r>
              <a:rPr lang="bs-Latn-BA" sz="2200" dirty="0" smtClean="0"/>
              <a:t>ispis.</a:t>
            </a:r>
          </a:p>
          <a:p>
            <a:pPr marL="857250" lvl="1" indent="-457200">
              <a:buFont typeface="+mj-lt"/>
              <a:buAutoNum type="arabicPeriod"/>
            </a:pPr>
            <a:r>
              <a:rPr lang="bs-Latn-BA" sz="2200" dirty="0" smtClean="0"/>
              <a:t>Kreirati funkciju Najveci(float *, int) – koja će pronaći najveći element u nizu i vratiti njegovu adresu.</a:t>
            </a:r>
          </a:p>
          <a:p>
            <a:pPr marL="857250" lvl="1" indent="-457200">
              <a:buFont typeface="+mj-lt"/>
              <a:buAutoNum type="arabicPeriod"/>
            </a:pPr>
            <a:r>
              <a:rPr lang="bs-Latn-BA" sz="2200" dirty="0" smtClean="0"/>
              <a:t>U main funkciji pozvati sve funkcije i ispisati vrijednost najvećeg elementa.</a:t>
            </a:r>
            <a:endParaRPr lang="bs-Latn-BA" sz="2200" dirty="0"/>
          </a:p>
        </p:txBody>
      </p:sp>
    </p:spTree>
    <p:extLst>
      <p:ext uri="{BB962C8B-B14F-4D97-AF65-F5344CB8AC3E}">
        <p14:creationId xmlns:p14="http://schemas.microsoft.com/office/powerpoint/2010/main" val="63696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511" y="975732"/>
            <a:ext cx="4498841" cy="4498841"/>
          </a:xfrm>
        </p:spPr>
      </p:pic>
    </p:spTree>
    <p:extLst>
      <p:ext uri="{BB962C8B-B14F-4D97-AF65-F5344CB8AC3E}">
        <p14:creationId xmlns:p14="http://schemas.microsoft.com/office/powerpoint/2010/main" val="176870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a:t>Pokazivači</a:t>
            </a:r>
            <a:endParaRPr lang="en-US" dirty="0"/>
          </a:p>
        </p:txBody>
      </p:sp>
      <p:sp>
        <p:nvSpPr>
          <p:cNvPr id="3" name="Content Placeholder 2"/>
          <p:cNvSpPr>
            <a:spLocks noGrp="1"/>
          </p:cNvSpPr>
          <p:nvPr>
            <p:ph idx="1"/>
          </p:nvPr>
        </p:nvSpPr>
        <p:spPr>
          <a:xfrm>
            <a:off x="677333" y="1040127"/>
            <a:ext cx="9342429" cy="5553856"/>
          </a:xfrm>
        </p:spPr>
        <p:txBody>
          <a:bodyPr>
            <a:normAutofit/>
          </a:bodyPr>
          <a:lstStyle/>
          <a:p>
            <a:r>
              <a:rPr lang="bs-Latn-BA" sz="2400" dirty="0" smtClean="0"/>
              <a:t>Osnovni pojam</a:t>
            </a:r>
          </a:p>
          <a:p>
            <a:r>
              <a:rPr lang="bs-Latn-BA" sz="2400" dirty="0"/>
              <a:t>Dodjeljivanje vrijednosti</a:t>
            </a:r>
          </a:p>
          <a:p>
            <a:r>
              <a:rPr lang="bs-Latn-BA" sz="2400" dirty="0"/>
              <a:t>Vrijednosti </a:t>
            </a:r>
            <a:r>
              <a:rPr lang="bs-Latn-BA" sz="2400" dirty="0" smtClean="0"/>
              <a:t>pokazivača</a:t>
            </a:r>
          </a:p>
          <a:p>
            <a:r>
              <a:rPr lang="bs-Latn-BA" sz="2400" dirty="0" smtClean="0"/>
              <a:t>NULL pokazivač</a:t>
            </a:r>
          </a:p>
          <a:p>
            <a:r>
              <a:rPr lang="bs-Latn-BA" sz="2400" dirty="0" smtClean="0"/>
              <a:t>Vježba</a:t>
            </a:r>
          </a:p>
          <a:p>
            <a:r>
              <a:rPr lang="bs-Latn-BA" sz="2400" dirty="0" smtClean="0"/>
              <a:t>Pokazivači kao parametri u funkcijama</a:t>
            </a:r>
          </a:p>
          <a:p>
            <a:r>
              <a:rPr lang="bs-Latn-BA" sz="2400" dirty="0" smtClean="0"/>
              <a:t>Pokazivač na niz</a:t>
            </a:r>
          </a:p>
          <a:p>
            <a:endParaRPr lang="bs-Latn-BA" sz="2400" dirty="0" smtClean="0"/>
          </a:p>
        </p:txBody>
      </p:sp>
    </p:spTree>
    <p:extLst>
      <p:ext uri="{BB962C8B-B14F-4D97-AF65-F5344CB8AC3E}">
        <p14:creationId xmlns:p14="http://schemas.microsoft.com/office/powerpoint/2010/main" val="65013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a:t>Osnovni pojam</a:t>
            </a:r>
          </a:p>
        </p:txBody>
      </p:sp>
      <p:sp>
        <p:nvSpPr>
          <p:cNvPr id="3" name="Content Placeholder 2"/>
          <p:cNvSpPr>
            <a:spLocks noGrp="1"/>
          </p:cNvSpPr>
          <p:nvPr>
            <p:ph idx="1"/>
          </p:nvPr>
        </p:nvSpPr>
        <p:spPr>
          <a:xfrm>
            <a:off x="677333" y="1040127"/>
            <a:ext cx="9342429" cy="5553856"/>
          </a:xfrm>
        </p:spPr>
        <p:txBody>
          <a:bodyPr>
            <a:normAutofit/>
          </a:bodyPr>
          <a:lstStyle/>
          <a:p>
            <a:pPr algn="just"/>
            <a:r>
              <a:rPr lang="bs-Latn-BA" sz="2400" dirty="0" smtClean="0"/>
              <a:t>Pokazivači su varijable koje čuvaju odgovarajuću memorijsku lokaciju (adresu).</a:t>
            </a:r>
            <a:endParaRPr lang="bs-Latn-BA" sz="2400" dirty="0" smtClean="0">
              <a:solidFill>
                <a:schemeClr val="bg2">
                  <a:lumMod val="10000"/>
                </a:schemeClr>
              </a:solidFill>
            </a:endParaRPr>
          </a:p>
          <a:p>
            <a:pPr algn="just"/>
            <a:r>
              <a:rPr lang="bs-Latn-BA" sz="2400" dirty="0" smtClean="0">
                <a:solidFill>
                  <a:schemeClr val="bg2">
                    <a:lumMod val="10000"/>
                  </a:schemeClr>
                </a:solidFill>
              </a:rPr>
              <a:t>Pokazivač mora imati tip objekta na koji će da pokazuje.</a:t>
            </a:r>
          </a:p>
          <a:p>
            <a:pPr algn="just"/>
            <a:r>
              <a:rPr lang="bs-Latn-BA" sz="2400" dirty="0" smtClean="0">
                <a:solidFill>
                  <a:schemeClr val="bg2">
                    <a:lumMod val="10000"/>
                  </a:schemeClr>
                </a:solidFill>
              </a:rPr>
              <a:t>Primjer pokazivača koji će pokazivati na adresu koja čuva cjelobrojni tip podatka:</a:t>
            </a:r>
          </a:p>
          <a:p>
            <a:pPr algn="just"/>
            <a:r>
              <a:rPr lang="bs-Latn-BA" sz="2400" dirty="0" smtClean="0">
                <a:solidFill>
                  <a:schemeClr val="bg2">
                    <a:lumMod val="10000"/>
                  </a:schemeClr>
                </a:solidFill>
              </a:rPr>
              <a:t>int * p;</a:t>
            </a:r>
          </a:p>
          <a:p>
            <a:pPr algn="just"/>
            <a:r>
              <a:rPr lang="bs-Latn-BA" sz="2400" dirty="0" smtClean="0">
                <a:solidFill>
                  <a:schemeClr val="bg2">
                    <a:lumMod val="10000"/>
                  </a:schemeClr>
                </a:solidFill>
              </a:rPr>
              <a:t>Tip_podatka * naziv;</a:t>
            </a:r>
          </a:p>
        </p:txBody>
      </p:sp>
    </p:spTree>
    <p:extLst>
      <p:ext uri="{BB962C8B-B14F-4D97-AF65-F5344CB8AC3E}">
        <p14:creationId xmlns:p14="http://schemas.microsoft.com/office/powerpoint/2010/main" val="162483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smtClean="0"/>
              <a:t>Dodjeljivanje vrijednosti</a:t>
            </a:r>
            <a:endParaRPr lang="bs-Latn-BA" dirty="0"/>
          </a:p>
        </p:txBody>
      </p:sp>
      <p:sp>
        <p:nvSpPr>
          <p:cNvPr id="3" name="Content Placeholder 2"/>
          <p:cNvSpPr>
            <a:spLocks noGrp="1"/>
          </p:cNvSpPr>
          <p:nvPr>
            <p:ph idx="1"/>
          </p:nvPr>
        </p:nvSpPr>
        <p:spPr>
          <a:xfrm>
            <a:off x="677333" y="1040127"/>
            <a:ext cx="9342429" cy="5553856"/>
          </a:xfrm>
        </p:spPr>
        <p:txBody>
          <a:bodyPr>
            <a:normAutofit/>
          </a:bodyPr>
          <a:lstStyle/>
          <a:p>
            <a:pPr algn="just"/>
            <a:r>
              <a:rPr lang="bs-Latn-BA" sz="2200" dirty="0" smtClean="0">
                <a:solidFill>
                  <a:schemeClr val="bg2">
                    <a:lumMod val="10000"/>
                  </a:schemeClr>
                </a:solidFill>
              </a:rPr>
              <a:t>int * p;</a:t>
            </a:r>
          </a:p>
          <a:p>
            <a:pPr algn="just"/>
            <a:r>
              <a:rPr lang="bs-Latn-BA" sz="2200" dirty="0" smtClean="0">
                <a:solidFill>
                  <a:schemeClr val="bg2">
                    <a:lumMod val="10000"/>
                  </a:schemeClr>
                </a:solidFill>
              </a:rPr>
              <a:t>int broj = 10;</a:t>
            </a:r>
          </a:p>
          <a:p>
            <a:pPr algn="just"/>
            <a:r>
              <a:rPr lang="bs-Latn-BA" sz="2200" dirty="0" smtClean="0">
                <a:solidFill>
                  <a:schemeClr val="bg2">
                    <a:lumMod val="10000"/>
                  </a:schemeClr>
                </a:solidFill>
              </a:rPr>
              <a:t>p=&amp;broj;</a:t>
            </a:r>
          </a:p>
          <a:p>
            <a:pPr algn="just"/>
            <a:r>
              <a:rPr lang="bs-Latn-BA" sz="2200" dirty="0" smtClean="0">
                <a:solidFill>
                  <a:schemeClr val="bg2">
                    <a:lumMod val="10000"/>
                  </a:schemeClr>
                </a:solidFill>
              </a:rPr>
              <a:t>int *pok = &amp;broj;</a:t>
            </a:r>
          </a:p>
        </p:txBody>
      </p:sp>
      <p:sp>
        <p:nvSpPr>
          <p:cNvPr id="4" name="Rectangle 3"/>
          <p:cNvSpPr/>
          <p:nvPr/>
        </p:nvSpPr>
        <p:spPr>
          <a:xfrm>
            <a:off x="7018984" y="1614153"/>
            <a:ext cx="1004552"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s-Latn-BA" dirty="0" smtClean="0"/>
              <a:t>10</a:t>
            </a:r>
            <a:endParaRPr lang="bs-Latn-BA" dirty="0"/>
          </a:p>
        </p:txBody>
      </p:sp>
      <p:sp>
        <p:nvSpPr>
          <p:cNvPr id="5" name="Rectangle 4"/>
          <p:cNvSpPr/>
          <p:nvPr/>
        </p:nvSpPr>
        <p:spPr>
          <a:xfrm>
            <a:off x="3828840" y="3334097"/>
            <a:ext cx="1004552"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s-Latn-BA"/>
              <a:t>A10X15</a:t>
            </a:r>
            <a:endParaRPr lang="bs-Latn-BA" dirty="0"/>
          </a:p>
        </p:txBody>
      </p:sp>
      <p:sp>
        <p:nvSpPr>
          <p:cNvPr id="6" name="TextBox 5"/>
          <p:cNvSpPr txBox="1"/>
          <p:nvPr/>
        </p:nvSpPr>
        <p:spPr>
          <a:xfrm>
            <a:off x="7237927" y="1287885"/>
            <a:ext cx="611065" cy="369332"/>
          </a:xfrm>
          <a:prstGeom prst="rect">
            <a:avLst/>
          </a:prstGeom>
          <a:noFill/>
        </p:spPr>
        <p:txBody>
          <a:bodyPr wrap="none" rtlCol="0">
            <a:spAutoFit/>
          </a:bodyPr>
          <a:lstStyle/>
          <a:p>
            <a:r>
              <a:rPr lang="bs-Latn-BA" dirty="0" smtClean="0"/>
              <a:t>broj</a:t>
            </a:r>
            <a:endParaRPr lang="bs-Latn-BA" dirty="0"/>
          </a:p>
        </p:txBody>
      </p:sp>
      <p:sp>
        <p:nvSpPr>
          <p:cNvPr id="7" name="TextBox 6"/>
          <p:cNvSpPr txBox="1"/>
          <p:nvPr/>
        </p:nvSpPr>
        <p:spPr>
          <a:xfrm>
            <a:off x="7055470" y="2534988"/>
            <a:ext cx="936475" cy="369332"/>
          </a:xfrm>
          <a:prstGeom prst="rect">
            <a:avLst/>
          </a:prstGeom>
          <a:noFill/>
        </p:spPr>
        <p:txBody>
          <a:bodyPr wrap="none" rtlCol="0">
            <a:spAutoFit/>
          </a:bodyPr>
          <a:lstStyle/>
          <a:p>
            <a:r>
              <a:rPr lang="bs-Latn-BA" dirty="0" smtClean="0"/>
              <a:t>A10X15</a:t>
            </a:r>
            <a:endParaRPr lang="bs-Latn-BA" dirty="0"/>
          </a:p>
        </p:txBody>
      </p:sp>
      <p:sp>
        <p:nvSpPr>
          <p:cNvPr id="8" name="TextBox 7"/>
          <p:cNvSpPr txBox="1"/>
          <p:nvPr/>
        </p:nvSpPr>
        <p:spPr>
          <a:xfrm>
            <a:off x="4141494" y="2964765"/>
            <a:ext cx="312906" cy="369332"/>
          </a:xfrm>
          <a:prstGeom prst="rect">
            <a:avLst/>
          </a:prstGeom>
          <a:noFill/>
        </p:spPr>
        <p:txBody>
          <a:bodyPr wrap="none" rtlCol="0">
            <a:spAutoFit/>
          </a:bodyPr>
          <a:lstStyle/>
          <a:p>
            <a:r>
              <a:rPr lang="bs-Latn-BA" dirty="0" smtClean="0"/>
              <a:t>p</a:t>
            </a:r>
            <a:endParaRPr lang="bs-Latn-BA" dirty="0"/>
          </a:p>
        </p:txBody>
      </p:sp>
      <p:cxnSp>
        <p:nvCxnSpPr>
          <p:cNvPr id="10" name="Straight Arrow Connector 9"/>
          <p:cNvCxnSpPr/>
          <p:nvPr/>
        </p:nvCxnSpPr>
        <p:spPr>
          <a:xfrm flipV="1">
            <a:off x="4975668" y="2904320"/>
            <a:ext cx="2262259" cy="91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828840" y="4775777"/>
            <a:ext cx="1004552"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s-Latn-BA"/>
              <a:t>A10X15</a:t>
            </a:r>
            <a:endParaRPr lang="bs-Latn-BA" dirty="0"/>
          </a:p>
        </p:txBody>
      </p:sp>
      <p:sp>
        <p:nvSpPr>
          <p:cNvPr id="12" name="TextBox 11"/>
          <p:cNvSpPr txBox="1"/>
          <p:nvPr/>
        </p:nvSpPr>
        <p:spPr>
          <a:xfrm>
            <a:off x="4038462" y="4406445"/>
            <a:ext cx="553357" cy="369332"/>
          </a:xfrm>
          <a:prstGeom prst="rect">
            <a:avLst/>
          </a:prstGeom>
          <a:noFill/>
        </p:spPr>
        <p:txBody>
          <a:bodyPr wrap="none" rtlCol="0">
            <a:spAutoFit/>
          </a:bodyPr>
          <a:lstStyle/>
          <a:p>
            <a:r>
              <a:rPr lang="bs-Latn-BA" dirty="0" smtClean="0"/>
              <a:t>pok</a:t>
            </a:r>
            <a:endParaRPr lang="bs-Latn-BA" dirty="0"/>
          </a:p>
        </p:txBody>
      </p:sp>
      <p:cxnSp>
        <p:nvCxnSpPr>
          <p:cNvPr id="13" name="Straight Arrow Connector 12"/>
          <p:cNvCxnSpPr/>
          <p:nvPr/>
        </p:nvCxnSpPr>
        <p:spPr>
          <a:xfrm flipV="1">
            <a:off x="4946959" y="2964765"/>
            <a:ext cx="2381120" cy="224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80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smtClean="0"/>
              <a:t>Vrijednosti pokazivača</a:t>
            </a:r>
            <a:endParaRPr lang="bs-Latn-BA" dirty="0"/>
          </a:p>
        </p:txBody>
      </p:sp>
      <p:sp>
        <p:nvSpPr>
          <p:cNvPr id="3" name="Content Placeholder 2"/>
          <p:cNvSpPr>
            <a:spLocks noGrp="1"/>
          </p:cNvSpPr>
          <p:nvPr>
            <p:ph idx="1"/>
          </p:nvPr>
        </p:nvSpPr>
        <p:spPr>
          <a:xfrm>
            <a:off x="677334" y="1300765"/>
            <a:ext cx="9342429" cy="5404831"/>
          </a:xfrm>
          <a:ln>
            <a:noFill/>
          </a:ln>
        </p:spPr>
        <p:txBody>
          <a:bodyPr>
            <a:normAutofit/>
          </a:bodyPr>
          <a:lstStyle/>
          <a:p>
            <a:r>
              <a:rPr lang="bs-Latn-BA" sz="2400" dirty="0"/>
              <a:t>int</a:t>
            </a:r>
            <a:r>
              <a:rPr lang="bs-Latn-BA" sz="2400" b="1" dirty="0"/>
              <a:t> </a:t>
            </a:r>
            <a:r>
              <a:rPr lang="bs-Latn-BA" sz="2400" dirty="0"/>
              <a:t>broj</a:t>
            </a:r>
            <a:r>
              <a:rPr lang="bs-Latn-BA" sz="2400" b="1" dirty="0"/>
              <a:t> </a:t>
            </a:r>
            <a:r>
              <a:rPr lang="bs-Latn-BA" sz="2400" dirty="0"/>
              <a:t>=</a:t>
            </a:r>
            <a:r>
              <a:rPr lang="bs-Latn-BA" sz="2400" b="1" dirty="0"/>
              <a:t> </a:t>
            </a:r>
            <a:r>
              <a:rPr lang="bs-Latn-BA" sz="2400" dirty="0"/>
              <a:t>15;</a:t>
            </a:r>
            <a:endParaRPr lang="bs-Latn-BA" sz="2400" b="1" dirty="0"/>
          </a:p>
          <a:p>
            <a:r>
              <a:rPr lang="bs-Latn-BA" sz="2400" dirty="0"/>
              <a:t>int</a:t>
            </a:r>
            <a:r>
              <a:rPr lang="bs-Latn-BA" sz="2400" b="1" dirty="0"/>
              <a:t> </a:t>
            </a:r>
            <a:r>
              <a:rPr lang="bs-Latn-BA" sz="2400" dirty="0"/>
              <a:t>*</a:t>
            </a:r>
            <a:r>
              <a:rPr lang="bs-Latn-BA" sz="2400" b="1" dirty="0"/>
              <a:t> </a:t>
            </a:r>
            <a:r>
              <a:rPr lang="bs-Latn-BA" sz="2400" dirty="0"/>
              <a:t>p</a:t>
            </a:r>
            <a:r>
              <a:rPr lang="bs-Latn-BA" sz="2400" b="1" dirty="0"/>
              <a:t> </a:t>
            </a:r>
            <a:r>
              <a:rPr lang="bs-Latn-BA" sz="2400" dirty="0"/>
              <a:t>=</a:t>
            </a:r>
            <a:r>
              <a:rPr lang="bs-Latn-BA" sz="2400" b="1" dirty="0"/>
              <a:t> </a:t>
            </a:r>
            <a:r>
              <a:rPr lang="bs-Latn-BA" sz="2400" dirty="0"/>
              <a:t>&amp;broj;</a:t>
            </a:r>
            <a:endParaRPr lang="bs-Latn-BA" sz="2400" b="1" dirty="0"/>
          </a:p>
          <a:p>
            <a:r>
              <a:rPr lang="bs-Latn-BA" sz="2400" dirty="0"/>
              <a:t>cout</a:t>
            </a:r>
            <a:r>
              <a:rPr lang="bs-Latn-BA" sz="2400" b="1" dirty="0"/>
              <a:t> </a:t>
            </a:r>
            <a:r>
              <a:rPr lang="bs-Latn-BA" sz="2400" dirty="0"/>
              <a:t>&lt;&lt;</a:t>
            </a:r>
            <a:r>
              <a:rPr lang="bs-Latn-BA" sz="2400" b="1" dirty="0"/>
              <a:t> </a:t>
            </a:r>
            <a:r>
              <a:rPr lang="bs-Latn-BA" sz="2400" dirty="0"/>
              <a:t>p</a:t>
            </a:r>
            <a:r>
              <a:rPr lang="bs-Latn-BA" sz="2400" b="1" dirty="0"/>
              <a:t> </a:t>
            </a:r>
            <a:r>
              <a:rPr lang="bs-Latn-BA" sz="2400" dirty="0"/>
              <a:t>&lt;&lt;</a:t>
            </a:r>
            <a:r>
              <a:rPr lang="bs-Latn-BA" sz="2400" b="1" dirty="0"/>
              <a:t> </a:t>
            </a:r>
            <a:r>
              <a:rPr lang="bs-Latn-BA" sz="2400" dirty="0"/>
              <a:t>endl;</a:t>
            </a:r>
            <a:endParaRPr lang="bs-Latn-BA" sz="2400" b="1" dirty="0"/>
          </a:p>
          <a:p>
            <a:r>
              <a:rPr lang="bs-Latn-BA" sz="2400" dirty="0"/>
              <a:t>cout</a:t>
            </a:r>
            <a:r>
              <a:rPr lang="bs-Latn-BA" sz="2400" b="1" dirty="0"/>
              <a:t> </a:t>
            </a:r>
            <a:r>
              <a:rPr lang="bs-Latn-BA" sz="2400" dirty="0"/>
              <a:t>&lt;&lt;</a:t>
            </a:r>
            <a:r>
              <a:rPr lang="bs-Latn-BA" sz="2400" b="1" dirty="0"/>
              <a:t> </a:t>
            </a:r>
            <a:r>
              <a:rPr lang="bs-Latn-BA" sz="2400" dirty="0"/>
              <a:t>&amp;p</a:t>
            </a:r>
            <a:r>
              <a:rPr lang="bs-Latn-BA" sz="2400" b="1" dirty="0"/>
              <a:t> </a:t>
            </a:r>
            <a:r>
              <a:rPr lang="bs-Latn-BA" sz="2400" dirty="0"/>
              <a:t>&lt;&lt;</a:t>
            </a:r>
            <a:r>
              <a:rPr lang="bs-Latn-BA" sz="2400" b="1" dirty="0"/>
              <a:t> </a:t>
            </a:r>
            <a:r>
              <a:rPr lang="bs-Latn-BA" sz="2400" dirty="0"/>
              <a:t>endl;</a:t>
            </a:r>
            <a:endParaRPr lang="bs-Latn-BA" sz="2400" b="1" dirty="0"/>
          </a:p>
          <a:p>
            <a:r>
              <a:rPr lang="bs-Latn-BA" sz="2400" dirty="0"/>
              <a:t>cout</a:t>
            </a:r>
            <a:r>
              <a:rPr lang="bs-Latn-BA" sz="2400" b="1" dirty="0"/>
              <a:t> </a:t>
            </a:r>
            <a:r>
              <a:rPr lang="bs-Latn-BA" sz="2400" dirty="0"/>
              <a:t>&lt;&lt;</a:t>
            </a:r>
            <a:r>
              <a:rPr lang="bs-Latn-BA" sz="2400" b="1" dirty="0"/>
              <a:t> </a:t>
            </a:r>
            <a:r>
              <a:rPr lang="bs-Latn-BA" sz="2400" dirty="0"/>
              <a:t>*p</a:t>
            </a:r>
            <a:r>
              <a:rPr lang="bs-Latn-BA" sz="2400" b="1" dirty="0"/>
              <a:t> </a:t>
            </a:r>
            <a:r>
              <a:rPr lang="bs-Latn-BA" sz="2400" dirty="0"/>
              <a:t>&lt;&lt;</a:t>
            </a:r>
            <a:r>
              <a:rPr lang="bs-Latn-BA" sz="2400" b="1" dirty="0"/>
              <a:t> </a:t>
            </a:r>
            <a:r>
              <a:rPr lang="bs-Latn-BA" sz="2400" dirty="0"/>
              <a:t>endl;</a:t>
            </a:r>
            <a:endParaRPr lang="bs-Latn-BA" sz="2400" b="1" dirty="0"/>
          </a:p>
          <a:p>
            <a:r>
              <a:rPr lang="bs-Latn-BA" sz="2400" dirty="0"/>
              <a:t>cout</a:t>
            </a:r>
            <a:r>
              <a:rPr lang="bs-Latn-BA" sz="2400" b="1" dirty="0"/>
              <a:t> </a:t>
            </a:r>
            <a:r>
              <a:rPr lang="bs-Latn-BA" sz="2400" dirty="0"/>
              <a:t>&lt;&lt;</a:t>
            </a:r>
            <a:r>
              <a:rPr lang="bs-Latn-BA" sz="2400" b="1" dirty="0"/>
              <a:t> </a:t>
            </a:r>
            <a:r>
              <a:rPr lang="bs-Latn-BA" sz="2400" dirty="0"/>
              <a:t>&amp;broj</a:t>
            </a:r>
            <a:r>
              <a:rPr lang="bs-Latn-BA" sz="2400" b="1" dirty="0"/>
              <a:t> </a:t>
            </a:r>
            <a:r>
              <a:rPr lang="bs-Latn-BA" sz="2400" dirty="0"/>
              <a:t>&lt;&lt;</a:t>
            </a:r>
            <a:r>
              <a:rPr lang="bs-Latn-BA" sz="2400" b="1" dirty="0"/>
              <a:t> </a:t>
            </a:r>
            <a:r>
              <a:rPr lang="bs-Latn-BA" sz="2400" dirty="0"/>
              <a:t>endl;</a:t>
            </a:r>
            <a:endParaRPr lang="bs-Latn-BA" sz="2400" dirty="0" smtClean="0">
              <a:solidFill>
                <a:schemeClr val="tx1"/>
              </a:solidFill>
            </a:endParaRPr>
          </a:p>
        </p:txBody>
      </p:sp>
    </p:spTree>
    <p:extLst>
      <p:ext uri="{BB962C8B-B14F-4D97-AF65-F5344CB8AC3E}">
        <p14:creationId xmlns:p14="http://schemas.microsoft.com/office/powerpoint/2010/main" val="3029417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a:t>NULL pokazivač</a:t>
            </a:r>
          </a:p>
        </p:txBody>
      </p:sp>
      <p:sp>
        <p:nvSpPr>
          <p:cNvPr id="3" name="Content Placeholder 2"/>
          <p:cNvSpPr>
            <a:spLocks noGrp="1"/>
          </p:cNvSpPr>
          <p:nvPr>
            <p:ph idx="1"/>
          </p:nvPr>
        </p:nvSpPr>
        <p:spPr>
          <a:xfrm>
            <a:off x="677334" y="1000258"/>
            <a:ext cx="9342429" cy="5748272"/>
          </a:xfrm>
        </p:spPr>
        <p:txBody>
          <a:bodyPr>
            <a:normAutofit/>
          </a:bodyPr>
          <a:lstStyle/>
          <a:p>
            <a:pPr algn="just"/>
            <a:r>
              <a:rPr lang="bs-Latn-BA" sz="2400" dirty="0" smtClean="0"/>
              <a:t>NULL pokazivač je pokazivač koji ne pokazuje ni na jednu adresu, odnosno pokazuje na NULL vrijednost.</a:t>
            </a:r>
          </a:p>
          <a:p>
            <a:r>
              <a:rPr lang="bs-Latn-BA" sz="2400" dirty="0"/>
              <a:t>int</a:t>
            </a:r>
            <a:r>
              <a:rPr lang="bs-Latn-BA" sz="2400" b="1" dirty="0"/>
              <a:t> </a:t>
            </a:r>
            <a:r>
              <a:rPr lang="bs-Latn-BA" sz="2400" dirty="0"/>
              <a:t>*</a:t>
            </a:r>
            <a:r>
              <a:rPr lang="bs-Latn-BA" sz="2400" b="1" dirty="0"/>
              <a:t> </a:t>
            </a:r>
            <a:r>
              <a:rPr lang="bs-Latn-BA" sz="2400" dirty="0"/>
              <a:t>p</a:t>
            </a:r>
            <a:r>
              <a:rPr lang="bs-Latn-BA" sz="2400" b="1" dirty="0"/>
              <a:t> </a:t>
            </a:r>
            <a:r>
              <a:rPr lang="bs-Latn-BA" sz="2400" dirty="0"/>
              <a:t>=</a:t>
            </a:r>
            <a:r>
              <a:rPr lang="bs-Latn-BA" sz="2400" b="1" dirty="0"/>
              <a:t> </a:t>
            </a:r>
            <a:r>
              <a:rPr lang="bs-Latn-BA" sz="2400" dirty="0"/>
              <a:t>NULL;</a:t>
            </a:r>
            <a:endParaRPr lang="bs-Latn-BA" sz="2400" b="1" dirty="0"/>
          </a:p>
          <a:p>
            <a:r>
              <a:rPr lang="bs-Latn-BA" sz="2400" dirty="0"/>
              <a:t>cout</a:t>
            </a:r>
            <a:r>
              <a:rPr lang="bs-Latn-BA" sz="2400" b="1" dirty="0"/>
              <a:t> </a:t>
            </a:r>
            <a:r>
              <a:rPr lang="bs-Latn-BA" sz="2400" dirty="0"/>
              <a:t>&lt;&lt;</a:t>
            </a:r>
            <a:r>
              <a:rPr lang="bs-Latn-BA" sz="2400" b="1" dirty="0"/>
              <a:t> </a:t>
            </a:r>
            <a:r>
              <a:rPr lang="bs-Latn-BA" sz="2400" dirty="0"/>
              <a:t>p</a:t>
            </a:r>
            <a:r>
              <a:rPr lang="bs-Latn-BA" sz="2400" b="1" dirty="0"/>
              <a:t> </a:t>
            </a:r>
            <a:r>
              <a:rPr lang="bs-Latn-BA" sz="2400" dirty="0"/>
              <a:t>&lt;&lt;</a:t>
            </a:r>
            <a:r>
              <a:rPr lang="bs-Latn-BA" sz="2400" b="1" dirty="0"/>
              <a:t> </a:t>
            </a:r>
            <a:r>
              <a:rPr lang="bs-Latn-BA" sz="2400" dirty="0"/>
              <a:t>endl;</a:t>
            </a:r>
            <a:endParaRPr lang="bs-Latn-BA" sz="2400" b="1" dirty="0"/>
          </a:p>
          <a:p>
            <a:r>
              <a:rPr lang="bs-Latn-BA" sz="2400" dirty="0"/>
              <a:t>cout</a:t>
            </a:r>
            <a:r>
              <a:rPr lang="bs-Latn-BA" sz="2400" b="1" dirty="0"/>
              <a:t> </a:t>
            </a:r>
            <a:r>
              <a:rPr lang="bs-Latn-BA" sz="2400" dirty="0"/>
              <a:t>&lt;&lt;</a:t>
            </a:r>
            <a:r>
              <a:rPr lang="bs-Latn-BA" sz="2400" b="1" dirty="0"/>
              <a:t> </a:t>
            </a:r>
            <a:r>
              <a:rPr lang="bs-Latn-BA" sz="2400" dirty="0"/>
              <a:t>&amp;p</a:t>
            </a:r>
            <a:r>
              <a:rPr lang="bs-Latn-BA" sz="2400" b="1" dirty="0"/>
              <a:t> </a:t>
            </a:r>
            <a:r>
              <a:rPr lang="bs-Latn-BA" sz="2400" dirty="0"/>
              <a:t>&lt;&lt;</a:t>
            </a:r>
            <a:r>
              <a:rPr lang="bs-Latn-BA" sz="2400" b="1" dirty="0"/>
              <a:t> </a:t>
            </a:r>
            <a:r>
              <a:rPr lang="bs-Latn-BA" sz="2400" dirty="0"/>
              <a:t>endl;</a:t>
            </a:r>
            <a:endParaRPr lang="bs-Latn-BA" sz="2400" b="1" dirty="0"/>
          </a:p>
          <a:p>
            <a:r>
              <a:rPr lang="bs-Latn-BA" sz="2400" dirty="0"/>
              <a:t>cout</a:t>
            </a:r>
            <a:r>
              <a:rPr lang="bs-Latn-BA" sz="2400" b="1" dirty="0"/>
              <a:t> </a:t>
            </a:r>
            <a:r>
              <a:rPr lang="bs-Latn-BA" sz="2400" dirty="0"/>
              <a:t>&lt;&lt;</a:t>
            </a:r>
            <a:r>
              <a:rPr lang="bs-Latn-BA" sz="2400" b="1" dirty="0"/>
              <a:t> </a:t>
            </a:r>
            <a:r>
              <a:rPr lang="bs-Latn-BA" sz="2400" dirty="0"/>
              <a:t>*p</a:t>
            </a:r>
            <a:r>
              <a:rPr lang="bs-Latn-BA" sz="2400" b="1" dirty="0"/>
              <a:t> </a:t>
            </a:r>
            <a:r>
              <a:rPr lang="bs-Latn-BA" sz="2400" dirty="0"/>
              <a:t>&lt;&lt;</a:t>
            </a:r>
            <a:r>
              <a:rPr lang="bs-Latn-BA" sz="2400" b="1" dirty="0"/>
              <a:t> </a:t>
            </a:r>
            <a:r>
              <a:rPr lang="bs-Latn-BA" sz="2400" dirty="0"/>
              <a:t>endl</a:t>
            </a:r>
            <a:r>
              <a:rPr lang="bs-Latn-BA" sz="2400" dirty="0" smtClean="0"/>
              <a:t>;</a:t>
            </a:r>
          </a:p>
          <a:p>
            <a:r>
              <a:rPr lang="bs-Latn-BA" sz="2400" dirty="0" smtClean="0">
                <a:solidFill>
                  <a:schemeClr val="tx1"/>
                </a:solidFill>
              </a:rPr>
              <a:t>Čime će rezultirati izvršenje prethodne 4 linije koda?</a:t>
            </a:r>
          </a:p>
        </p:txBody>
      </p:sp>
    </p:spTree>
    <p:extLst>
      <p:ext uri="{BB962C8B-B14F-4D97-AF65-F5344CB8AC3E}">
        <p14:creationId xmlns:p14="http://schemas.microsoft.com/office/powerpoint/2010/main" val="384975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a:t>Vježba</a:t>
            </a:r>
          </a:p>
        </p:txBody>
      </p:sp>
      <p:sp>
        <p:nvSpPr>
          <p:cNvPr id="3" name="Content Placeholder 2"/>
          <p:cNvSpPr>
            <a:spLocks noGrp="1"/>
          </p:cNvSpPr>
          <p:nvPr>
            <p:ph idx="1"/>
          </p:nvPr>
        </p:nvSpPr>
        <p:spPr>
          <a:xfrm>
            <a:off x="677334" y="1000258"/>
            <a:ext cx="9342429" cy="5748272"/>
          </a:xfrm>
        </p:spPr>
        <p:txBody>
          <a:bodyPr>
            <a:normAutofit/>
          </a:bodyPr>
          <a:lstStyle/>
          <a:p>
            <a:pPr marL="457200" indent="-457200">
              <a:buFont typeface="+mj-lt"/>
              <a:buAutoNum type="arabicPeriod"/>
            </a:pPr>
            <a:r>
              <a:rPr lang="en-US" sz="2200" dirty="0" err="1"/>
              <a:t>int</a:t>
            </a:r>
            <a:r>
              <a:rPr lang="en-US" sz="2200" b="1" dirty="0"/>
              <a:t> </a:t>
            </a:r>
            <a:r>
              <a:rPr lang="en-US" sz="2200" dirty="0"/>
              <a:t>a</a:t>
            </a:r>
            <a:r>
              <a:rPr lang="en-US" sz="2200" b="1" dirty="0"/>
              <a:t> </a:t>
            </a:r>
            <a:r>
              <a:rPr lang="en-US" sz="2200" dirty="0"/>
              <a:t>=</a:t>
            </a:r>
            <a:r>
              <a:rPr lang="en-US" sz="2200" b="1" dirty="0"/>
              <a:t> </a:t>
            </a:r>
            <a:r>
              <a:rPr lang="en-US" sz="2200" dirty="0"/>
              <a:t>10,</a:t>
            </a:r>
            <a:r>
              <a:rPr lang="en-US" sz="2200" b="1" dirty="0"/>
              <a:t> </a:t>
            </a:r>
            <a:r>
              <a:rPr lang="en-US" sz="2200" dirty="0"/>
              <a:t>b</a:t>
            </a:r>
            <a:r>
              <a:rPr lang="en-US" sz="2200" b="1" dirty="0"/>
              <a:t> </a:t>
            </a:r>
            <a:r>
              <a:rPr lang="en-US" sz="2200" dirty="0"/>
              <a:t>=</a:t>
            </a:r>
            <a:r>
              <a:rPr lang="en-US" sz="2200" b="1" dirty="0"/>
              <a:t> </a:t>
            </a:r>
            <a:r>
              <a:rPr lang="en-US" sz="2200" dirty="0"/>
              <a:t>15;</a:t>
            </a:r>
            <a:endParaRPr lang="en-US" sz="2200" b="1" dirty="0"/>
          </a:p>
          <a:p>
            <a:pPr marL="0" indent="0">
              <a:buNone/>
            </a:pPr>
            <a:r>
              <a:rPr lang="bs-Latn-BA" sz="2200" dirty="0" smtClean="0"/>
              <a:t>	int</a:t>
            </a:r>
            <a:r>
              <a:rPr lang="bs-Latn-BA" sz="2200" b="1" dirty="0" smtClean="0"/>
              <a:t> </a:t>
            </a:r>
            <a:r>
              <a:rPr lang="bs-Latn-BA" sz="2200" dirty="0"/>
              <a:t>*p1</a:t>
            </a:r>
            <a:r>
              <a:rPr lang="bs-Latn-BA" sz="2200" b="1" dirty="0"/>
              <a:t> </a:t>
            </a:r>
            <a:r>
              <a:rPr lang="bs-Latn-BA" sz="2200" dirty="0"/>
              <a:t>=</a:t>
            </a:r>
            <a:r>
              <a:rPr lang="bs-Latn-BA" sz="2200" b="1" dirty="0"/>
              <a:t> </a:t>
            </a:r>
            <a:r>
              <a:rPr lang="bs-Latn-BA" sz="2200" dirty="0"/>
              <a:t>&amp;a,</a:t>
            </a:r>
            <a:r>
              <a:rPr lang="bs-Latn-BA" sz="2200" b="1" dirty="0"/>
              <a:t> </a:t>
            </a:r>
            <a:r>
              <a:rPr lang="bs-Latn-BA" sz="2200" dirty="0"/>
              <a:t>*p2</a:t>
            </a:r>
            <a:r>
              <a:rPr lang="bs-Latn-BA" sz="2200" b="1" dirty="0"/>
              <a:t> </a:t>
            </a:r>
            <a:r>
              <a:rPr lang="bs-Latn-BA" sz="2200" dirty="0"/>
              <a:t>=</a:t>
            </a:r>
            <a:r>
              <a:rPr lang="bs-Latn-BA" sz="2200" b="1" dirty="0"/>
              <a:t> </a:t>
            </a:r>
            <a:r>
              <a:rPr lang="bs-Latn-BA" sz="2200" dirty="0"/>
              <a:t>p1;</a:t>
            </a:r>
            <a:endParaRPr lang="bs-Latn-BA" sz="2200" b="1" dirty="0"/>
          </a:p>
          <a:p>
            <a:pPr marL="0" indent="0">
              <a:buNone/>
            </a:pPr>
            <a:r>
              <a:rPr lang="bs-Latn-BA" sz="2200" dirty="0" smtClean="0"/>
              <a:t>	*</a:t>
            </a:r>
            <a:r>
              <a:rPr lang="bs-Latn-BA" sz="2200" dirty="0"/>
              <a:t>p2</a:t>
            </a:r>
            <a:r>
              <a:rPr lang="bs-Latn-BA" sz="2200" b="1" dirty="0"/>
              <a:t> </a:t>
            </a:r>
            <a:r>
              <a:rPr lang="bs-Latn-BA" sz="2200" dirty="0"/>
              <a:t>=</a:t>
            </a:r>
            <a:r>
              <a:rPr lang="bs-Latn-BA" sz="2200" b="1" dirty="0"/>
              <a:t> </a:t>
            </a:r>
            <a:r>
              <a:rPr lang="bs-Latn-BA" sz="2200" dirty="0"/>
              <a:t>a</a:t>
            </a:r>
            <a:r>
              <a:rPr lang="bs-Latn-BA" sz="2200" b="1" dirty="0"/>
              <a:t> </a:t>
            </a:r>
            <a:r>
              <a:rPr lang="bs-Latn-BA" sz="2200" dirty="0"/>
              <a:t>+</a:t>
            </a:r>
            <a:r>
              <a:rPr lang="bs-Latn-BA" sz="2200" b="1" dirty="0"/>
              <a:t> </a:t>
            </a:r>
            <a:r>
              <a:rPr lang="bs-Latn-BA" sz="2200" dirty="0"/>
              <a:t>b;</a:t>
            </a:r>
            <a:endParaRPr lang="bs-Latn-BA" sz="2200" b="1" dirty="0"/>
          </a:p>
          <a:p>
            <a:pPr marL="0" indent="0">
              <a:buNone/>
            </a:pPr>
            <a:r>
              <a:rPr lang="bs-Latn-BA" sz="2200" dirty="0" smtClean="0"/>
              <a:t>	cout</a:t>
            </a:r>
            <a:r>
              <a:rPr lang="bs-Latn-BA" sz="2200" b="1" dirty="0" smtClean="0"/>
              <a:t> </a:t>
            </a:r>
            <a:r>
              <a:rPr lang="bs-Latn-BA" sz="2200" dirty="0"/>
              <a:t>&lt;&lt;</a:t>
            </a:r>
            <a:r>
              <a:rPr lang="bs-Latn-BA" sz="2200" b="1" dirty="0"/>
              <a:t> </a:t>
            </a:r>
            <a:r>
              <a:rPr lang="bs-Latn-BA" sz="2200" dirty="0"/>
              <a:t>a</a:t>
            </a:r>
            <a:r>
              <a:rPr lang="bs-Latn-BA" sz="2200" b="1" dirty="0"/>
              <a:t> </a:t>
            </a:r>
            <a:r>
              <a:rPr lang="bs-Latn-BA" sz="2200" dirty="0"/>
              <a:t>&lt;&lt;</a:t>
            </a:r>
            <a:r>
              <a:rPr lang="bs-Latn-BA" sz="2200" b="1" dirty="0"/>
              <a:t> </a:t>
            </a:r>
            <a:r>
              <a:rPr lang="bs-Latn-BA" sz="2200" dirty="0"/>
              <a:t>" - "</a:t>
            </a:r>
            <a:r>
              <a:rPr lang="bs-Latn-BA" sz="2200" b="1" dirty="0"/>
              <a:t> </a:t>
            </a:r>
            <a:r>
              <a:rPr lang="bs-Latn-BA" sz="2200" dirty="0"/>
              <a:t>&lt;&lt;</a:t>
            </a:r>
            <a:r>
              <a:rPr lang="bs-Latn-BA" sz="2200" b="1" dirty="0"/>
              <a:t> </a:t>
            </a:r>
            <a:r>
              <a:rPr lang="bs-Latn-BA" sz="2200" dirty="0"/>
              <a:t>b</a:t>
            </a:r>
            <a:r>
              <a:rPr lang="bs-Latn-BA" sz="2200" b="1" dirty="0"/>
              <a:t> </a:t>
            </a:r>
            <a:r>
              <a:rPr lang="bs-Latn-BA" sz="2200" dirty="0"/>
              <a:t>&lt;&lt;</a:t>
            </a:r>
            <a:r>
              <a:rPr lang="bs-Latn-BA" sz="2200" b="1" dirty="0"/>
              <a:t> </a:t>
            </a:r>
            <a:r>
              <a:rPr lang="bs-Latn-BA" sz="2200" dirty="0"/>
              <a:t>endl;</a:t>
            </a:r>
            <a:endParaRPr lang="bs-Latn-BA" sz="2200" b="1" dirty="0"/>
          </a:p>
          <a:p>
            <a:pPr marL="0" indent="0">
              <a:buNone/>
            </a:pPr>
            <a:r>
              <a:rPr lang="bs-Latn-BA" sz="2200" dirty="0" smtClean="0"/>
              <a:t>	cout</a:t>
            </a:r>
            <a:r>
              <a:rPr lang="bs-Latn-BA" sz="2200" b="1" dirty="0" smtClean="0"/>
              <a:t> </a:t>
            </a:r>
            <a:r>
              <a:rPr lang="bs-Latn-BA" sz="2200" dirty="0"/>
              <a:t>&lt;&lt;</a:t>
            </a:r>
            <a:r>
              <a:rPr lang="bs-Latn-BA" sz="2200" b="1" dirty="0"/>
              <a:t> </a:t>
            </a:r>
            <a:r>
              <a:rPr lang="bs-Latn-BA" sz="2200" dirty="0"/>
              <a:t>*p1</a:t>
            </a:r>
            <a:r>
              <a:rPr lang="bs-Latn-BA" sz="2200" b="1" dirty="0"/>
              <a:t> </a:t>
            </a:r>
            <a:r>
              <a:rPr lang="bs-Latn-BA" sz="2200" dirty="0"/>
              <a:t>&lt;&lt;</a:t>
            </a:r>
            <a:r>
              <a:rPr lang="bs-Latn-BA" sz="2200" b="1" dirty="0"/>
              <a:t> </a:t>
            </a:r>
            <a:r>
              <a:rPr lang="bs-Latn-BA" sz="2200" dirty="0"/>
              <a:t>" - "</a:t>
            </a:r>
            <a:r>
              <a:rPr lang="bs-Latn-BA" sz="2200" b="1" dirty="0"/>
              <a:t> </a:t>
            </a:r>
            <a:r>
              <a:rPr lang="bs-Latn-BA" sz="2200" dirty="0"/>
              <a:t>&lt;&lt;</a:t>
            </a:r>
            <a:r>
              <a:rPr lang="bs-Latn-BA" sz="2200" b="1" dirty="0"/>
              <a:t> </a:t>
            </a:r>
            <a:r>
              <a:rPr lang="bs-Latn-BA" sz="2200" dirty="0"/>
              <a:t>*p2</a:t>
            </a:r>
            <a:r>
              <a:rPr lang="bs-Latn-BA" sz="2200" b="1" dirty="0"/>
              <a:t> </a:t>
            </a:r>
            <a:r>
              <a:rPr lang="bs-Latn-BA" sz="2200" dirty="0"/>
              <a:t>&lt;&lt;</a:t>
            </a:r>
            <a:r>
              <a:rPr lang="bs-Latn-BA" sz="2200" b="1" dirty="0"/>
              <a:t> </a:t>
            </a:r>
            <a:r>
              <a:rPr lang="bs-Latn-BA" sz="2200" dirty="0"/>
              <a:t>endl;</a:t>
            </a:r>
          </a:p>
          <a:p>
            <a:pPr marL="457200" indent="-457200" algn="just">
              <a:buFont typeface="+mj-lt"/>
              <a:buAutoNum type="arabicPeriod"/>
            </a:pPr>
            <a:r>
              <a:rPr lang="bs-Latn-BA" sz="2200" dirty="0" smtClean="0"/>
              <a:t>Omogućiti korisniku unos dva decimalna broja. Deklarisati dva pokazivača na varijable tipa float koji će pokazivati na adrese prethodno unesenih brojeva. Deklarisati treći pokazivač koji će da sumira vrijdnosti na koje pokazuju prethodna dva pokazivača. Ispisati sve vrijednosti varijabli preko pokazivača.</a:t>
            </a:r>
          </a:p>
          <a:p>
            <a:pPr marL="457200" indent="-457200">
              <a:buFont typeface="+mj-lt"/>
              <a:buAutoNum type="arabicPeriod"/>
            </a:pPr>
            <a:r>
              <a:rPr lang="bs-Latn-BA" sz="2400" dirty="0"/>
              <a:t>int</a:t>
            </a:r>
            <a:r>
              <a:rPr lang="bs-Latn-BA" sz="2400" b="1" dirty="0"/>
              <a:t> </a:t>
            </a:r>
            <a:r>
              <a:rPr lang="bs-Latn-BA" sz="2400" dirty="0"/>
              <a:t>a</a:t>
            </a:r>
            <a:r>
              <a:rPr lang="bs-Latn-BA" sz="2400" b="1" dirty="0"/>
              <a:t> </a:t>
            </a:r>
            <a:r>
              <a:rPr lang="bs-Latn-BA" sz="2400" dirty="0"/>
              <a:t>=</a:t>
            </a:r>
            <a:r>
              <a:rPr lang="bs-Latn-BA" sz="2400" b="1" dirty="0"/>
              <a:t> </a:t>
            </a:r>
            <a:r>
              <a:rPr lang="bs-Latn-BA" sz="2400" dirty="0"/>
              <a:t>10;</a:t>
            </a:r>
            <a:endParaRPr lang="bs-Latn-BA" sz="2400" b="1" dirty="0"/>
          </a:p>
          <a:p>
            <a:pPr marL="0" indent="0">
              <a:buNone/>
            </a:pPr>
            <a:r>
              <a:rPr lang="bs-Latn-BA" sz="2400" dirty="0" smtClean="0"/>
              <a:t>	int</a:t>
            </a:r>
            <a:r>
              <a:rPr lang="bs-Latn-BA" sz="2400" b="1" dirty="0" smtClean="0"/>
              <a:t> </a:t>
            </a:r>
            <a:r>
              <a:rPr lang="bs-Latn-BA" sz="2400" dirty="0"/>
              <a:t>*p</a:t>
            </a:r>
            <a:r>
              <a:rPr lang="bs-Latn-BA" sz="2400" b="1" dirty="0"/>
              <a:t> </a:t>
            </a:r>
            <a:r>
              <a:rPr lang="bs-Latn-BA" sz="2400" dirty="0"/>
              <a:t>=</a:t>
            </a:r>
            <a:r>
              <a:rPr lang="bs-Latn-BA" sz="2400" b="1" dirty="0"/>
              <a:t> </a:t>
            </a:r>
            <a:r>
              <a:rPr lang="bs-Latn-BA" sz="2400" dirty="0"/>
              <a:t>&amp;a;</a:t>
            </a:r>
            <a:endParaRPr lang="bs-Latn-BA" sz="2400" b="1" dirty="0"/>
          </a:p>
          <a:p>
            <a:pPr marL="0" indent="0">
              <a:buNone/>
            </a:pPr>
            <a:r>
              <a:rPr lang="bs-Latn-BA" sz="2400" dirty="0" smtClean="0"/>
              <a:t>	while</a:t>
            </a:r>
            <a:r>
              <a:rPr lang="bs-Latn-BA" sz="2400" b="1" dirty="0" smtClean="0"/>
              <a:t> </a:t>
            </a:r>
            <a:r>
              <a:rPr lang="bs-Latn-BA" sz="2400" dirty="0"/>
              <a:t>(*p==a</a:t>
            </a:r>
            <a:r>
              <a:rPr lang="bs-Latn-BA" sz="2400" dirty="0" smtClean="0"/>
              <a:t>){a++;}</a:t>
            </a:r>
            <a:endParaRPr lang="bs-Latn-BA" sz="2200" dirty="0" smtClean="0"/>
          </a:p>
          <a:p>
            <a:pPr marL="457200" indent="-457200" algn="just">
              <a:buAutoNum type="arabicPeriod"/>
            </a:pPr>
            <a:endParaRPr lang="bs-Latn-BA" sz="2200" dirty="0" smtClean="0"/>
          </a:p>
        </p:txBody>
      </p:sp>
    </p:spTree>
    <p:extLst>
      <p:ext uri="{BB962C8B-B14F-4D97-AF65-F5344CB8AC3E}">
        <p14:creationId xmlns:p14="http://schemas.microsoft.com/office/powerpoint/2010/main" val="2867698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a:t>Pokazivači kao parametri u funkcijama</a:t>
            </a:r>
          </a:p>
        </p:txBody>
      </p:sp>
      <p:sp>
        <p:nvSpPr>
          <p:cNvPr id="3" name="Content Placeholder 2"/>
          <p:cNvSpPr>
            <a:spLocks noGrp="1"/>
          </p:cNvSpPr>
          <p:nvPr>
            <p:ph idx="1"/>
          </p:nvPr>
        </p:nvSpPr>
        <p:spPr>
          <a:xfrm>
            <a:off x="677334" y="1000258"/>
            <a:ext cx="9342429" cy="5748272"/>
          </a:xfrm>
        </p:spPr>
        <p:txBody>
          <a:bodyPr>
            <a:normAutofit/>
          </a:bodyPr>
          <a:lstStyle/>
          <a:p>
            <a:pPr algn="just"/>
            <a:r>
              <a:rPr lang="bs-Latn-BA" sz="2400" dirty="0" smtClean="0"/>
              <a:t>Parametri u funkciji mogu biti pokazivači</a:t>
            </a:r>
          </a:p>
          <a:p>
            <a:pPr algn="just"/>
            <a:r>
              <a:rPr lang="bs-Latn-BA" sz="2400" dirty="0" smtClean="0"/>
              <a:t>Ukoliko proslijeđujete neku vrijednost u funkciju koja prima pokazivač tada ste obavezni da proslijedite originalnu adresu i sve izmjene u funkciji  će biti reflektirane na varijablu koja je proslijeđena u funkciju.</a:t>
            </a:r>
          </a:p>
          <a:p>
            <a:pPr marL="0" indent="0" algn="just">
              <a:buNone/>
            </a:pPr>
            <a:endParaRPr lang="bs-Latn-BA" sz="2400" dirty="0" smtClean="0"/>
          </a:p>
          <a:p>
            <a:pPr marL="0" indent="0">
              <a:buNone/>
            </a:pPr>
            <a:r>
              <a:rPr lang="bs-Latn-BA" sz="2400" dirty="0"/>
              <a:t>void</a:t>
            </a:r>
            <a:r>
              <a:rPr lang="bs-Latn-BA" sz="2400" b="1" dirty="0"/>
              <a:t> </a:t>
            </a:r>
            <a:r>
              <a:rPr lang="bs-Latn-BA" sz="2400" dirty="0"/>
              <a:t>Uvecaj(int</a:t>
            </a:r>
            <a:r>
              <a:rPr lang="bs-Latn-BA" sz="2400" b="1" dirty="0"/>
              <a:t> </a:t>
            </a:r>
            <a:r>
              <a:rPr lang="bs-Latn-BA" sz="2400" dirty="0"/>
              <a:t>*</a:t>
            </a:r>
            <a:r>
              <a:rPr lang="bs-Latn-BA" sz="2400" b="1" dirty="0"/>
              <a:t> </a:t>
            </a:r>
            <a:r>
              <a:rPr lang="bs-Latn-BA" sz="2400" dirty="0"/>
              <a:t>broj</a:t>
            </a:r>
            <a:r>
              <a:rPr lang="bs-Latn-BA" sz="2400" dirty="0" smtClean="0"/>
              <a:t>){*</a:t>
            </a:r>
            <a:r>
              <a:rPr lang="bs-Latn-BA" sz="2400" dirty="0"/>
              <a:t>broj</a:t>
            </a:r>
            <a:r>
              <a:rPr lang="bs-Latn-BA" sz="2400" dirty="0" smtClean="0"/>
              <a:t>++;}</a:t>
            </a:r>
          </a:p>
          <a:p>
            <a:pPr marL="0" indent="0">
              <a:buNone/>
            </a:pPr>
            <a:endParaRPr lang="bs-Latn-BA" sz="2400" b="1" dirty="0"/>
          </a:p>
          <a:p>
            <a:pPr marL="0" indent="0">
              <a:buNone/>
            </a:pPr>
            <a:r>
              <a:rPr lang="bs-Latn-BA" sz="2400" dirty="0"/>
              <a:t>void</a:t>
            </a:r>
            <a:r>
              <a:rPr lang="bs-Latn-BA" sz="2400" b="1" dirty="0"/>
              <a:t> </a:t>
            </a:r>
            <a:r>
              <a:rPr lang="bs-Latn-BA" sz="2400" dirty="0"/>
              <a:t>main</a:t>
            </a:r>
            <a:r>
              <a:rPr lang="bs-Latn-BA" sz="2400" dirty="0" smtClean="0"/>
              <a:t>(){</a:t>
            </a:r>
          </a:p>
          <a:p>
            <a:pPr marL="0" indent="0">
              <a:buNone/>
            </a:pPr>
            <a:r>
              <a:rPr lang="bs-Latn-BA" sz="2400" dirty="0" smtClean="0"/>
              <a:t>int</a:t>
            </a:r>
            <a:r>
              <a:rPr lang="bs-Latn-BA" sz="2400" b="1" dirty="0" smtClean="0"/>
              <a:t> </a:t>
            </a:r>
            <a:r>
              <a:rPr lang="bs-Latn-BA" sz="2400" dirty="0"/>
              <a:t>a</a:t>
            </a:r>
            <a:r>
              <a:rPr lang="bs-Latn-BA" sz="2400" b="1" dirty="0"/>
              <a:t> </a:t>
            </a:r>
            <a:r>
              <a:rPr lang="bs-Latn-BA" sz="2400" dirty="0"/>
              <a:t>=</a:t>
            </a:r>
            <a:r>
              <a:rPr lang="bs-Latn-BA" sz="2400" b="1" dirty="0"/>
              <a:t> </a:t>
            </a:r>
            <a:r>
              <a:rPr lang="bs-Latn-BA" sz="2400" dirty="0"/>
              <a:t>3;</a:t>
            </a:r>
            <a:endParaRPr lang="bs-Latn-BA" sz="2400" b="1" dirty="0"/>
          </a:p>
          <a:p>
            <a:pPr marL="0" indent="0">
              <a:buNone/>
            </a:pPr>
            <a:r>
              <a:rPr lang="bs-Latn-BA" sz="2400" dirty="0"/>
              <a:t>Uvecaj(&amp;a);</a:t>
            </a:r>
            <a:endParaRPr lang="bs-Latn-BA" sz="2400" b="1" dirty="0"/>
          </a:p>
          <a:p>
            <a:pPr marL="0" indent="0">
              <a:buNone/>
            </a:pPr>
            <a:r>
              <a:rPr lang="bs-Latn-BA" sz="2400" dirty="0"/>
              <a:t>cout</a:t>
            </a:r>
            <a:r>
              <a:rPr lang="bs-Latn-BA" sz="2400" b="1" dirty="0"/>
              <a:t> </a:t>
            </a:r>
            <a:r>
              <a:rPr lang="bs-Latn-BA" sz="2400" dirty="0"/>
              <a:t>&lt;&lt;</a:t>
            </a:r>
            <a:r>
              <a:rPr lang="bs-Latn-BA" sz="2400" b="1" dirty="0"/>
              <a:t> </a:t>
            </a:r>
            <a:r>
              <a:rPr lang="bs-Latn-BA" sz="2400" dirty="0"/>
              <a:t>a</a:t>
            </a:r>
            <a:r>
              <a:rPr lang="bs-Latn-BA" sz="2400" b="1" dirty="0"/>
              <a:t> </a:t>
            </a:r>
            <a:r>
              <a:rPr lang="bs-Latn-BA" sz="2400" dirty="0"/>
              <a:t>&lt;&lt;</a:t>
            </a:r>
            <a:r>
              <a:rPr lang="bs-Latn-BA" sz="2400" b="1" dirty="0"/>
              <a:t> </a:t>
            </a:r>
            <a:r>
              <a:rPr lang="bs-Latn-BA" sz="2400" dirty="0"/>
              <a:t>endl</a:t>
            </a:r>
            <a:r>
              <a:rPr lang="bs-Latn-BA" sz="2400" dirty="0" smtClean="0"/>
              <a:t>;}</a:t>
            </a:r>
          </a:p>
        </p:txBody>
      </p:sp>
    </p:spTree>
    <p:extLst>
      <p:ext uri="{BB962C8B-B14F-4D97-AF65-F5344CB8AC3E}">
        <p14:creationId xmlns:p14="http://schemas.microsoft.com/office/powerpoint/2010/main" val="3090445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597"/>
            <a:ext cx="8596668" cy="510862"/>
          </a:xfrm>
        </p:spPr>
        <p:txBody>
          <a:bodyPr>
            <a:normAutofit fontScale="90000"/>
          </a:bodyPr>
          <a:lstStyle/>
          <a:p>
            <a:r>
              <a:rPr lang="bs-Latn-BA" dirty="0" smtClean="0"/>
              <a:t>Pokazivač na niz</a:t>
            </a:r>
            <a:endParaRPr lang="bs-Latn-BA" dirty="0"/>
          </a:p>
        </p:txBody>
      </p:sp>
      <p:sp>
        <p:nvSpPr>
          <p:cNvPr id="3" name="Content Placeholder 2"/>
          <p:cNvSpPr>
            <a:spLocks noGrp="1"/>
          </p:cNvSpPr>
          <p:nvPr>
            <p:ph idx="1"/>
          </p:nvPr>
        </p:nvSpPr>
        <p:spPr>
          <a:xfrm>
            <a:off x="677334" y="1000258"/>
            <a:ext cx="9342429" cy="5748272"/>
          </a:xfrm>
        </p:spPr>
        <p:txBody>
          <a:bodyPr>
            <a:normAutofit/>
          </a:bodyPr>
          <a:lstStyle/>
          <a:p>
            <a:pPr marL="0" indent="0">
              <a:buNone/>
            </a:pPr>
            <a:r>
              <a:rPr lang="bs-Latn-BA" sz="2400" dirty="0"/>
              <a:t>int</a:t>
            </a:r>
            <a:r>
              <a:rPr lang="bs-Latn-BA" sz="2400" b="1" dirty="0"/>
              <a:t> </a:t>
            </a:r>
            <a:r>
              <a:rPr lang="bs-Latn-BA" sz="2400" dirty="0"/>
              <a:t>niz[3];</a:t>
            </a:r>
            <a:endParaRPr lang="bs-Latn-BA" sz="2400" b="1" dirty="0"/>
          </a:p>
          <a:p>
            <a:pPr marL="0" indent="0">
              <a:buNone/>
            </a:pPr>
            <a:r>
              <a:rPr lang="bs-Latn-BA" sz="2400" dirty="0"/>
              <a:t>int</a:t>
            </a:r>
            <a:r>
              <a:rPr lang="bs-Latn-BA" sz="2400" b="1" dirty="0"/>
              <a:t> </a:t>
            </a:r>
            <a:r>
              <a:rPr lang="bs-Latn-BA" sz="2400" dirty="0"/>
              <a:t>*p</a:t>
            </a:r>
            <a:r>
              <a:rPr lang="bs-Latn-BA" sz="2400" b="1" dirty="0"/>
              <a:t> </a:t>
            </a:r>
            <a:r>
              <a:rPr lang="bs-Latn-BA" sz="2400" dirty="0"/>
              <a:t>=</a:t>
            </a:r>
            <a:r>
              <a:rPr lang="bs-Latn-BA" sz="2400" b="1" dirty="0"/>
              <a:t> </a:t>
            </a:r>
            <a:r>
              <a:rPr lang="bs-Latn-BA" sz="2400" dirty="0"/>
              <a:t>niz;</a:t>
            </a:r>
            <a:endParaRPr lang="bs-Latn-BA" sz="2400" b="1" dirty="0"/>
          </a:p>
          <a:p>
            <a:pPr marL="0" indent="0">
              <a:buNone/>
            </a:pPr>
            <a:r>
              <a:rPr lang="nn-NO" sz="2400" dirty="0"/>
              <a:t>for</a:t>
            </a:r>
            <a:r>
              <a:rPr lang="nn-NO" sz="2400" b="1" dirty="0"/>
              <a:t> </a:t>
            </a:r>
            <a:r>
              <a:rPr lang="nn-NO" sz="2400" dirty="0"/>
              <a:t>(int</a:t>
            </a:r>
            <a:r>
              <a:rPr lang="nn-NO" sz="2400" b="1" dirty="0"/>
              <a:t> </a:t>
            </a:r>
            <a:r>
              <a:rPr lang="nn-NO" sz="2400" dirty="0"/>
              <a:t>i</a:t>
            </a:r>
            <a:r>
              <a:rPr lang="nn-NO" sz="2400" b="1" dirty="0"/>
              <a:t> </a:t>
            </a:r>
            <a:r>
              <a:rPr lang="nn-NO" sz="2400" dirty="0"/>
              <a:t>=</a:t>
            </a:r>
            <a:r>
              <a:rPr lang="nn-NO" sz="2400" b="1" dirty="0"/>
              <a:t> </a:t>
            </a:r>
            <a:r>
              <a:rPr lang="nn-NO" sz="2400" dirty="0"/>
              <a:t>0;</a:t>
            </a:r>
            <a:r>
              <a:rPr lang="nn-NO" sz="2400" b="1" dirty="0"/>
              <a:t> </a:t>
            </a:r>
            <a:r>
              <a:rPr lang="nn-NO" sz="2400" dirty="0"/>
              <a:t>i</a:t>
            </a:r>
            <a:r>
              <a:rPr lang="nn-NO" sz="2400" b="1" dirty="0"/>
              <a:t> </a:t>
            </a:r>
            <a:r>
              <a:rPr lang="nn-NO" sz="2400" dirty="0"/>
              <a:t>&lt;</a:t>
            </a:r>
            <a:r>
              <a:rPr lang="nn-NO" sz="2400" b="1" dirty="0"/>
              <a:t> </a:t>
            </a:r>
            <a:r>
              <a:rPr lang="nn-NO" sz="2400" dirty="0"/>
              <a:t>3;</a:t>
            </a:r>
            <a:r>
              <a:rPr lang="nn-NO" sz="2400" b="1" dirty="0"/>
              <a:t> </a:t>
            </a:r>
            <a:r>
              <a:rPr lang="nn-NO" sz="2400" dirty="0"/>
              <a:t>i</a:t>
            </a:r>
            <a:r>
              <a:rPr lang="nn-NO" sz="2400" dirty="0" smtClean="0"/>
              <a:t>++)</a:t>
            </a:r>
            <a:r>
              <a:rPr lang="bs-Latn-BA" sz="2400" dirty="0" smtClean="0"/>
              <a:t>{</a:t>
            </a:r>
            <a:endParaRPr lang="bs-Latn-BA" sz="2400" b="1" dirty="0"/>
          </a:p>
          <a:p>
            <a:pPr marL="0" indent="0">
              <a:buNone/>
            </a:pPr>
            <a:r>
              <a:rPr lang="bs-Latn-BA" sz="2400" dirty="0" smtClean="0"/>
              <a:t>	cin</a:t>
            </a:r>
            <a:r>
              <a:rPr lang="bs-Latn-BA" sz="2400" b="1" dirty="0" smtClean="0"/>
              <a:t> </a:t>
            </a:r>
            <a:r>
              <a:rPr lang="bs-Latn-BA" sz="2400" dirty="0"/>
              <a:t>&gt;&gt;</a:t>
            </a:r>
            <a:r>
              <a:rPr lang="bs-Latn-BA" sz="2400" b="1" dirty="0"/>
              <a:t> </a:t>
            </a:r>
            <a:r>
              <a:rPr lang="bs-Latn-BA" sz="2400" dirty="0"/>
              <a:t>*p;</a:t>
            </a:r>
            <a:endParaRPr lang="bs-Latn-BA" sz="2400" b="1" dirty="0"/>
          </a:p>
          <a:p>
            <a:pPr marL="0" indent="0">
              <a:buNone/>
            </a:pPr>
            <a:r>
              <a:rPr lang="bs-Latn-BA" sz="2400" dirty="0" smtClean="0"/>
              <a:t>	p++;</a:t>
            </a:r>
          </a:p>
          <a:p>
            <a:pPr marL="0" indent="0">
              <a:buNone/>
            </a:pPr>
            <a:r>
              <a:rPr lang="bs-Latn-BA" sz="2400" dirty="0" smtClean="0"/>
              <a:t>}</a:t>
            </a:r>
          </a:p>
          <a:p>
            <a:pPr marL="0" indent="0">
              <a:buNone/>
            </a:pPr>
            <a:endParaRPr lang="bs-Latn-BA" sz="2400" b="1" dirty="0"/>
          </a:p>
          <a:p>
            <a:pPr marL="0" indent="0">
              <a:buNone/>
            </a:pPr>
            <a:r>
              <a:rPr lang="nn-NO" sz="2400" dirty="0"/>
              <a:t>for</a:t>
            </a:r>
            <a:r>
              <a:rPr lang="nn-NO" sz="2400" b="1" dirty="0"/>
              <a:t> </a:t>
            </a:r>
            <a:r>
              <a:rPr lang="nn-NO" sz="2400" dirty="0"/>
              <a:t>(int</a:t>
            </a:r>
            <a:r>
              <a:rPr lang="nn-NO" sz="2400" b="1" dirty="0"/>
              <a:t> </a:t>
            </a:r>
            <a:r>
              <a:rPr lang="nn-NO" sz="2400" dirty="0"/>
              <a:t>i</a:t>
            </a:r>
            <a:r>
              <a:rPr lang="nn-NO" sz="2400" b="1" dirty="0"/>
              <a:t> </a:t>
            </a:r>
            <a:r>
              <a:rPr lang="nn-NO" sz="2400" dirty="0"/>
              <a:t>=</a:t>
            </a:r>
            <a:r>
              <a:rPr lang="nn-NO" sz="2400" b="1" dirty="0"/>
              <a:t> </a:t>
            </a:r>
            <a:r>
              <a:rPr lang="nn-NO" sz="2400" dirty="0"/>
              <a:t>0;</a:t>
            </a:r>
            <a:r>
              <a:rPr lang="nn-NO" sz="2400" b="1" dirty="0"/>
              <a:t> </a:t>
            </a:r>
            <a:r>
              <a:rPr lang="nn-NO" sz="2400" dirty="0"/>
              <a:t>i</a:t>
            </a:r>
            <a:r>
              <a:rPr lang="nn-NO" sz="2400" b="1" dirty="0"/>
              <a:t> </a:t>
            </a:r>
            <a:r>
              <a:rPr lang="nn-NO" sz="2400" dirty="0"/>
              <a:t>&lt;</a:t>
            </a:r>
            <a:r>
              <a:rPr lang="nn-NO" sz="2400" b="1" dirty="0"/>
              <a:t> </a:t>
            </a:r>
            <a:r>
              <a:rPr lang="nn-NO" sz="2400" dirty="0"/>
              <a:t>3;</a:t>
            </a:r>
            <a:r>
              <a:rPr lang="nn-NO" sz="2400" b="1" dirty="0"/>
              <a:t> </a:t>
            </a:r>
            <a:r>
              <a:rPr lang="nn-NO" sz="2400" dirty="0"/>
              <a:t>i++){</a:t>
            </a:r>
            <a:endParaRPr lang="nn-NO" sz="2400" b="1" dirty="0"/>
          </a:p>
          <a:p>
            <a:pPr marL="0" indent="0">
              <a:buNone/>
            </a:pPr>
            <a:r>
              <a:rPr lang="bs-Latn-BA" sz="2400" dirty="0" smtClean="0"/>
              <a:t>	cout</a:t>
            </a:r>
            <a:r>
              <a:rPr lang="bs-Latn-BA" sz="2400" b="1" dirty="0" smtClean="0"/>
              <a:t> </a:t>
            </a:r>
            <a:r>
              <a:rPr lang="bs-Latn-BA" sz="2400" dirty="0"/>
              <a:t>&lt;&lt;</a:t>
            </a:r>
            <a:r>
              <a:rPr lang="bs-Latn-BA" sz="2400" b="1" dirty="0"/>
              <a:t> </a:t>
            </a:r>
            <a:r>
              <a:rPr lang="bs-Latn-BA" sz="2400" dirty="0"/>
              <a:t>*p</a:t>
            </a:r>
            <a:r>
              <a:rPr lang="bs-Latn-BA" sz="2400" b="1" dirty="0"/>
              <a:t> </a:t>
            </a:r>
            <a:r>
              <a:rPr lang="bs-Latn-BA" sz="2400" dirty="0"/>
              <a:t>&lt;&lt;</a:t>
            </a:r>
            <a:r>
              <a:rPr lang="bs-Latn-BA" sz="2400" b="1" dirty="0"/>
              <a:t> </a:t>
            </a:r>
            <a:r>
              <a:rPr lang="bs-Latn-BA" sz="2400" dirty="0"/>
              <a:t>", ";</a:t>
            </a:r>
            <a:endParaRPr lang="bs-Latn-BA" sz="2400" b="1" dirty="0"/>
          </a:p>
          <a:p>
            <a:pPr marL="0" indent="0">
              <a:buNone/>
            </a:pPr>
            <a:r>
              <a:rPr lang="bs-Latn-BA" sz="2400" dirty="0" smtClean="0"/>
              <a:t>	p++;</a:t>
            </a:r>
          </a:p>
          <a:p>
            <a:pPr marL="0" indent="0">
              <a:buNone/>
            </a:pPr>
            <a:r>
              <a:rPr lang="bs-Latn-BA" sz="2400" dirty="0" smtClean="0"/>
              <a:t>}</a:t>
            </a:r>
          </a:p>
        </p:txBody>
      </p:sp>
    </p:spTree>
    <p:extLst>
      <p:ext uri="{BB962C8B-B14F-4D97-AF65-F5344CB8AC3E}">
        <p14:creationId xmlns:p14="http://schemas.microsoft.com/office/powerpoint/2010/main" val="83029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579</TotalTime>
  <Words>426</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Pokazivači</vt:lpstr>
      <vt:lpstr>Pokazivači</vt:lpstr>
      <vt:lpstr>Osnovni pojam</vt:lpstr>
      <vt:lpstr>Dodjeljivanje vrijednosti</vt:lpstr>
      <vt:lpstr>Vrijednosti pokazivača</vt:lpstr>
      <vt:lpstr>NULL pokazivač</vt:lpstr>
      <vt:lpstr>Vježba</vt:lpstr>
      <vt:lpstr>Pokazivači kao parametri u funkcijama</vt:lpstr>
      <vt:lpstr>Pokazivač na niz</vt:lpstr>
      <vt:lpstr>Vježba</vt:lpstr>
      <vt:lpstr>Vježba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Uvodno predavanje</dc:title>
  <dc:creator>Majda Vrebac</dc:creator>
  <cp:lastModifiedBy>KCKF Predavac M</cp:lastModifiedBy>
  <cp:revision>100</cp:revision>
  <dcterms:created xsi:type="dcterms:W3CDTF">2015-10-11T06:20:43Z</dcterms:created>
  <dcterms:modified xsi:type="dcterms:W3CDTF">2016-12-15T17:57:45Z</dcterms:modified>
</cp:coreProperties>
</file>