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0" r:id="rId4"/>
    <p:sldId id="291" r:id="rId5"/>
    <p:sldId id="292" r:id="rId6"/>
    <p:sldId id="293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2672" y="2696837"/>
            <a:ext cx="7766936" cy="985664"/>
          </a:xfrm>
        </p:spPr>
        <p:txBody>
          <a:bodyPr/>
          <a:lstStyle/>
          <a:p>
            <a:pPr algn="ctr"/>
            <a:r>
              <a:rPr lang="bs-Latn-BA" dirty="0"/>
              <a:t>Dvodimenzionalni nizovi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61101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bs-Latn-BA" sz="2400" dirty="0">
                <a:solidFill>
                  <a:schemeClr val="tx1"/>
                </a:solidFill>
              </a:rPr>
              <a:t>Predavač: Amer Vrebac</a:t>
            </a:r>
          </a:p>
          <a:p>
            <a:pPr algn="l"/>
            <a:r>
              <a:rPr lang="bs-Latn-BA" sz="2400" dirty="0">
                <a:solidFill>
                  <a:schemeClr val="tx1"/>
                </a:solidFill>
              </a:rPr>
              <a:t>Mail: amervrebac@</a:t>
            </a:r>
            <a:r>
              <a:rPr lang="en-US" sz="2400">
                <a:solidFill>
                  <a:schemeClr val="tx1"/>
                </a:solidFill>
              </a:rPr>
              <a:t>outlook.com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03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/>
              <a:t>Sadržaj predavanja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40127"/>
            <a:ext cx="9342429" cy="5553856"/>
          </a:xfrm>
        </p:spPr>
        <p:txBody>
          <a:bodyPr>
            <a:normAutofit/>
          </a:bodyPr>
          <a:lstStyle/>
          <a:p>
            <a:r>
              <a:rPr lang="bs-Latn-BA" sz="2400" dirty="0"/>
              <a:t>Deklaracija</a:t>
            </a:r>
          </a:p>
          <a:p>
            <a:r>
              <a:rPr lang="bs-Latn-BA" sz="2400" dirty="0"/>
              <a:t>Unos</a:t>
            </a:r>
          </a:p>
          <a:p>
            <a:r>
              <a:rPr lang="bs-Latn-BA" sz="2400" dirty="0"/>
              <a:t>Ispis</a:t>
            </a:r>
          </a:p>
          <a:p>
            <a:r>
              <a:rPr lang="bs-Latn-BA" sz="2400" dirty="0"/>
              <a:t>Vježba</a:t>
            </a:r>
          </a:p>
        </p:txBody>
      </p:sp>
    </p:spTree>
    <p:extLst>
      <p:ext uri="{BB962C8B-B14F-4D97-AF65-F5344CB8AC3E}">
        <p14:creationId xmlns:p14="http://schemas.microsoft.com/office/powerpoint/2010/main" val="65013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/>
              <a:t>Deklaracija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875211"/>
            <a:ext cx="8596668" cy="5734595"/>
          </a:xfrm>
        </p:spPr>
        <p:txBody>
          <a:bodyPr>
            <a:normAutofit/>
          </a:bodyPr>
          <a:lstStyle/>
          <a:p>
            <a:pPr algn="just"/>
            <a:r>
              <a:rPr lang="bs-Latn-BA" sz="2800" dirty="0"/>
              <a:t>Dvodimenzionalni nizovi su definisani sa matematičkim izrazom matrica.</a:t>
            </a:r>
          </a:p>
          <a:p>
            <a:pPr algn="just"/>
            <a:r>
              <a:rPr lang="bs-Latn-BA" sz="2800" dirty="0"/>
              <a:t>Imaju redove i kolone, tako da za razliku od nizova imaju dvije koordinate (indeksa).</a:t>
            </a:r>
          </a:p>
          <a:p>
            <a:pPr algn="just"/>
            <a:r>
              <a:rPr lang="bs-Latn-BA" sz="2800" dirty="0">
                <a:solidFill>
                  <a:schemeClr val="accent2"/>
                </a:solidFill>
              </a:rPr>
              <a:t>int</a:t>
            </a:r>
            <a:r>
              <a:rPr lang="bs-Latn-BA" sz="2800" dirty="0"/>
              <a:t> matrica[4][3];</a:t>
            </a:r>
          </a:p>
          <a:p>
            <a:pPr algn="just"/>
            <a:r>
              <a:rPr lang="bs-Latn-BA" sz="2800" dirty="0"/>
              <a:t>Ukoliko želite deklarisati matricu pomoću varijabli morate imati deklarisane konstantne vrijednosti redova i kolona.</a:t>
            </a:r>
          </a:p>
        </p:txBody>
      </p:sp>
    </p:spTree>
    <p:extLst>
      <p:ext uri="{BB962C8B-B14F-4D97-AF65-F5344CB8AC3E}">
        <p14:creationId xmlns:p14="http://schemas.microsoft.com/office/powerpoint/2010/main" val="134175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/>
              <a:t>Unos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875211"/>
            <a:ext cx="8596668" cy="5734595"/>
          </a:xfrm>
        </p:spPr>
        <p:txBody>
          <a:bodyPr>
            <a:normAutofit/>
          </a:bodyPr>
          <a:lstStyle/>
          <a:p>
            <a:pPr algn="just"/>
            <a:r>
              <a:rPr lang="bs-Latn-BA" sz="2800" dirty="0"/>
              <a:t>Inicijalizacija ili unos se vrše pomoću ugniježdenih for petlji.</a:t>
            </a:r>
          </a:p>
          <a:p>
            <a:pPr algn="just"/>
            <a:r>
              <a:rPr lang="bs-Latn-BA" sz="2800" dirty="0"/>
              <a:t>Prva petlja u principu predstavlja broj reda, a druga broj kolone.</a:t>
            </a:r>
          </a:p>
          <a:p>
            <a:pPr algn="just"/>
            <a:r>
              <a:rPr lang="bs-Latn-BA" sz="2600" dirty="0">
                <a:solidFill>
                  <a:schemeClr val="accent2"/>
                </a:solidFill>
              </a:rPr>
              <a:t>void</a:t>
            </a:r>
            <a:r>
              <a:rPr lang="bs-Latn-BA" sz="2600" dirty="0"/>
              <a:t> Unos</a:t>
            </a:r>
            <a:r>
              <a:rPr lang="bs-Latn-BA" sz="2600" dirty="0">
                <a:solidFill>
                  <a:schemeClr val="tx1"/>
                </a:solidFill>
              </a:rPr>
              <a:t>(</a:t>
            </a:r>
            <a:r>
              <a:rPr lang="bs-Latn-BA" sz="2600" dirty="0">
                <a:solidFill>
                  <a:schemeClr val="accent2"/>
                </a:solidFill>
              </a:rPr>
              <a:t>int</a:t>
            </a:r>
            <a:r>
              <a:rPr lang="bs-Latn-BA" sz="2600" dirty="0"/>
              <a:t> matrica[][5], </a:t>
            </a:r>
            <a:r>
              <a:rPr lang="bs-Latn-BA" sz="2600" dirty="0">
                <a:solidFill>
                  <a:schemeClr val="accent2"/>
                </a:solidFill>
              </a:rPr>
              <a:t>int</a:t>
            </a:r>
            <a:r>
              <a:rPr lang="bs-Latn-BA" sz="2600" dirty="0"/>
              <a:t> red, </a:t>
            </a:r>
            <a:r>
              <a:rPr lang="bs-Latn-BA" sz="2600" dirty="0">
                <a:solidFill>
                  <a:schemeClr val="accent2"/>
                </a:solidFill>
              </a:rPr>
              <a:t>int</a:t>
            </a:r>
            <a:r>
              <a:rPr lang="bs-Latn-BA" sz="2600" dirty="0"/>
              <a:t> kolona)</a:t>
            </a:r>
          </a:p>
          <a:p>
            <a:pPr algn="just"/>
            <a:r>
              <a:rPr lang="bs-Latn-BA" sz="2600" dirty="0"/>
              <a:t>{</a:t>
            </a:r>
          </a:p>
          <a:p>
            <a:pPr lvl="1" algn="just"/>
            <a:r>
              <a:rPr lang="bs-Latn-BA" sz="2400" dirty="0">
                <a:solidFill>
                  <a:schemeClr val="accent2"/>
                </a:solidFill>
              </a:rPr>
              <a:t>for</a:t>
            </a:r>
            <a:r>
              <a:rPr lang="bs-Latn-BA" sz="2400" dirty="0"/>
              <a:t>(</a:t>
            </a:r>
            <a:r>
              <a:rPr lang="bs-Latn-BA" sz="2400" dirty="0">
                <a:solidFill>
                  <a:schemeClr val="accent2"/>
                </a:solidFill>
              </a:rPr>
              <a:t>int </a:t>
            </a:r>
            <a:r>
              <a:rPr lang="bs-Latn-BA" sz="2400" dirty="0"/>
              <a:t>i = 0; i &lt; red; i++)</a:t>
            </a:r>
          </a:p>
          <a:p>
            <a:pPr lvl="2" algn="just"/>
            <a:r>
              <a:rPr lang="bs-Latn-BA" sz="2400" dirty="0">
                <a:solidFill>
                  <a:schemeClr val="accent2"/>
                </a:solidFill>
              </a:rPr>
              <a:t>for</a:t>
            </a:r>
            <a:r>
              <a:rPr lang="bs-Latn-BA" sz="2400" dirty="0"/>
              <a:t>(</a:t>
            </a:r>
            <a:r>
              <a:rPr lang="bs-Latn-BA" sz="2400" dirty="0">
                <a:solidFill>
                  <a:schemeClr val="accent2"/>
                </a:solidFill>
              </a:rPr>
              <a:t>int</a:t>
            </a:r>
            <a:r>
              <a:rPr lang="bs-Latn-BA" sz="2400" dirty="0"/>
              <a:t> j = 0; j &lt; red; j++)</a:t>
            </a:r>
          </a:p>
          <a:p>
            <a:pPr lvl="3" algn="just"/>
            <a:r>
              <a:rPr lang="bs-Latn-BA" sz="2400" dirty="0"/>
              <a:t>cin&gt;&gt;matrica[i][j];</a:t>
            </a:r>
          </a:p>
          <a:p>
            <a:pPr algn="just"/>
            <a:r>
              <a:rPr lang="bs-Latn-BA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071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/>
              <a:t>Ispis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875211"/>
            <a:ext cx="8596668" cy="5734595"/>
          </a:xfrm>
        </p:spPr>
        <p:txBody>
          <a:bodyPr>
            <a:normAutofit/>
          </a:bodyPr>
          <a:lstStyle/>
          <a:p>
            <a:pPr algn="just"/>
            <a:r>
              <a:rPr lang="bs-Latn-BA" sz="2600" dirty="0">
                <a:solidFill>
                  <a:schemeClr val="tx1"/>
                </a:solidFill>
              </a:rPr>
              <a:t>Da bi ispis matrice bio u tom obliku potrebno je nakon ispisa svakog reda dodati jedan prazan red.</a:t>
            </a:r>
          </a:p>
          <a:p>
            <a:pPr algn="just"/>
            <a:r>
              <a:rPr lang="bs-Latn-BA" sz="2600" dirty="0">
                <a:solidFill>
                  <a:schemeClr val="accent2"/>
                </a:solidFill>
              </a:rPr>
              <a:t>void</a:t>
            </a:r>
            <a:r>
              <a:rPr lang="bs-Latn-BA" sz="2600" dirty="0"/>
              <a:t> Ispis(</a:t>
            </a:r>
            <a:r>
              <a:rPr lang="bs-Latn-BA" sz="2600" dirty="0">
                <a:solidFill>
                  <a:schemeClr val="accent2"/>
                </a:solidFill>
              </a:rPr>
              <a:t>int</a:t>
            </a:r>
            <a:r>
              <a:rPr lang="bs-Latn-BA" sz="2600" dirty="0"/>
              <a:t> matrica[][5], </a:t>
            </a:r>
            <a:r>
              <a:rPr lang="bs-Latn-BA" sz="2600" dirty="0">
                <a:solidFill>
                  <a:schemeClr val="accent2"/>
                </a:solidFill>
              </a:rPr>
              <a:t>int</a:t>
            </a:r>
            <a:r>
              <a:rPr lang="bs-Latn-BA" sz="2600" dirty="0"/>
              <a:t> red, </a:t>
            </a:r>
            <a:r>
              <a:rPr lang="bs-Latn-BA" sz="2600" dirty="0">
                <a:solidFill>
                  <a:schemeClr val="accent2"/>
                </a:solidFill>
              </a:rPr>
              <a:t>int</a:t>
            </a:r>
            <a:r>
              <a:rPr lang="bs-Latn-BA" sz="2600" dirty="0"/>
              <a:t> kolona)</a:t>
            </a:r>
          </a:p>
          <a:p>
            <a:pPr algn="just"/>
            <a:r>
              <a:rPr lang="bs-Latn-BA" sz="2600" dirty="0"/>
              <a:t>{</a:t>
            </a:r>
          </a:p>
          <a:p>
            <a:pPr lvl="1" algn="just"/>
            <a:r>
              <a:rPr lang="bs-Latn-BA" sz="2400" dirty="0">
                <a:solidFill>
                  <a:schemeClr val="accent2"/>
                </a:solidFill>
              </a:rPr>
              <a:t>for</a:t>
            </a:r>
            <a:r>
              <a:rPr lang="bs-Latn-BA" sz="2400" dirty="0"/>
              <a:t>(</a:t>
            </a:r>
            <a:r>
              <a:rPr lang="bs-Latn-BA" sz="2400" dirty="0">
                <a:solidFill>
                  <a:schemeClr val="accent2"/>
                </a:solidFill>
              </a:rPr>
              <a:t>int </a:t>
            </a:r>
            <a:r>
              <a:rPr lang="bs-Latn-BA" sz="2400" dirty="0"/>
              <a:t>i = 0; i &lt; red; i++)</a:t>
            </a:r>
          </a:p>
          <a:p>
            <a:pPr lvl="1" algn="just"/>
            <a:r>
              <a:rPr lang="bs-Latn-BA" sz="2400" dirty="0"/>
              <a:t>{</a:t>
            </a:r>
          </a:p>
          <a:p>
            <a:pPr lvl="2" algn="just"/>
            <a:r>
              <a:rPr lang="bs-Latn-BA" sz="2400" dirty="0">
                <a:solidFill>
                  <a:schemeClr val="accent2"/>
                </a:solidFill>
              </a:rPr>
              <a:t>for</a:t>
            </a:r>
            <a:r>
              <a:rPr lang="bs-Latn-BA" sz="2400" dirty="0"/>
              <a:t>(</a:t>
            </a:r>
            <a:r>
              <a:rPr lang="bs-Latn-BA" sz="2400" dirty="0">
                <a:solidFill>
                  <a:schemeClr val="accent2"/>
                </a:solidFill>
              </a:rPr>
              <a:t>int</a:t>
            </a:r>
            <a:r>
              <a:rPr lang="bs-Latn-BA" sz="2400" dirty="0"/>
              <a:t> j = 0; j &lt; red; j++)</a:t>
            </a:r>
          </a:p>
          <a:p>
            <a:pPr lvl="3" algn="just"/>
            <a:r>
              <a:rPr lang="bs-Latn-BA" sz="2400" dirty="0"/>
              <a:t>cout&lt;&lt;setw(5)&lt;&lt;matrica[i][j];</a:t>
            </a:r>
          </a:p>
          <a:p>
            <a:pPr lvl="2" algn="just"/>
            <a:r>
              <a:rPr lang="bs-Latn-BA" sz="2600" dirty="0"/>
              <a:t>cout&lt;&lt;endl;</a:t>
            </a:r>
          </a:p>
          <a:p>
            <a:pPr lvl="1" algn="just"/>
            <a:r>
              <a:rPr lang="bs-Latn-BA" sz="2800" dirty="0"/>
              <a:t>}</a:t>
            </a:r>
          </a:p>
          <a:p>
            <a:pPr algn="just"/>
            <a:r>
              <a:rPr lang="bs-Latn-BA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683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/>
              <a:t>Vjezba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875211"/>
            <a:ext cx="8596668" cy="5734595"/>
          </a:xfrm>
        </p:spPr>
        <p:txBody>
          <a:bodyPr>
            <a:normAutofit/>
          </a:bodyPr>
          <a:lstStyle/>
          <a:p>
            <a:pPr algn="just"/>
            <a:r>
              <a:rPr lang="bs-Latn-BA" sz="2600" dirty="0"/>
              <a:t>1. Napisati program u kojem ćete deklarisati matricu 4x4 i sumirati sve elemente glavne dijagonale matrice ali samo ukoliko se radi o brojevima koji su djeljivi sa 3.</a:t>
            </a:r>
          </a:p>
          <a:p>
            <a:pPr algn="just"/>
            <a:r>
              <a:rPr lang="bs-Latn-BA" sz="2600" dirty="0"/>
              <a:t>Za zadaću:  uraditi isto ali sa elementima na suprotnoj dijagonali.</a:t>
            </a:r>
          </a:p>
          <a:p>
            <a:pPr algn="just"/>
            <a:r>
              <a:rPr lang="bs-Latn-BA" sz="2600" dirty="0"/>
              <a:t>2. Deklarisati matricu 3x4. Svaki red predstavlja studenta, a svaka kolona njegove ocjene postignute na ispitu. Omogućiti unos svih elemenata matrice.</a:t>
            </a:r>
          </a:p>
          <a:p>
            <a:pPr lvl="1" algn="just"/>
            <a:r>
              <a:rPr lang="bs-Latn-BA" sz="2400" dirty="0"/>
              <a:t>a) Kreirati funkciju koja računa prosječnu ocjenu studenta</a:t>
            </a:r>
          </a:p>
          <a:p>
            <a:pPr lvl="1" algn="just"/>
            <a:r>
              <a:rPr lang="bs-Latn-BA" sz="2400" dirty="0"/>
              <a:t>b) Kreirati funkciju koja računa prosječnu ocjenu ostvarenu </a:t>
            </a:r>
            <a:r>
              <a:rPr lang="bs-Latn-BA" sz="2400"/>
              <a:t>na predmetu</a:t>
            </a:r>
          </a:p>
          <a:p>
            <a:pPr lvl="1" algn="just"/>
            <a:endParaRPr lang="bs-Latn-BA" sz="2400" dirty="0"/>
          </a:p>
        </p:txBody>
      </p:sp>
    </p:spTree>
    <p:extLst>
      <p:ext uri="{BB962C8B-B14F-4D97-AF65-F5344CB8AC3E}">
        <p14:creationId xmlns:p14="http://schemas.microsoft.com/office/powerpoint/2010/main" val="98797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511" y="975732"/>
            <a:ext cx="4498841" cy="4498841"/>
          </a:xfrm>
        </p:spPr>
      </p:pic>
    </p:spTree>
    <p:extLst>
      <p:ext uri="{BB962C8B-B14F-4D97-AF65-F5344CB8AC3E}">
        <p14:creationId xmlns:p14="http://schemas.microsoft.com/office/powerpoint/2010/main" val="17687087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793</TotalTime>
  <Words>311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Dvodimenzionalni nizovi</vt:lpstr>
      <vt:lpstr>Sadržaj predavanja</vt:lpstr>
      <vt:lpstr>Deklaracija</vt:lpstr>
      <vt:lpstr>Unos</vt:lpstr>
      <vt:lpstr>Ispis</vt:lpstr>
      <vt:lpstr>Vjezba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Uvodno predavanje</dc:title>
  <dc:creator>Majda Vrebac</dc:creator>
  <cp:lastModifiedBy>vrebac</cp:lastModifiedBy>
  <cp:revision>118</cp:revision>
  <dcterms:created xsi:type="dcterms:W3CDTF">2015-10-11T06:20:43Z</dcterms:created>
  <dcterms:modified xsi:type="dcterms:W3CDTF">2016-12-12T06:11:30Z</dcterms:modified>
</cp:coreProperties>
</file>