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2" r:id="rId5"/>
    <p:sldId id="264" r:id="rId6"/>
    <p:sldId id="274" r:id="rId7"/>
    <p:sldId id="27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672" y="2331077"/>
            <a:ext cx="7766936" cy="985664"/>
          </a:xfrm>
        </p:spPr>
        <p:txBody>
          <a:bodyPr/>
          <a:lstStyle/>
          <a:p>
            <a:pPr algn="ctr"/>
            <a:r>
              <a:rPr lang="bs-Latn-BA" dirty="0" smtClean="0"/>
              <a:t>Dinamički nizovi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bs-Latn-BA" sz="2400" dirty="0" smtClean="0">
                <a:solidFill>
                  <a:schemeClr val="tx1"/>
                </a:solidFill>
              </a:rPr>
              <a:t>Predavač: Amer Vrebac</a:t>
            </a:r>
          </a:p>
          <a:p>
            <a:pPr algn="l"/>
            <a:r>
              <a:rPr lang="bs-Latn-BA" sz="2400" dirty="0" smtClean="0">
                <a:solidFill>
                  <a:schemeClr val="tx1"/>
                </a:solidFill>
              </a:rPr>
              <a:t>Mail</a:t>
            </a:r>
            <a:r>
              <a:rPr lang="bs-Latn-BA" sz="2400" smtClean="0">
                <a:solidFill>
                  <a:schemeClr val="tx1"/>
                </a:solidFill>
              </a:rPr>
              <a:t>: </a:t>
            </a:r>
            <a:r>
              <a:rPr lang="bs-Latn-BA" sz="2400" smtClean="0">
                <a:solidFill>
                  <a:schemeClr val="tx1"/>
                </a:solidFill>
              </a:rPr>
              <a:t>amervrebac@outlook.com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Dinamički nizovi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r>
              <a:rPr lang="bs-Latn-BA" sz="2400" dirty="0" smtClean="0"/>
              <a:t>Statička i dinamička alokacija</a:t>
            </a:r>
          </a:p>
          <a:p>
            <a:r>
              <a:rPr lang="bs-Latn-BA" sz="2400" dirty="0"/>
              <a:t>Provjera ispravnosti rezervisanja </a:t>
            </a:r>
            <a:r>
              <a:rPr lang="bs-Latn-BA" sz="2400" dirty="0" smtClean="0"/>
              <a:t>memorije</a:t>
            </a:r>
          </a:p>
          <a:p>
            <a:r>
              <a:rPr lang="bs-Latn-BA" sz="2400" dirty="0" smtClean="0"/>
              <a:t>Alokacija i dealokacija niza</a:t>
            </a:r>
          </a:p>
          <a:p>
            <a:r>
              <a:rPr lang="bs-Latn-BA" sz="2400" dirty="0" smtClean="0"/>
              <a:t>Vježba</a:t>
            </a:r>
          </a:p>
        </p:txBody>
      </p:sp>
    </p:spTree>
    <p:extLst>
      <p:ext uri="{BB962C8B-B14F-4D97-AF65-F5344CB8AC3E}">
        <p14:creationId xmlns:p14="http://schemas.microsoft.com/office/powerpoint/2010/main" val="65013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Statička i dinamička </a:t>
            </a:r>
            <a:r>
              <a:rPr lang="bs-Latn-BA" dirty="0" smtClean="0"/>
              <a:t>alokacija nizova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pPr algn="just"/>
            <a:r>
              <a:rPr lang="bs-Latn-BA" sz="2400" dirty="0" smtClean="0"/>
              <a:t>Bez dinamičke alokacije moguće je kreirati isključivo niz kojem definišete veličinu prije kompajliranja, odnosno pokretanja programa.</a:t>
            </a:r>
          </a:p>
          <a:p>
            <a:pPr algn="just"/>
            <a:r>
              <a:rPr lang="bs-Latn-BA" sz="2400" dirty="0" smtClean="0">
                <a:solidFill>
                  <a:schemeClr val="bg2">
                    <a:lumMod val="10000"/>
                  </a:schemeClr>
                </a:solidFill>
              </a:rPr>
              <a:t>Kod ovakvog načina alokacije nedostatak je što uglavnom memorija nije iskorištena u potpunosti.</a:t>
            </a:r>
          </a:p>
          <a:p>
            <a:pPr algn="just"/>
            <a:r>
              <a:rPr lang="bs-Latn-BA" sz="2400" dirty="0" smtClean="0">
                <a:solidFill>
                  <a:schemeClr val="bg2">
                    <a:lumMod val="10000"/>
                  </a:schemeClr>
                </a:solidFill>
              </a:rPr>
              <a:t>Ukoliko definišemo niz od 100 elemenata moguće je da ćemo imati samo 10 elemenata, ali isto tako problem predstavlja to što ne možemo da imamo više od 100 elemenata u nizu</a:t>
            </a:r>
          </a:p>
          <a:p>
            <a:pPr algn="just"/>
            <a:endParaRPr lang="bs-Latn-BA" sz="24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just">
              <a:buNone/>
            </a:pPr>
            <a:r>
              <a:rPr lang="bs-Latn-BA" sz="2400" dirty="0" smtClean="0">
                <a:solidFill>
                  <a:srgbClr val="00B0F0"/>
                </a:solidFill>
              </a:rPr>
              <a:t>int</a:t>
            </a:r>
            <a:r>
              <a:rPr lang="bs-Latn-BA" sz="2400" dirty="0" smtClean="0">
                <a:solidFill>
                  <a:schemeClr val="bg2">
                    <a:lumMod val="10000"/>
                  </a:schemeClr>
                </a:solidFill>
              </a:rPr>
              <a:t> niz[100];</a:t>
            </a:r>
          </a:p>
        </p:txBody>
      </p:sp>
    </p:spTree>
    <p:extLst>
      <p:ext uri="{BB962C8B-B14F-4D97-AF65-F5344CB8AC3E}">
        <p14:creationId xmlns:p14="http://schemas.microsoft.com/office/powerpoint/2010/main" val="162483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Statička i dinamička alokacija nizova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pPr algn="just"/>
            <a:r>
              <a:rPr lang="bs-Latn-BA" sz="2200" dirty="0" smtClean="0">
                <a:solidFill>
                  <a:schemeClr val="bg2">
                    <a:lumMod val="10000"/>
                  </a:schemeClr>
                </a:solidFill>
              </a:rPr>
              <a:t>Kod dinamičke alokacije moguće je u izvršenju programa odrediti veličinu niza koji će biti kreiran.</a:t>
            </a:r>
          </a:p>
          <a:p>
            <a:pPr algn="just"/>
            <a:r>
              <a:rPr lang="bs-Latn-BA" sz="2200" dirty="0" smtClean="0">
                <a:solidFill>
                  <a:schemeClr val="bg2">
                    <a:lumMod val="10000"/>
                  </a:schemeClr>
                </a:solidFill>
              </a:rPr>
              <a:t>Veličinu niza je moguće smanjiti i povećati u zavisnosti od potrebe korisnika.</a:t>
            </a:r>
          </a:p>
          <a:p>
            <a:pPr algn="just"/>
            <a:r>
              <a:rPr lang="bs-Latn-BA" sz="2200" dirty="0" smtClean="0">
                <a:solidFill>
                  <a:schemeClr val="bg2">
                    <a:lumMod val="10000"/>
                  </a:schemeClr>
                </a:solidFill>
              </a:rPr>
              <a:t>Memorija se rezerviše pmoću ključne riječi </a:t>
            </a:r>
            <a:r>
              <a:rPr lang="bs-Latn-BA" sz="2200" dirty="0" smtClean="0">
                <a:solidFill>
                  <a:srgbClr val="00B0F0"/>
                </a:solidFill>
              </a:rPr>
              <a:t>new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Prije završetka programa potrebno je obrisati svu rezervisanu memoriju a to se radi pmoću ključne riječi </a:t>
            </a:r>
            <a:r>
              <a:rPr lang="bs-Latn-BA" sz="2200" dirty="0" smtClean="0">
                <a:solidFill>
                  <a:srgbClr val="00B0F0"/>
                </a:solidFill>
              </a:rPr>
              <a:t>delete</a:t>
            </a:r>
          </a:p>
          <a:p>
            <a:pPr algn="just"/>
            <a:endParaRPr lang="bs-Latn-BA" sz="2200" dirty="0">
              <a:solidFill>
                <a:schemeClr val="tx1"/>
              </a:solidFill>
            </a:endParaRPr>
          </a:p>
          <a:p>
            <a:pPr algn="just"/>
            <a:r>
              <a:rPr lang="bs-Latn-BA" sz="2200" dirty="0" smtClean="0">
                <a:solidFill>
                  <a:srgbClr val="00B0F0"/>
                </a:solidFill>
              </a:rPr>
              <a:t>int</a:t>
            </a:r>
            <a:r>
              <a:rPr lang="bs-Latn-BA" sz="2200" dirty="0" smtClean="0">
                <a:solidFill>
                  <a:schemeClr val="tx1"/>
                </a:solidFill>
              </a:rPr>
              <a:t> * p = </a:t>
            </a:r>
            <a:r>
              <a:rPr lang="bs-Latn-BA" sz="2200" dirty="0" smtClean="0">
                <a:solidFill>
                  <a:srgbClr val="00B0F0"/>
                </a:solidFill>
              </a:rPr>
              <a:t>new</a:t>
            </a:r>
            <a:r>
              <a:rPr lang="bs-Latn-BA" sz="2200" dirty="0" smtClean="0">
                <a:solidFill>
                  <a:schemeClr val="tx1"/>
                </a:solidFill>
              </a:rPr>
              <a:t> </a:t>
            </a:r>
            <a:r>
              <a:rPr lang="bs-Latn-BA" sz="2200" dirty="0" smtClean="0">
                <a:solidFill>
                  <a:srgbClr val="00B0F0"/>
                </a:solidFill>
              </a:rPr>
              <a:t>int</a:t>
            </a:r>
            <a:r>
              <a:rPr lang="bs-Latn-BA" sz="2200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cin&gt;&gt;*p;</a:t>
            </a:r>
          </a:p>
          <a:p>
            <a:pPr algn="just"/>
            <a:r>
              <a:rPr lang="bs-Latn-BA" sz="2200" dirty="0" smtClean="0">
                <a:solidFill>
                  <a:srgbClr val="00B0F0"/>
                </a:solidFill>
              </a:rPr>
              <a:t>delete</a:t>
            </a:r>
            <a:r>
              <a:rPr lang="bs-Latn-BA" sz="2200" dirty="0" smtClean="0">
                <a:solidFill>
                  <a:schemeClr val="tx1"/>
                </a:solidFill>
              </a:rPr>
              <a:t> p;</a:t>
            </a:r>
          </a:p>
        </p:txBody>
      </p:sp>
    </p:spTree>
    <p:extLst>
      <p:ext uri="{BB962C8B-B14F-4D97-AF65-F5344CB8AC3E}">
        <p14:creationId xmlns:p14="http://schemas.microsoft.com/office/powerpoint/2010/main" val="360280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Provjera ispravnosti rezervisanja memorije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5"/>
            <a:ext cx="9342429" cy="5404831"/>
          </a:xfrm>
          <a:ln>
            <a:noFill/>
          </a:ln>
        </p:spPr>
        <p:txBody>
          <a:bodyPr>
            <a:normAutofit/>
          </a:bodyPr>
          <a:lstStyle/>
          <a:p>
            <a:r>
              <a:rPr lang="bs-Latn-BA" sz="2400" dirty="0" smtClean="0">
                <a:solidFill>
                  <a:schemeClr val="tx1"/>
                </a:solidFill>
              </a:rPr>
              <a:t>Nakon što rezervišemo memoriju moguće je provjeriti da li je ista ispravno rezervisana ili je došlo do greške.</a:t>
            </a:r>
          </a:p>
          <a:p>
            <a:endParaRPr lang="bs-Latn-BA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#include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FF0000"/>
                </a:solidFill>
              </a:rPr>
              <a:t>assert.h</a:t>
            </a:r>
            <a:r>
              <a:rPr lang="en-US" sz="2400" dirty="0" smtClean="0"/>
              <a:t>&gt;</a:t>
            </a:r>
            <a:endParaRPr lang="bs-Latn-B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bs-Latn-B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400" dirty="0" smtClean="0">
                <a:solidFill>
                  <a:srgbClr val="00B0F0"/>
                </a:solidFill>
              </a:rPr>
              <a:t>int</a:t>
            </a:r>
            <a:r>
              <a:rPr lang="bs-Latn-BA" sz="2400" dirty="0" smtClean="0">
                <a:solidFill>
                  <a:schemeClr val="tx1"/>
                </a:solidFill>
              </a:rPr>
              <a:t> * p = </a:t>
            </a:r>
            <a:r>
              <a:rPr lang="bs-Latn-BA" sz="2400" dirty="0" smtClean="0">
                <a:solidFill>
                  <a:srgbClr val="00B0F0"/>
                </a:solidFill>
              </a:rPr>
              <a:t>new</a:t>
            </a:r>
            <a:r>
              <a:rPr lang="bs-Latn-BA" sz="2400" dirty="0" smtClean="0">
                <a:solidFill>
                  <a:schemeClr val="tx1"/>
                </a:solidFill>
              </a:rPr>
              <a:t> </a:t>
            </a:r>
            <a:r>
              <a:rPr lang="bs-Latn-BA" sz="2400" dirty="0" smtClean="0">
                <a:solidFill>
                  <a:srgbClr val="00B0F0"/>
                </a:solidFill>
              </a:rPr>
              <a:t>int</a:t>
            </a:r>
            <a:r>
              <a:rPr lang="bs-Latn-BA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bs-Latn-BA" sz="2400" dirty="0" smtClean="0">
                <a:solidFill>
                  <a:srgbClr val="00B0F0"/>
                </a:solidFill>
              </a:rPr>
              <a:t>assert</a:t>
            </a:r>
            <a:r>
              <a:rPr lang="bs-Latn-BA" sz="2400" dirty="0" smtClean="0">
                <a:solidFill>
                  <a:schemeClr val="tx1"/>
                </a:solidFill>
              </a:rPr>
              <a:t>(p!=nullptr);</a:t>
            </a:r>
          </a:p>
        </p:txBody>
      </p:sp>
    </p:spTree>
    <p:extLst>
      <p:ext uri="{BB962C8B-B14F-4D97-AF65-F5344CB8AC3E}">
        <p14:creationId xmlns:p14="http://schemas.microsoft.com/office/powerpoint/2010/main" val="302941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Alokacija i dealokacija niza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5"/>
            <a:ext cx="9342429" cy="5404831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400" dirty="0" smtClean="0">
                <a:solidFill>
                  <a:srgbClr val="00B0F0"/>
                </a:solidFill>
              </a:rPr>
              <a:t>int</a:t>
            </a:r>
            <a:r>
              <a:rPr lang="bs-Latn-BA" sz="2400" dirty="0" smtClean="0">
                <a:solidFill>
                  <a:schemeClr val="tx1"/>
                </a:solidFill>
              </a:rPr>
              <a:t> vel;</a:t>
            </a:r>
          </a:p>
          <a:p>
            <a:pPr marL="0" indent="0">
              <a:buNone/>
            </a:pPr>
            <a:r>
              <a:rPr lang="bs-Latn-BA" sz="2400" dirty="0" smtClean="0">
                <a:solidFill>
                  <a:schemeClr val="tx1"/>
                </a:solidFill>
              </a:rPr>
              <a:t>cin&gt;&gt;vel;</a:t>
            </a:r>
          </a:p>
          <a:p>
            <a:pPr marL="0" indent="0">
              <a:buNone/>
            </a:pPr>
            <a:r>
              <a:rPr lang="bs-Latn-BA" sz="2400" dirty="0" smtClean="0">
                <a:solidFill>
                  <a:srgbClr val="00B0F0"/>
                </a:solidFill>
              </a:rPr>
              <a:t>int</a:t>
            </a:r>
            <a:r>
              <a:rPr lang="bs-Latn-BA" sz="2400" dirty="0" smtClean="0">
                <a:solidFill>
                  <a:schemeClr val="tx1"/>
                </a:solidFill>
              </a:rPr>
              <a:t> * niz = </a:t>
            </a:r>
            <a:r>
              <a:rPr lang="bs-Latn-BA" sz="2400" dirty="0" smtClean="0">
                <a:solidFill>
                  <a:srgbClr val="00B0F0"/>
                </a:solidFill>
              </a:rPr>
              <a:t>new</a:t>
            </a:r>
            <a:r>
              <a:rPr lang="bs-Latn-BA" sz="2400" dirty="0" smtClean="0">
                <a:solidFill>
                  <a:schemeClr val="tx1"/>
                </a:solidFill>
              </a:rPr>
              <a:t> </a:t>
            </a:r>
            <a:r>
              <a:rPr lang="bs-Latn-BA" sz="2400" dirty="0" smtClean="0">
                <a:solidFill>
                  <a:srgbClr val="00B0F0"/>
                </a:solidFill>
              </a:rPr>
              <a:t>int</a:t>
            </a:r>
            <a:r>
              <a:rPr lang="bs-Latn-BA" sz="2400" dirty="0" smtClean="0">
                <a:solidFill>
                  <a:schemeClr val="tx1"/>
                </a:solidFill>
              </a:rPr>
              <a:t>[vel];</a:t>
            </a:r>
          </a:p>
          <a:p>
            <a:pPr marL="0" indent="0">
              <a:buNone/>
            </a:pPr>
            <a:r>
              <a:rPr lang="bs-Latn-BA" sz="2400" dirty="0">
                <a:solidFill>
                  <a:srgbClr val="00B0F0"/>
                </a:solidFill>
              </a:rPr>
              <a:t>d</a:t>
            </a:r>
            <a:r>
              <a:rPr lang="bs-Latn-BA" sz="2400" dirty="0" smtClean="0">
                <a:solidFill>
                  <a:srgbClr val="00B0F0"/>
                </a:solidFill>
              </a:rPr>
              <a:t>elete</a:t>
            </a:r>
            <a:r>
              <a:rPr lang="bs-Latn-BA" sz="2400" dirty="0" smtClean="0">
                <a:solidFill>
                  <a:schemeClr val="tx1"/>
                </a:solidFill>
              </a:rPr>
              <a:t> []niz;</a:t>
            </a:r>
          </a:p>
        </p:txBody>
      </p:sp>
    </p:spTree>
    <p:extLst>
      <p:ext uri="{BB962C8B-B14F-4D97-AF65-F5344CB8AC3E}">
        <p14:creationId xmlns:p14="http://schemas.microsoft.com/office/powerpoint/2010/main" val="268522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Vježba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5"/>
            <a:ext cx="9342429" cy="5404831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s-Latn-BA" sz="2400" dirty="0" smtClean="0">
                <a:solidFill>
                  <a:schemeClr val="tx1"/>
                </a:solidFill>
              </a:rPr>
              <a:t>Napisati program u kojem ćete definisati sljedeće funkcije:</a:t>
            </a:r>
          </a:p>
          <a:p>
            <a:pPr marL="857250" lvl="1" indent="-457200">
              <a:buFont typeface="+mj-lt"/>
              <a:buAutoNum type="arabicPeriod"/>
            </a:pPr>
            <a:r>
              <a:rPr lang="bs-Latn-BA" sz="2200" dirty="0" smtClean="0">
                <a:solidFill>
                  <a:srgbClr val="00B0F0"/>
                </a:solidFill>
              </a:rPr>
              <a:t>int</a:t>
            </a:r>
            <a:r>
              <a:rPr lang="bs-Latn-BA" sz="2200" dirty="0" smtClean="0">
                <a:solidFill>
                  <a:schemeClr val="tx1"/>
                </a:solidFill>
              </a:rPr>
              <a:t> Unos(</a:t>
            </a:r>
            <a:r>
              <a:rPr lang="bs-Latn-BA" sz="2200" dirty="0" smtClean="0">
                <a:solidFill>
                  <a:srgbClr val="00B0F0"/>
                </a:solidFill>
              </a:rPr>
              <a:t>float </a:t>
            </a:r>
            <a:r>
              <a:rPr lang="bs-Latn-BA" sz="2200" dirty="0" smtClean="0">
                <a:solidFill>
                  <a:schemeClr val="tx1"/>
                </a:solidFill>
              </a:rPr>
              <a:t>* niz, </a:t>
            </a:r>
            <a:r>
              <a:rPr lang="bs-Latn-BA" sz="2200" dirty="0" smtClean="0">
                <a:solidFill>
                  <a:srgbClr val="00B0F0"/>
                </a:solidFill>
              </a:rPr>
              <a:t>int</a:t>
            </a:r>
            <a:r>
              <a:rPr lang="bs-Latn-BA" sz="2200" dirty="0" smtClean="0">
                <a:solidFill>
                  <a:schemeClr val="tx1"/>
                </a:solidFill>
              </a:rPr>
              <a:t> vel) – unos svih elemenata niza i vraća broj elemenata koji su manji od 0.</a:t>
            </a:r>
          </a:p>
          <a:p>
            <a:pPr marL="857250" lvl="1" indent="-457200">
              <a:buFont typeface="+mj-lt"/>
              <a:buAutoNum type="arabicPeriod"/>
            </a:pPr>
            <a:r>
              <a:rPr lang="bs-Latn-BA" sz="2200" dirty="0" smtClean="0">
                <a:solidFill>
                  <a:srgbClr val="00B0F0"/>
                </a:solidFill>
              </a:rPr>
              <a:t>void</a:t>
            </a:r>
            <a:r>
              <a:rPr lang="bs-Latn-BA" sz="2200" dirty="0" smtClean="0">
                <a:solidFill>
                  <a:schemeClr val="tx1"/>
                </a:solidFill>
              </a:rPr>
              <a:t> Inicijaliziraj(</a:t>
            </a:r>
            <a:r>
              <a:rPr lang="bs-Latn-BA" sz="2200" dirty="0" smtClean="0">
                <a:solidFill>
                  <a:srgbClr val="00B0F0"/>
                </a:solidFill>
              </a:rPr>
              <a:t>float </a:t>
            </a:r>
            <a:r>
              <a:rPr lang="bs-Latn-BA" sz="2200" dirty="0" smtClean="0">
                <a:solidFill>
                  <a:schemeClr val="tx1"/>
                </a:solidFill>
              </a:rPr>
              <a:t>* niz1, </a:t>
            </a:r>
            <a:r>
              <a:rPr lang="bs-Latn-BA" sz="2200" dirty="0" smtClean="0">
                <a:solidFill>
                  <a:srgbClr val="00B0F0"/>
                </a:solidFill>
              </a:rPr>
              <a:t>float</a:t>
            </a:r>
            <a:r>
              <a:rPr lang="bs-Latn-BA" sz="2200" dirty="0" smtClean="0">
                <a:solidFill>
                  <a:schemeClr val="tx1"/>
                </a:solidFill>
              </a:rPr>
              <a:t> * niz2, </a:t>
            </a:r>
            <a:r>
              <a:rPr lang="bs-Latn-BA" sz="2200" dirty="0" smtClean="0">
                <a:solidFill>
                  <a:srgbClr val="00B0F0"/>
                </a:solidFill>
              </a:rPr>
              <a:t>int</a:t>
            </a:r>
            <a:r>
              <a:rPr lang="bs-Latn-BA" sz="2200" dirty="0" smtClean="0">
                <a:solidFill>
                  <a:schemeClr val="tx1"/>
                </a:solidFill>
              </a:rPr>
              <a:t> vel) – dodjeljuje drugom nizu sve elemente koji su manji od 0.</a:t>
            </a:r>
          </a:p>
          <a:p>
            <a:pPr marL="400050" lvl="1" indent="0">
              <a:buNone/>
            </a:pPr>
            <a:r>
              <a:rPr lang="bs-Latn-BA" sz="2200" dirty="0" smtClean="0">
                <a:solidFill>
                  <a:schemeClr val="tx1"/>
                </a:solidFill>
              </a:rPr>
              <a:t>U main funkciji deklarisati pokazivač na niz. Omogućiti korisniku unos broja elemenata. Unijeti prvi niz i na osnovu njega izvršiti inicijaizaciju drugog.</a:t>
            </a:r>
          </a:p>
          <a:p>
            <a:pPr marL="857250" lvl="1" indent="-457200">
              <a:buFont typeface="+mj-lt"/>
              <a:buAutoNum type="arabicPeriod"/>
            </a:pPr>
            <a:endParaRPr lang="bs-Latn-BA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11" y="975732"/>
            <a:ext cx="4498841" cy="4498841"/>
          </a:xfrm>
        </p:spPr>
      </p:pic>
    </p:spTree>
    <p:extLst>
      <p:ext uri="{BB962C8B-B14F-4D97-AF65-F5344CB8AC3E}">
        <p14:creationId xmlns:p14="http://schemas.microsoft.com/office/powerpoint/2010/main" val="1768708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</TotalTime>
  <Words>309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Dinamički nizovi</vt:lpstr>
      <vt:lpstr>Dinamički nizovi</vt:lpstr>
      <vt:lpstr>Statička i dinamička alokacija nizova</vt:lpstr>
      <vt:lpstr>Statička i dinamička alokacija nizova</vt:lpstr>
      <vt:lpstr>Provjera ispravnosti rezervisanja memorije</vt:lpstr>
      <vt:lpstr>Alokacija i dealokacija niza</vt:lpstr>
      <vt:lpstr>Vježba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Uvodno predavanje</dc:title>
  <dc:creator>Majda Vrebac</dc:creator>
  <cp:lastModifiedBy>KCKF Predavac M</cp:lastModifiedBy>
  <cp:revision>150</cp:revision>
  <dcterms:created xsi:type="dcterms:W3CDTF">2015-10-11T06:20:43Z</dcterms:created>
  <dcterms:modified xsi:type="dcterms:W3CDTF">2016-12-19T16:08:45Z</dcterms:modified>
</cp:coreProperties>
</file>