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8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94640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61424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534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90296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312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059152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87338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01082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403244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28.1.2019.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87378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3F86F-7B19-4502-992E-0079C56A3A86}" type="datetimeFigureOut">
              <a:rPr lang="hr-BA" smtClean="0"/>
              <a:t>28.1.2019.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718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3F86F-7B19-4502-992E-0079C56A3A86}" type="datetimeFigureOut">
              <a:rPr lang="hr-BA" smtClean="0"/>
              <a:t>28.1.2019.</a:t>
            </a:fld>
            <a:endParaRPr lang="hr-BA"/>
          </a:p>
        </p:txBody>
      </p:sp>
      <p:sp>
        <p:nvSpPr>
          <p:cNvPr id="8" name="Footer Placeholder 7"/>
          <p:cNvSpPr>
            <a:spLocks noGrp="1"/>
          </p:cNvSpPr>
          <p:nvPr>
            <p:ph type="ftr" sz="quarter" idx="11"/>
          </p:nvPr>
        </p:nvSpPr>
        <p:spPr/>
        <p:txBody>
          <a:bodyPr/>
          <a:lstStyle/>
          <a:p>
            <a:endParaRPr lang="hr-BA"/>
          </a:p>
        </p:txBody>
      </p:sp>
      <p:sp>
        <p:nvSpPr>
          <p:cNvPr id="9" name="Slide Number Placeholder 8"/>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11818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3F86F-7B19-4502-992E-0079C56A3A86}" type="datetimeFigureOut">
              <a:rPr lang="hr-BA" smtClean="0"/>
              <a:t>28.1.2019.</a:t>
            </a:fld>
            <a:endParaRPr lang="hr-BA"/>
          </a:p>
        </p:txBody>
      </p:sp>
      <p:sp>
        <p:nvSpPr>
          <p:cNvPr id="4" name="Footer Placeholder 3"/>
          <p:cNvSpPr>
            <a:spLocks noGrp="1"/>
          </p:cNvSpPr>
          <p:nvPr>
            <p:ph type="ftr" sz="quarter" idx="11"/>
          </p:nvPr>
        </p:nvSpPr>
        <p:spPr/>
        <p:txBody>
          <a:bodyPr/>
          <a:lstStyle/>
          <a:p>
            <a:endParaRPr lang="hr-BA"/>
          </a:p>
        </p:txBody>
      </p:sp>
      <p:sp>
        <p:nvSpPr>
          <p:cNvPr id="5" name="Slide Number Placeholder 4"/>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0744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3F86F-7B19-4502-992E-0079C56A3A86}" type="datetimeFigureOut">
              <a:rPr lang="hr-BA" smtClean="0"/>
              <a:t>28.1.2019.</a:t>
            </a:fld>
            <a:endParaRPr lang="hr-BA"/>
          </a:p>
        </p:txBody>
      </p:sp>
      <p:sp>
        <p:nvSpPr>
          <p:cNvPr id="3" name="Footer Placeholder 2"/>
          <p:cNvSpPr>
            <a:spLocks noGrp="1"/>
          </p:cNvSpPr>
          <p:nvPr>
            <p:ph type="ftr" sz="quarter" idx="11"/>
          </p:nvPr>
        </p:nvSpPr>
        <p:spPr/>
        <p:txBody>
          <a:bodyPr/>
          <a:lstStyle/>
          <a:p>
            <a:endParaRPr lang="hr-BA"/>
          </a:p>
        </p:txBody>
      </p:sp>
      <p:sp>
        <p:nvSpPr>
          <p:cNvPr id="4" name="Slide Number Placeholder 3"/>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76885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F3F86F-7B19-4502-992E-0079C56A3A86}" type="datetimeFigureOut">
              <a:rPr lang="hr-BA" smtClean="0"/>
              <a:t>28.1.2019.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3719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
        <p:nvSpPr>
          <p:cNvPr id="5" name="Date Placeholder 4"/>
          <p:cNvSpPr>
            <a:spLocks noGrp="1"/>
          </p:cNvSpPr>
          <p:nvPr>
            <p:ph type="dt" sz="half" idx="10"/>
          </p:nvPr>
        </p:nvSpPr>
        <p:spPr/>
        <p:txBody>
          <a:bodyPr/>
          <a:lstStyle/>
          <a:p>
            <a:fld id="{65F3F86F-7B19-4502-992E-0079C56A3A86}" type="datetimeFigureOut">
              <a:rPr lang="hr-BA" smtClean="0"/>
              <a:t>28.1.2019.</a:t>
            </a:fld>
            <a:endParaRPr lang="hr-BA"/>
          </a:p>
        </p:txBody>
      </p:sp>
    </p:spTree>
    <p:extLst>
      <p:ext uri="{BB962C8B-B14F-4D97-AF65-F5344CB8AC3E}">
        <p14:creationId xmlns:p14="http://schemas.microsoft.com/office/powerpoint/2010/main" val="199194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3F86F-7B19-4502-992E-0079C56A3A86}" type="datetimeFigureOut">
              <a:rPr lang="hr-BA" smtClean="0"/>
              <a:t>28.1.2019.</a:t>
            </a:fld>
            <a:endParaRPr lang="hr-B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r-B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8DAC75-8B33-4B85-8199-33722526E790}" type="slidenum">
              <a:rPr lang="hr-BA" smtClean="0"/>
              <a:t>‹#›</a:t>
            </a:fld>
            <a:endParaRPr lang="hr-BA"/>
          </a:p>
        </p:txBody>
      </p:sp>
    </p:spTree>
    <p:extLst>
      <p:ext uri="{BB962C8B-B14F-4D97-AF65-F5344CB8AC3E}">
        <p14:creationId xmlns:p14="http://schemas.microsoft.com/office/powerpoint/2010/main" val="24919377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C032-C55A-4FDB-ACB6-6DF38559A7D2}"/>
              </a:ext>
            </a:extLst>
          </p:cNvPr>
          <p:cNvSpPr>
            <a:spLocks noGrp="1"/>
          </p:cNvSpPr>
          <p:nvPr>
            <p:ph type="ctrTitle"/>
          </p:nvPr>
        </p:nvSpPr>
        <p:spPr>
          <a:xfrm>
            <a:off x="636104" y="1397000"/>
            <a:ext cx="8637899" cy="2653836"/>
          </a:xfrm>
        </p:spPr>
        <p:txBody>
          <a:bodyPr>
            <a:normAutofit/>
          </a:bodyPr>
          <a:lstStyle/>
          <a:p>
            <a:r>
              <a:rPr lang="hr-BA" dirty="0"/>
              <a:t>Polimorfizam </a:t>
            </a:r>
          </a:p>
        </p:txBody>
      </p:sp>
      <p:sp>
        <p:nvSpPr>
          <p:cNvPr id="3" name="Subtitle 2">
            <a:extLst>
              <a:ext uri="{FF2B5EF4-FFF2-40B4-BE49-F238E27FC236}">
                <a16:creationId xmlns:a16="http://schemas.microsoft.com/office/drawing/2014/main" id="{20713541-FFB9-47E0-9123-4DFD54A99FE8}"/>
              </a:ext>
            </a:extLst>
          </p:cNvPr>
          <p:cNvSpPr>
            <a:spLocks noGrp="1"/>
          </p:cNvSpPr>
          <p:nvPr>
            <p:ph type="subTitle" idx="1"/>
          </p:nvPr>
        </p:nvSpPr>
        <p:spPr>
          <a:xfrm>
            <a:off x="1507067" y="4050833"/>
            <a:ext cx="7766936" cy="2230697"/>
          </a:xfrm>
        </p:spPr>
        <p:txBody>
          <a:bodyPr>
            <a:normAutofit fontScale="85000" lnSpcReduction="20000"/>
          </a:bodyPr>
          <a:lstStyle/>
          <a:p>
            <a:r>
              <a:rPr lang="hr-BA" dirty="0"/>
              <a:t>Programiranje 3</a:t>
            </a:r>
            <a:br>
              <a:rPr lang="hr-BA" dirty="0"/>
            </a:br>
            <a:r>
              <a:rPr lang="hr-BA" dirty="0"/>
              <a:t>Aida Pirušić</a:t>
            </a:r>
            <a:br>
              <a:rPr lang="hr-BA" dirty="0"/>
            </a:br>
            <a:r>
              <a:rPr lang="hr-BA" dirty="0"/>
              <a:t>Kulturni Centar Kralj Fahd Mostar</a:t>
            </a:r>
          </a:p>
          <a:p>
            <a:endParaRPr lang="hr-BA" dirty="0"/>
          </a:p>
          <a:p>
            <a:endParaRPr lang="hr-BA" dirty="0"/>
          </a:p>
          <a:p>
            <a:endParaRPr lang="hr-BA" dirty="0"/>
          </a:p>
          <a:p>
            <a:pPr algn="l"/>
            <a:r>
              <a:rPr lang="hr-BA" dirty="0">
                <a:solidFill>
                  <a:schemeClr val="bg1">
                    <a:lumMod val="50000"/>
                  </a:schemeClr>
                </a:solidFill>
              </a:rPr>
              <a:t>U nekim dijelovima ove prezentacije korišteno je predavanje ‘Polimorfizam’’ – doc.dr. Denis Mušić)</a:t>
            </a:r>
          </a:p>
          <a:p>
            <a:endParaRPr lang="hr-BA" dirty="0"/>
          </a:p>
        </p:txBody>
      </p:sp>
    </p:spTree>
    <p:extLst>
      <p:ext uri="{BB962C8B-B14F-4D97-AF65-F5344CB8AC3E}">
        <p14:creationId xmlns:p14="http://schemas.microsoft.com/office/powerpoint/2010/main" val="380789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41ED-9758-4A52-A460-29AD9F2D8D5D}"/>
              </a:ext>
            </a:extLst>
          </p:cNvPr>
          <p:cNvSpPr>
            <a:spLocks noGrp="1"/>
          </p:cNvSpPr>
          <p:nvPr>
            <p:ph type="title"/>
          </p:nvPr>
        </p:nvSpPr>
        <p:spPr/>
        <p:txBody>
          <a:bodyPr/>
          <a:lstStyle/>
          <a:p>
            <a:r>
              <a:rPr lang="hr-HR" dirty="0"/>
              <a:t>Apstraktne klase</a:t>
            </a:r>
          </a:p>
        </p:txBody>
      </p:sp>
      <p:sp>
        <p:nvSpPr>
          <p:cNvPr id="3" name="Content Placeholder 2">
            <a:extLst>
              <a:ext uri="{FF2B5EF4-FFF2-40B4-BE49-F238E27FC236}">
                <a16:creationId xmlns:a16="http://schemas.microsoft.com/office/drawing/2014/main" id="{60E52874-53B5-413F-855E-4385D1A06368}"/>
              </a:ext>
            </a:extLst>
          </p:cNvPr>
          <p:cNvSpPr>
            <a:spLocks noGrp="1"/>
          </p:cNvSpPr>
          <p:nvPr>
            <p:ph idx="1"/>
          </p:nvPr>
        </p:nvSpPr>
        <p:spPr/>
        <p:txBody>
          <a:bodyPr/>
          <a:lstStyle/>
          <a:p>
            <a:r>
              <a:rPr lang="hr-HR" dirty="0"/>
              <a:t>Bitno je napraviti razliku između:</a:t>
            </a:r>
            <a:br>
              <a:rPr lang="hr-HR" dirty="0"/>
            </a:br>
            <a:r>
              <a:rPr lang="hr-HR" dirty="0"/>
              <a:t>•Regularnih virtualnih funkcija koje imaju implementaciju, a njihovo redefinisanje je opcionalno </a:t>
            </a:r>
            <a:br>
              <a:rPr lang="hr-HR" dirty="0"/>
            </a:br>
            <a:r>
              <a:rPr lang="hr-HR" dirty="0"/>
              <a:t>•Čistih virtualnih funkcija koje nemaju implementaciju, tebi trebale biti redefinisane. U suprotnom, izvedene klase koje nisu izvršile njihovu redefiniciju također postaju apstraktne. Naprimjeru funkcije print, svaka izvedena klasa će morati definisati način na koji će njeni objekti biti iscrtavani.</a:t>
            </a:r>
          </a:p>
        </p:txBody>
      </p:sp>
    </p:spTree>
    <p:extLst>
      <p:ext uri="{BB962C8B-B14F-4D97-AF65-F5344CB8AC3E}">
        <p14:creationId xmlns:p14="http://schemas.microsoft.com/office/powerpoint/2010/main" val="2277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0924-CC8D-4B1D-81F6-C85B85B75407}"/>
              </a:ext>
            </a:extLst>
          </p:cNvPr>
          <p:cNvSpPr>
            <a:spLocks noGrp="1"/>
          </p:cNvSpPr>
          <p:nvPr>
            <p:ph type="title"/>
          </p:nvPr>
        </p:nvSpPr>
        <p:spPr/>
        <p:txBody>
          <a:bodyPr/>
          <a:lstStyle/>
          <a:p>
            <a:r>
              <a:rPr lang="hr-HR" dirty="0"/>
              <a:t>Apstraktne klase</a:t>
            </a:r>
          </a:p>
        </p:txBody>
      </p:sp>
      <p:pic>
        <p:nvPicPr>
          <p:cNvPr id="4" name="Content Placeholder 3">
            <a:extLst>
              <a:ext uri="{FF2B5EF4-FFF2-40B4-BE49-F238E27FC236}">
                <a16:creationId xmlns:a16="http://schemas.microsoft.com/office/drawing/2014/main" id="{43BEA235-43F6-46BD-820B-4AFD3497E4DB}"/>
              </a:ext>
            </a:extLst>
          </p:cNvPr>
          <p:cNvPicPr>
            <a:picLocks noGrp="1" noChangeAspect="1"/>
          </p:cNvPicPr>
          <p:nvPr>
            <p:ph idx="1"/>
          </p:nvPr>
        </p:nvPicPr>
        <p:blipFill>
          <a:blip r:embed="rId2"/>
          <a:stretch>
            <a:fillRect/>
          </a:stretch>
        </p:blipFill>
        <p:spPr>
          <a:xfrm>
            <a:off x="543110" y="2160959"/>
            <a:ext cx="6448425" cy="3629025"/>
          </a:xfrm>
          <a:prstGeom prst="rect">
            <a:avLst/>
          </a:prstGeom>
        </p:spPr>
      </p:pic>
      <p:pic>
        <p:nvPicPr>
          <p:cNvPr id="5" name="Picture 4">
            <a:extLst>
              <a:ext uri="{FF2B5EF4-FFF2-40B4-BE49-F238E27FC236}">
                <a16:creationId xmlns:a16="http://schemas.microsoft.com/office/drawing/2014/main" id="{1081C8C7-9605-4993-90BF-94FBF2B218D9}"/>
              </a:ext>
            </a:extLst>
          </p:cNvPr>
          <p:cNvPicPr>
            <a:picLocks noChangeAspect="1"/>
          </p:cNvPicPr>
          <p:nvPr/>
        </p:nvPicPr>
        <p:blipFill>
          <a:blip r:embed="rId3"/>
          <a:stretch>
            <a:fillRect/>
          </a:stretch>
        </p:blipFill>
        <p:spPr>
          <a:xfrm>
            <a:off x="7331463" y="2503566"/>
            <a:ext cx="4664052" cy="1121734"/>
          </a:xfrm>
          <a:prstGeom prst="rect">
            <a:avLst/>
          </a:prstGeom>
        </p:spPr>
      </p:pic>
    </p:spTree>
    <p:extLst>
      <p:ext uri="{BB962C8B-B14F-4D97-AF65-F5344CB8AC3E}">
        <p14:creationId xmlns:p14="http://schemas.microsoft.com/office/powerpoint/2010/main" val="266013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68C3-8CD7-4CBC-B255-7A8C3EBF274F}"/>
              </a:ext>
            </a:extLst>
          </p:cNvPr>
          <p:cNvSpPr>
            <a:spLocks noGrp="1"/>
          </p:cNvSpPr>
          <p:nvPr>
            <p:ph type="title"/>
          </p:nvPr>
        </p:nvSpPr>
        <p:spPr/>
        <p:txBody>
          <a:bodyPr/>
          <a:lstStyle/>
          <a:p>
            <a:r>
              <a:rPr lang="hr-HR" dirty="0"/>
              <a:t>override i final</a:t>
            </a:r>
          </a:p>
        </p:txBody>
      </p:sp>
      <p:sp>
        <p:nvSpPr>
          <p:cNvPr id="3" name="Content Placeholder 2">
            <a:extLst>
              <a:ext uri="{FF2B5EF4-FFF2-40B4-BE49-F238E27FC236}">
                <a16:creationId xmlns:a16="http://schemas.microsoft.com/office/drawing/2014/main" id="{5B1329C5-794D-492C-AA10-F01FD5DA0A51}"/>
              </a:ext>
            </a:extLst>
          </p:cNvPr>
          <p:cNvSpPr>
            <a:spLocks noGrp="1"/>
          </p:cNvSpPr>
          <p:nvPr>
            <p:ph idx="1"/>
          </p:nvPr>
        </p:nvSpPr>
        <p:spPr/>
        <p:txBody>
          <a:bodyPr/>
          <a:lstStyle/>
          <a:p>
            <a:r>
              <a:rPr lang="hr-HR" dirty="0"/>
              <a:t>Unutar izvedenih klasa, prilikom prepisivanja (kreiranja vlastitih verzija) virtualnih funkcija iz bazne klase, može se koristiti i ključna riječ override, a ukoliko se u hijerarhiji klasa želi zabraniti dalje prepisivanje određene funkcije može se koristiti ključna riječ final.</a:t>
            </a:r>
          </a:p>
        </p:txBody>
      </p:sp>
      <p:pic>
        <p:nvPicPr>
          <p:cNvPr id="4" name="Picture 3">
            <a:extLst>
              <a:ext uri="{FF2B5EF4-FFF2-40B4-BE49-F238E27FC236}">
                <a16:creationId xmlns:a16="http://schemas.microsoft.com/office/drawing/2014/main" id="{D77926E1-B6F2-441C-8ACF-6FA7F0919DDD}"/>
              </a:ext>
            </a:extLst>
          </p:cNvPr>
          <p:cNvPicPr>
            <a:picLocks noChangeAspect="1"/>
          </p:cNvPicPr>
          <p:nvPr/>
        </p:nvPicPr>
        <p:blipFill>
          <a:blip r:embed="rId2"/>
          <a:stretch>
            <a:fillRect/>
          </a:stretch>
        </p:blipFill>
        <p:spPr>
          <a:xfrm>
            <a:off x="1199625" y="3429000"/>
            <a:ext cx="6816765" cy="1389758"/>
          </a:xfrm>
          <a:prstGeom prst="rect">
            <a:avLst/>
          </a:prstGeom>
        </p:spPr>
      </p:pic>
    </p:spTree>
    <p:extLst>
      <p:ext uri="{BB962C8B-B14F-4D97-AF65-F5344CB8AC3E}">
        <p14:creationId xmlns:p14="http://schemas.microsoft.com/office/powerpoint/2010/main" val="54906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58B9-D3F4-4933-A710-E08B34BC4F84}"/>
              </a:ext>
            </a:extLst>
          </p:cNvPr>
          <p:cNvSpPr>
            <a:spLocks noGrp="1"/>
          </p:cNvSpPr>
          <p:nvPr>
            <p:ph type="title"/>
          </p:nvPr>
        </p:nvSpPr>
        <p:spPr/>
        <p:txBody>
          <a:bodyPr/>
          <a:lstStyle/>
          <a:p>
            <a:r>
              <a:rPr lang="hr-BA" dirty="0"/>
              <a:t>Vježba</a:t>
            </a:r>
          </a:p>
        </p:txBody>
      </p:sp>
      <p:sp>
        <p:nvSpPr>
          <p:cNvPr id="3" name="Content Placeholder 2">
            <a:extLst>
              <a:ext uri="{FF2B5EF4-FFF2-40B4-BE49-F238E27FC236}">
                <a16:creationId xmlns:a16="http://schemas.microsoft.com/office/drawing/2014/main" id="{17732EC6-76F6-4233-9300-F1E07EC135C1}"/>
              </a:ext>
            </a:extLst>
          </p:cNvPr>
          <p:cNvSpPr>
            <a:spLocks noGrp="1"/>
          </p:cNvSpPr>
          <p:nvPr>
            <p:ph idx="1"/>
          </p:nvPr>
        </p:nvSpPr>
        <p:spPr>
          <a:xfrm>
            <a:off x="518308" y="1630502"/>
            <a:ext cx="8596668" cy="3880773"/>
          </a:xfrm>
        </p:spPr>
        <p:txBody>
          <a:bodyPr/>
          <a:lstStyle/>
          <a:p>
            <a:r>
              <a:rPr lang="hr-BA" dirty="0"/>
              <a:t>Zadatak u prilogu ...</a:t>
            </a:r>
          </a:p>
          <a:p>
            <a:endParaRPr lang="hr-BA" dirty="0"/>
          </a:p>
        </p:txBody>
      </p:sp>
      <p:pic>
        <p:nvPicPr>
          <p:cNvPr id="5122" name="Picture 2" descr="Slikovni rezultat za practice">
            <a:extLst>
              <a:ext uri="{FF2B5EF4-FFF2-40B4-BE49-F238E27FC236}">
                <a16:creationId xmlns:a16="http://schemas.microsoft.com/office/drawing/2014/main" id="{0E832723-13AF-4F86-B21A-6D24714F4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12" y="2041526"/>
            <a:ext cx="770572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63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C92162C-0942-4499-9548-60ECC317F56E}"/>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3000" b="1" dirty="0" err="1">
                <a:solidFill>
                  <a:srgbClr val="FFC000"/>
                </a:solidFill>
              </a:rPr>
              <a:t>Hvala</a:t>
            </a:r>
            <a:r>
              <a:rPr lang="en-US" sz="3000" b="1" dirty="0">
                <a:solidFill>
                  <a:srgbClr val="FFC000"/>
                </a:solidFill>
              </a:rPr>
              <a:t> </a:t>
            </a:r>
            <a:r>
              <a:rPr lang="en-US" sz="3000" b="1" dirty="0" err="1">
                <a:solidFill>
                  <a:srgbClr val="FFC000"/>
                </a:solidFill>
              </a:rPr>
              <a:t>na</a:t>
            </a:r>
            <a:r>
              <a:rPr lang="en-US" sz="3000" b="1" dirty="0">
                <a:solidFill>
                  <a:srgbClr val="FFC000"/>
                </a:solidFill>
              </a:rPr>
              <a:t> </a:t>
            </a:r>
            <a:r>
              <a:rPr lang="en-US" sz="3000" b="1" dirty="0" err="1">
                <a:solidFill>
                  <a:srgbClr val="FFC000"/>
                </a:solidFill>
              </a:rPr>
              <a:t>pažnji</a:t>
            </a:r>
            <a:r>
              <a:rPr lang="en-US" sz="3000" b="1" dirty="0">
                <a:solidFill>
                  <a:srgbClr val="FFC000"/>
                </a:solidFill>
              </a:rPr>
              <a:t>!</a:t>
            </a:r>
            <a:br>
              <a:rPr lang="en-US" sz="3000" b="1" dirty="0">
                <a:solidFill>
                  <a:srgbClr val="FFC000"/>
                </a:solidFill>
              </a:rPr>
            </a:br>
            <a:r>
              <a:rPr lang="en-US" sz="3000" b="1" dirty="0">
                <a:solidFill>
                  <a:srgbClr val="FFC000"/>
                </a:solidFill>
              </a:rPr>
              <a:t>aida.pirusic@hotmail.com</a:t>
            </a:r>
            <a:br>
              <a:rPr lang="en-US" sz="3000" b="1" dirty="0">
                <a:solidFill>
                  <a:srgbClr val="FFC000"/>
                </a:solidFill>
              </a:rPr>
            </a:br>
            <a:endParaRPr lang="en-US" sz="3000" b="1" dirty="0">
              <a:solidFill>
                <a:srgbClr val="FFC000"/>
              </a:solidFill>
            </a:endParaRPr>
          </a:p>
        </p:txBody>
      </p:sp>
      <p:sp>
        <p:nvSpPr>
          <p:cNvPr id="38"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85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3F56-96EA-4C0B-B4C8-84F9A4423554}"/>
              </a:ext>
            </a:extLst>
          </p:cNvPr>
          <p:cNvSpPr>
            <a:spLocks noGrp="1"/>
          </p:cNvSpPr>
          <p:nvPr>
            <p:ph type="title"/>
          </p:nvPr>
        </p:nvSpPr>
        <p:spPr/>
        <p:txBody>
          <a:bodyPr/>
          <a:lstStyle/>
          <a:p>
            <a:r>
              <a:rPr lang="hr-HR" dirty="0"/>
              <a:t>Polimorfizam</a:t>
            </a:r>
          </a:p>
        </p:txBody>
      </p:sp>
      <p:sp>
        <p:nvSpPr>
          <p:cNvPr id="3" name="Content Placeholder 2">
            <a:extLst>
              <a:ext uri="{FF2B5EF4-FFF2-40B4-BE49-F238E27FC236}">
                <a16:creationId xmlns:a16="http://schemas.microsoft.com/office/drawing/2014/main" id="{93D0207D-12D9-4A07-A991-57B7E0F3A0A9}"/>
              </a:ext>
            </a:extLst>
          </p:cNvPr>
          <p:cNvSpPr>
            <a:spLocks noGrp="1"/>
          </p:cNvSpPr>
          <p:nvPr>
            <p:ph idx="1"/>
          </p:nvPr>
        </p:nvSpPr>
        <p:spPr>
          <a:xfrm>
            <a:off x="526333" y="1833418"/>
            <a:ext cx="8596668" cy="3880773"/>
          </a:xfrm>
        </p:spPr>
        <p:txBody>
          <a:bodyPr>
            <a:normAutofit/>
          </a:bodyPr>
          <a:lstStyle/>
          <a:p>
            <a:r>
              <a:rPr lang="hr-HR" sz="2000" dirty="0"/>
              <a:t>Višeobličje</a:t>
            </a:r>
          </a:p>
          <a:p>
            <a:r>
              <a:rPr lang="hr-HR" sz="2000" dirty="0"/>
              <a:t>Pojava da se jedan objekat može javiti u više oblika i više izdanja.</a:t>
            </a:r>
          </a:p>
          <a:p>
            <a:r>
              <a:rPr lang="hr-HR" sz="2000" dirty="0"/>
              <a:t>Polimorfizam je usko vezan uz nasljeđivanje.</a:t>
            </a:r>
          </a:p>
          <a:p>
            <a:endParaRPr lang="hr-HR" sz="2000" dirty="0"/>
          </a:p>
        </p:txBody>
      </p:sp>
      <p:pic>
        <p:nvPicPr>
          <p:cNvPr id="1026" name="Picture 2" descr="Slikovni rezultat za polymorphism c++">
            <a:extLst>
              <a:ext uri="{FF2B5EF4-FFF2-40B4-BE49-F238E27FC236}">
                <a16:creationId xmlns:a16="http://schemas.microsoft.com/office/drawing/2014/main" id="{5F27022C-E9F0-4383-9F33-172F141FB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352" y="2601767"/>
            <a:ext cx="3810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23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001B-1070-4003-864C-E04423C665D4}"/>
              </a:ext>
            </a:extLst>
          </p:cNvPr>
          <p:cNvSpPr>
            <a:spLocks noGrp="1"/>
          </p:cNvSpPr>
          <p:nvPr>
            <p:ph type="title"/>
          </p:nvPr>
        </p:nvSpPr>
        <p:spPr/>
        <p:txBody>
          <a:bodyPr/>
          <a:lstStyle/>
          <a:p>
            <a:r>
              <a:rPr lang="hr-HR" dirty="0"/>
              <a:t>Polimorfizam</a:t>
            </a:r>
          </a:p>
        </p:txBody>
      </p:sp>
      <p:sp>
        <p:nvSpPr>
          <p:cNvPr id="3" name="Content Placeholder 2">
            <a:extLst>
              <a:ext uri="{FF2B5EF4-FFF2-40B4-BE49-F238E27FC236}">
                <a16:creationId xmlns:a16="http://schemas.microsoft.com/office/drawing/2014/main" id="{4BB28317-CC0F-4D48-A892-CFDF8B1D6D5C}"/>
              </a:ext>
            </a:extLst>
          </p:cNvPr>
          <p:cNvSpPr>
            <a:spLocks noGrp="1"/>
          </p:cNvSpPr>
          <p:nvPr>
            <p:ph idx="1"/>
          </p:nvPr>
        </p:nvSpPr>
        <p:spPr/>
        <p:txBody>
          <a:bodyPr>
            <a:normAutofit/>
          </a:bodyPr>
          <a:lstStyle/>
          <a:p>
            <a:r>
              <a:rPr lang="hr-HR" sz="2000" dirty="0"/>
              <a:t>Polimorfizam je svojstvo objekta da izvršava operaciju na način svojstven izvedenoj klasi (kojoj pripada), bez obzira na činjenicu da mu se pristupa kao primjerku osnovne klase:</a:t>
            </a:r>
          </a:p>
        </p:txBody>
      </p:sp>
      <p:pic>
        <p:nvPicPr>
          <p:cNvPr id="4" name="Picture 3">
            <a:extLst>
              <a:ext uri="{FF2B5EF4-FFF2-40B4-BE49-F238E27FC236}">
                <a16:creationId xmlns:a16="http://schemas.microsoft.com/office/drawing/2014/main" id="{BA3BD75F-DC54-42D6-92B4-2722DB2D13D4}"/>
              </a:ext>
            </a:extLst>
          </p:cNvPr>
          <p:cNvPicPr>
            <a:picLocks noChangeAspect="1"/>
          </p:cNvPicPr>
          <p:nvPr/>
        </p:nvPicPr>
        <p:blipFill>
          <a:blip r:embed="rId2"/>
          <a:stretch>
            <a:fillRect/>
          </a:stretch>
        </p:blipFill>
        <p:spPr>
          <a:xfrm>
            <a:off x="677334" y="3244564"/>
            <a:ext cx="8761723" cy="2140268"/>
          </a:xfrm>
          <a:prstGeom prst="rect">
            <a:avLst/>
          </a:prstGeom>
        </p:spPr>
      </p:pic>
    </p:spTree>
    <p:extLst>
      <p:ext uri="{BB962C8B-B14F-4D97-AF65-F5344CB8AC3E}">
        <p14:creationId xmlns:p14="http://schemas.microsoft.com/office/powerpoint/2010/main" val="415023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8F85-ECD2-44FC-AF7E-F0F746E4150E}"/>
              </a:ext>
            </a:extLst>
          </p:cNvPr>
          <p:cNvSpPr>
            <a:spLocks noGrp="1"/>
          </p:cNvSpPr>
          <p:nvPr>
            <p:ph type="title"/>
          </p:nvPr>
        </p:nvSpPr>
        <p:spPr>
          <a:xfrm>
            <a:off x="358213" y="492648"/>
            <a:ext cx="8596668" cy="1320800"/>
          </a:xfrm>
        </p:spPr>
        <p:txBody>
          <a:bodyPr/>
          <a:lstStyle/>
          <a:p>
            <a:r>
              <a:rPr lang="hr-HR" dirty="0"/>
              <a:t>Polimorfizam</a:t>
            </a:r>
          </a:p>
        </p:txBody>
      </p:sp>
      <p:pic>
        <p:nvPicPr>
          <p:cNvPr id="4" name="Content Placeholder 3">
            <a:extLst>
              <a:ext uri="{FF2B5EF4-FFF2-40B4-BE49-F238E27FC236}">
                <a16:creationId xmlns:a16="http://schemas.microsoft.com/office/drawing/2014/main" id="{8CD6128D-B979-426A-9073-FD497BCA0A42}"/>
              </a:ext>
            </a:extLst>
          </p:cNvPr>
          <p:cNvPicPr>
            <a:picLocks noGrp="1" noChangeAspect="1"/>
          </p:cNvPicPr>
          <p:nvPr>
            <p:ph idx="1"/>
          </p:nvPr>
        </p:nvPicPr>
        <p:blipFill>
          <a:blip r:embed="rId2"/>
          <a:stretch>
            <a:fillRect/>
          </a:stretch>
        </p:blipFill>
        <p:spPr>
          <a:xfrm>
            <a:off x="358213" y="1890544"/>
            <a:ext cx="5178251" cy="3881437"/>
          </a:xfrm>
          <a:prstGeom prst="rect">
            <a:avLst/>
          </a:prstGeom>
        </p:spPr>
      </p:pic>
      <p:pic>
        <p:nvPicPr>
          <p:cNvPr id="5" name="Picture 4">
            <a:extLst>
              <a:ext uri="{FF2B5EF4-FFF2-40B4-BE49-F238E27FC236}">
                <a16:creationId xmlns:a16="http://schemas.microsoft.com/office/drawing/2014/main" id="{AAD33848-CE6C-41AE-8A2F-E9836CE561C5}"/>
              </a:ext>
            </a:extLst>
          </p:cNvPr>
          <p:cNvPicPr>
            <a:picLocks noChangeAspect="1"/>
          </p:cNvPicPr>
          <p:nvPr/>
        </p:nvPicPr>
        <p:blipFill>
          <a:blip r:embed="rId3"/>
          <a:stretch>
            <a:fillRect/>
          </a:stretch>
        </p:blipFill>
        <p:spPr>
          <a:xfrm>
            <a:off x="6003721" y="1578556"/>
            <a:ext cx="5343525" cy="4857750"/>
          </a:xfrm>
          <a:prstGeom prst="rect">
            <a:avLst/>
          </a:prstGeom>
        </p:spPr>
      </p:pic>
      <p:sp>
        <p:nvSpPr>
          <p:cNvPr id="6" name="TextBox 5">
            <a:extLst>
              <a:ext uri="{FF2B5EF4-FFF2-40B4-BE49-F238E27FC236}">
                <a16:creationId xmlns:a16="http://schemas.microsoft.com/office/drawing/2014/main" id="{B471FC16-3334-43AD-84D1-04A43AA24AFB}"/>
              </a:ext>
            </a:extLst>
          </p:cNvPr>
          <p:cNvSpPr txBox="1"/>
          <p:nvPr/>
        </p:nvSpPr>
        <p:spPr>
          <a:xfrm>
            <a:off x="3984772" y="346670"/>
            <a:ext cx="5682453" cy="923330"/>
          </a:xfrm>
          <a:prstGeom prst="rect">
            <a:avLst/>
          </a:prstGeom>
          <a:noFill/>
        </p:spPr>
        <p:txBody>
          <a:bodyPr wrap="none" rtlCol="0">
            <a:spAutoFit/>
          </a:bodyPr>
          <a:lstStyle/>
          <a:p>
            <a:r>
              <a:rPr lang="hr-HR" b="1" dirty="0">
                <a:solidFill>
                  <a:srgbClr val="FF0000"/>
                </a:solidFill>
              </a:rPr>
              <a:t>Pokazivač bazne klase može pokazivati na objekat </a:t>
            </a:r>
            <a:br>
              <a:rPr lang="hr-HR" b="1" dirty="0">
                <a:solidFill>
                  <a:srgbClr val="FF0000"/>
                </a:solidFill>
              </a:rPr>
            </a:br>
            <a:r>
              <a:rPr lang="hr-HR" b="1" dirty="0">
                <a:solidFill>
                  <a:srgbClr val="FF0000"/>
                </a:solidFill>
              </a:rPr>
              <a:t>izvedene klase, ali su mu dostupne samo funkcije </a:t>
            </a:r>
            <a:br>
              <a:rPr lang="hr-HR" b="1" dirty="0">
                <a:solidFill>
                  <a:srgbClr val="FF0000"/>
                </a:solidFill>
              </a:rPr>
            </a:br>
            <a:r>
              <a:rPr lang="hr-HR" b="1" dirty="0">
                <a:solidFill>
                  <a:srgbClr val="FF0000"/>
                </a:solidFill>
              </a:rPr>
              <a:t>definisane u baznoj klasi.</a:t>
            </a:r>
          </a:p>
        </p:txBody>
      </p:sp>
    </p:spTree>
    <p:extLst>
      <p:ext uri="{BB962C8B-B14F-4D97-AF65-F5344CB8AC3E}">
        <p14:creationId xmlns:p14="http://schemas.microsoft.com/office/powerpoint/2010/main" val="169802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6E4A-E0F6-4E3E-9BDF-AC076BFA2B51}"/>
              </a:ext>
            </a:extLst>
          </p:cNvPr>
          <p:cNvSpPr>
            <a:spLocks noGrp="1"/>
          </p:cNvSpPr>
          <p:nvPr>
            <p:ph type="title"/>
          </p:nvPr>
        </p:nvSpPr>
        <p:spPr/>
        <p:txBody>
          <a:bodyPr/>
          <a:lstStyle/>
          <a:p>
            <a:r>
              <a:rPr lang="hr-HR" dirty="0"/>
              <a:t>Virtualne funkcije</a:t>
            </a:r>
          </a:p>
        </p:txBody>
      </p:sp>
      <p:sp>
        <p:nvSpPr>
          <p:cNvPr id="3" name="Content Placeholder 2">
            <a:extLst>
              <a:ext uri="{FF2B5EF4-FFF2-40B4-BE49-F238E27FC236}">
                <a16:creationId xmlns:a16="http://schemas.microsoft.com/office/drawing/2014/main" id="{0E5EBEBC-E30B-41A5-A615-4F6AA120BBA0}"/>
              </a:ext>
            </a:extLst>
          </p:cNvPr>
          <p:cNvSpPr>
            <a:spLocks noGrp="1"/>
          </p:cNvSpPr>
          <p:nvPr>
            <p:ph idx="1"/>
          </p:nvPr>
        </p:nvSpPr>
        <p:spPr/>
        <p:txBody>
          <a:bodyPr>
            <a:normAutofit/>
          </a:bodyPr>
          <a:lstStyle/>
          <a:p>
            <a:r>
              <a:rPr lang="hr-HR" sz="2000" dirty="0"/>
              <a:t>Dostupnost funkcija je određena tipom pokazivača što predstavlja značajno ograničenje (što smo vidjeli na prethodnom primjeru):</a:t>
            </a:r>
            <a:br>
              <a:rPr lang="hr-HR" sz="2000" dirty="0"/>
            </a:br>
            <a:br>
              <a:rPr lang="hr-HR" sz="2000" dirty="0"/>
            </a:br>
            <a:br>
              <a:rPr lang="hr-HR" sz="2000" dirty="0"/>
            </a:br>
            <a:endParaRPr lang="hr-HR" sz="2000" dirty="0"/>
          </a:p>
          <a:p>
            <a:r>
              <a:rPr lang="hr-HR" sz="2000" dirty="0"/>
              <a:t>Kao rješenje je predstavljen koncept virtualnih funkcija kod kojih dostupnost funkcija zavisi od objekta na koji se pokazuje, ne od samog pokazivača.</a:t>
            </a:r>
          </a:p>
          <a:p>
            <a:r>
              <a:rPr lang="hr-HR" sz="2000" dirty="0"/>
              <a:t>Uslov da prethodni primjer pozove funkciju print od klase Krug, a ne Tacka, je da bazna klasa Tacka posjeduje funkciju print deklarisanu kao </a:t>
            </a:r>
            <a:r>
              <a:rPr lang="hr-HR" sz="2000" b="1" dirty="0">
                <a:solidFill>
                  <a:srgbClr val="FF0000"/>
                </a:solidFill>
              </a:rPr>
              <a:t>virtualnu</a:t>
            </a:r>
            <a:r>
              <a:rPr lang="hr-HR" sz="2000" dirty="0"/>
              <a:t>.</a:t>
            </a:r>
          </a:p>
        </p:txBody>
      </p:sp>
      <p:pic>
        <p:nvPicPr>
          <p:cNvPr id="4" name="Picture 3">
            <a:extLst>
              <a:ext uri="{FF2B5EF4-FFF2-40B4-BE49-F238E27FC236}">
                <a16:creationId xmlns:a16="http://schemas.microsoft.com/office/drawing/2014/main" id="{80EDEA89-4053-42DC-92F0-7984A0C435F4}"/>
              </a:ext>
            </a:extLst>
          </p:cNvPr>
          <p:cNvPicPr>
            <a:picLocks noChangeAspect="1"/>
          </p:cNvPicPr>
          <p:nvPr/>
        </p:nvPicPr>
        <p:blipFill>
          <a:blip r:embed="rId2"/>
          <a:stretch>
            <a:fillRect/>
          </a:stretch>
        </p:blipFill>
        <p:spPr>
          <a:xfrm>
            <a:off x="1821634" y="3041009"/>
            <a:ext cx="5981700" cy="495300"/>
          </a:xfrm>
          <a:prstGeom prst="rect">
            <a:avLst/>
          </a:prstGeom>
        </p:spPr>
      </p:pic>
    </p:spTree>
    <p:extLst>
      <p:ext uri="{BB962C8B-B14F-4D97-AF65-F5344CB8AC3E}">
        <p14:creationId xmlns:p14="http://schemas.microsoft.com/office/powerpoint/2010/main" val="399314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DE65-CB48-4BD0-B931-75D53E3E869D}"/>
              </a:ext>
            </a:extLst>
          </p:cNvPr>
          <p:cNvSpPr>
            <a:spLocks noGrp="1"/>
          </p:cNvSpPr>
          <p:nvPr>
            <p:ph type="title"/>
          </p:nvPr>
        </p:nvSpPr>
        <p:spPr/>
        <p:txBody>
          <a:bodyPr/>
          <a:lstStyle/>
          <a:p>
            <a:r>
              <a:rPr lang="hr-HR" dirty="0"/>
              <a:t>Virtualne funkcije</a:t>
            </a:r>
          </a:p>
        </p:txBody>
      </p:sp>
      <p:pic>
        <p:nvPicPr>
          <p:cNvPr id="4" name="Content Placeholder 3">
            <a:extLst>
              <a:ext uri="{FF2B5EF4-FFF2-40B4-BE49-F238E27FC236}">
                <a16:creationId xmlns:a16="http://schemas.microsoft.com/office/drawing/2014/main" id="{6063C56E-69AE-4D8D-A59E-8ACF08D86F5C}"/>
              </a:ext>
            </a:extLst>
          </p:cNvPr>
          <p:cNvPicPr>
            <a:picLocks noGrp="1" noChangeAspect="1"/>
          </p:cNvPicPr>
          <p:nvPr>
            <p:ph idx="1"/>
          </p:nvPr>
        </p:nvPicPr>
        <p:blipFill>
          <a:blip r:embed="rId2"/>
          <a:stretch>
            <a:fillRect/>
          </a:stretch>
        </p:blipFill>
        <p:spPr>
          <a:xfrm>
            <a:off x="563491" y="1690804"/>
            <a:ext cx="5184234" cy="3881437"/>
          </a:xfrm>
          <a:prstGeom prst="rect">
            <a:avLst/>
          </a:prstGeom>
        </p:spPr>
      </p:pic>
      <p:pic>
        <p:nvPicPr>
          <p:cNvPr id="5" name="Picture 4">
            <a:extLst>
              <a:ext uri="{FF2B5EF4-FFF2-40B4-BE49-F238E27FC236}">
                <a16:creationId xmlns:a16="http://schemas.microsoft.com/office/drawing/2014/main" id="{4D05C34E-448E-4EAE-9276-2425AF097CB2}"/>
              </a:ext>
            </a:extLst>
          </p:cNvPr>
          <p:cNvPicPr>
            <a:picLocks noChangeAspect="1"/>
          </p:cNvPicPr>
          <p:nvPr/>
        </p:nvPicPr>
        <p:blipFill>
          <a:blip r:embed="rId3"/>
          <a:stretch>
            <a:fillRect/>
          </a:stretch>
        </p:blipFill>
        <p:spPr>
          <a:xfrm>
            <a:off x="5990089" y="1270000"/>
            <a:ext cx="5715000" cy="4857750"/>
          </a:xfrm>
          <a:prstGeom prst="rect">
            <a:avLst/>
          </a:prstGeom>
        </p:spPr>
      </p:pic>
    </p:spTree>
    <p:extLst>
      <p:ext uri="{BB962C8B-B14F-4D97-AF65-F5344CB8AC3E}">
        <p14:creationId xmlns:p14="http://schemas.microsoft.com/office/powerpoint/2010/main" val="105951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9298-931A-4F7D-952C-4D12C099863C}"/>
              </a:ext>
            </a:extLst>
          </p:cNvPr>
          <p:cNvSpPr>
            <a:spLocks noGrp="1"/>
          </p:cNvSpPr>
          <p:nvPr>
            <p:ph type="title"/>
          </p:nvPr>
        </p:nvSpPr>
        <p:spPr/>
        <p:txBody>
          <a:bodyPr/>
          <a:lstStyle/>
          <a:p>
            <a:r>
              <a:rPr lang="hr-HR" dirty="0"/>
              <a:t>Virtualne funkcije</a:t>
            </a:r>
          </a:p>
        </p:txBody>
      </p:sp>
      <p:sp>
        <p:nvSpPr>
          <p:cNvPr id="3" name="Content Placeholder 2">
            <a:extLst>
              <a:ext uri="{FF2B5EF4-FFF2-40B4-BE49-F238E27FC236}">
                <a16:creationId xmlns:a16="http://schemas.microsoft.com/office/drawing/2014/main" id="{E8F1BE8F-FA0A-42B9-BFA5-3A9277F98843}"/>
              </a:ext>
            </a:extLst>
          </p:cNvPr>
          <p:cNvSpPr>
            <a:spLocks noGrp="1"/>
          </p:cNvSpPr>
          <p:nvPr>
            <p:ph idx="1"/>
          </p:nvPr>
        </p:nvSpPr>
        <p:spPr>
          <a:xfrm>
            <a:off x="677334" y="1741139"/>
            <a:ext cx="8596668" cy="3880773"/>
          </a:xfrm>
        </p:spPr>
        <p:txBody>
          <a:bodyPr>
            <a:normAutofit/>
          </a:bodyPr>
          <a:lstStyle/>
          <a:p>
            <a:r>
              <a:rPr lang="hr-HR" sz="2000" b="1" dirty="0">
                <a:solidFill>
                  <a:srgbClr val="FF0000"/>
                </a:solidFill>
              </a:rPr>
              <a:t>Funkcije članice bazne klase koje se u izvedenim klasama mogu realizovati specifično za svaku izvedenu klasu se nazivaju virutalne funkcije.</a:t>
            </a:r>
          </a:p>
          <a:p>
            <a:r>
              <a:rPr lang="hr-HR" sz="2000" dirty="0"/>
              <a:t>Izvedena klasa može, a i ne mora definisati svoju verziju virtualne funkcije bazne klase.</a:t>
            </a:r>
          </a:p>
          <a:p>
            <a:r>
              <a:rPr lang="hr-HR" sz="2000" dirty="0"/>
              <a:t>Kada se poziva virtualna funkcija objekta izvedene klase, uvijek se izvršava verzija svojstvena toj klasi, bez obzira što se tom objektu možda pristupa preko pokazivača ili reference na osnovnu klasu (polimorfizam).</a:t>
            </a:r>
          </a:p>
          <a:p>
            <a:r>
              <a:rPr lang="hr-HR" sz="2000" b="1" dirty="0"/>
              <a:t>Ako klasa posjeduje najmanje jednu virtualnu funkciju, dobra praksa je da se i destruktor proglasi virtualnim.</a:t>
            </a:r>
          </a:p>
        </p:txBody>
      </p:sp>
    </p:spTree>
    <p:extLst>
      <p:ext uri="{BB962C8B-B14F-4D97-AF65-F5344CB8AC3E}">
        <p14:creationId xmlns:p14="http://schemas.microsoft.com/office/powerpoint/2010/main" val="166028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B39C-7DB4-4AF7-BB79-340A2E8565BD}"/>
              </a:ext>
            </a:extLst>
          </p:cNvPr>
          <p:cNvSpPr>
            <a:spLocks noGrp="1"/>
          </p:cNvSpPr>
          <p:nvPr>
            <p:ph type="title"/>
          </p:nvPr>
        </p:nvSpPr>
        <p:spPr/>
        <p:txBody>
          <a:bodyPr/>
          <a:lstStyle/>
          <a:p>
            <a:r>
              <a:rPr lang="hr-HR" dirty="0"/>
              <a:t>Virtualne funkcije</a:t>
            </a:r>
          </a:p>
        </p:txBody>
      </p:sp>
      <p:sp>
        <p:nvSpPr>
          <p:cNvPr id="3" name="Content Placeholder 2">
            <a:extLst>
              <a:ext uri="{FF2B5EF4-FFF2-40B4-BE49-F238E27FC236}">
                <a16:creationId xmlns:a16="http://schemas.microsoft.com/office/drawing/2014/main" id="{176FD4F7-B851-491C-80C9-1B010FA9CE89}"/>
              </a:ext>
            </a:extLst>
          </p:cNvPr>
          <p:cNvSpPr>
            <a:spLocks noGrp="1"/>
          </p:cNvSpPr>
          <p:nvPr>
            <p:ph idx="1"/>
          </p:nvPr>
        </p:nvSpPr>
        <p:spPr/>
        <p:txBody>
          <a:bodyPr>
            <a:normAutofit/>
          </a:bodyPr>
          <a:lstStyle/>
          <a:p>
            <a:r>
              <a:rPr lang="hr-HR" sz="2000" dirty="0"/>
              <a:t>Da bi smo naglasili da je neka funkcija virtualna to radimo na način da dodamo ključnu riječ </a:t>
            </a:r>
            <a:r>
              <a:rPr lang="hr-HR" sz="2000" dirty="0">
                <a:solidFill>
                  <a:srgbClr val="0070C0"/>
                </a:solidFill>
              </a:rPr>
              <a:t>virtual</a:t>
            </a:r>
            <a:r>
              <a:rPr lang="hr-HR" sz="2000" dirty="0"/>
              <a:t>.</a:t>
            </a:r>
          </a:p>
          <a:p>
            <a:r>
              <a:rPr lang="hr-HR" sz="2000" dirty="0"/>
              <a:t>Dobra praksa je i prilikom redefinicije navesti ključnu riječ </a:t>
            </a:r>
            <a:r>
              <a:rPr lang="hr-HR" sz="2000" dirty="0">
                <a:solidFill>
                  <a:srgbClr val="0070C0"/>
                </a:solidFill>
              </a:rPr>
              <a:t>virtual.</a:t>
            </a:r>
          </a:p>
          <a:p>
            <a:r>
              <a:rPr lang="hr-HR" sz="2000" dirty="0"/>
              <a:t>Dinamičko vezivanje (engl.Dynamic Binding) osigurava da se tokom izvršenja programa poziva odgovarajuća funkcija, što svakako zavisi od objekta, a ne od tipa pokazivača.</a:t>
            </a:r>
          </a:p>
        </p:txBody>
      </p:sp>
    </p:spTree>
    <p:extLst>
      <p:ext uri="{BB962C8B-B14F-4D97-AF65-F5344CB8AC3E}">
        <p14:creationId xmlns:p14="http://schemas.microsoft.com/office/powerpoint/2010/main" val="84323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B74D-F8CC-4486-8171-5907D2A24A6D}"/>
              </a:ext>
            </a:extLst>
          </p:cNvPr>
          <p:cNvSpPr>
            <a:spLocks noGrp="1"/>
          </p:cNvSpPr>
          <p:nvPr>
            <p:ph type="title"/>
          </p:nvPr>
        </p:nvSpPr>
        <p:spPr/>
        <p:txBody>
          <a:bodyPr/>
          <a:lstStyle/>
          <a:p>
            <a:r>
              <a:rPr lang="hr-HR" dirty="0"/>
              <a:t>Apstraktne klase</a:t>
            </a:r>
          </a:p>
        </p:txBody>
      </p:sp>
      <p:sp>
        <p:nvSpPr>
          <p:cNvPr id="3" name="Content Placeholder 2">
            <a:extLst>
              <a:ext uri="{FF2B5EF4-FFF2-40B4-BE49-F238E27FC236}">
                <a16:creationId xmlns:a16="http://schemas.microsoft.com/office/drawing/2014/main" id="{D6800AA1-EA5E-4DD1-92B1-EDDC15FC8FFC}"/>
              </a:ext>
            </a:extLst>
          </p:cNvPr>
          <p:cNvSpPr>
            <a:spLocks noGrp="1"/>
          </p:cNvSpPr>
          <p:nvPr>
            <p:ph idx="1"/>
          </p:nvPr>
        </p:nvSpPr>
        <p:spPr>
          <a:xfrm>
            <a:off x="677334" y="1816640"/>
            <a:ext cx="8596668" cy="3880773"/>
          </a:xfrm>
        </p:spPr>
        <p:txBody>
          <a:bodyPr>
            <a:normAutofit/>
          </a:bodyPr>
          <a:lstStyle/>
          <a:p>
            <a:r>
              <a:rPr lang="hr-HR" sz="2000" dirty="0"/>
              <a:t>Osnovna namjena apstraktnih klasa jeste da iamju ulogu bazne klase.</a:t>
            </a:r>
          </a:p>
          <a:p>
            <a:r>
              <a:rPr lang="hr-HR" sz="2000" dirty="0"/>
              <a:t>Imaju nekoliko osobina:</a:t>
            </a:r>
            <a:br>
              <a:rPr lang="hr-HR" sz="2000" dirty="0"/>
            </a:br>
            <a:r>
              <a:rPr lang="hr-HR" sz="2000" dirty="0"/>
              <a:t>- Obično su nekompletne</a:t>
            </a:r>
            <a:br>
              <a:rPr lang="hr-HR" sz="2000" dirty="0"/>
            </a:br>
            <a:r>
              <a:rPr lang="hr-HR" sz="2000" dirty="0"/>
              <a:t>- Potrebno je da izvedene klase dopunjavaju definicije funkcija</a:t>
            </a:r>
            <a:br>
              <a:rPr lang="hr-HR" sz="2000" dirty="0"/>
            </a:br>
            <a:r>
              <a:rPr lang="hr-HR" sz="2000" dirty="0"/>
              <a:t>- </a:t>
            </a:r>
            <a:r>
              <a:rPr lang="hr-HR" sz="2000" b="1" dirty="0">
                <a:solidFill>
                  <a:srgbClr val="FF0000"/>
                </a:solidFill>
              </a:rPr>
              <a:t>Nije moguće krerirati objekte apstraktne klase, ali je moguće kreirati pokazivač i referencu.</a:t>
            </a:r>
          </a:p>
          <a:p>
            <a:r>
              <a:rPr lang="hr-HR" sz="2000" dirty="0">
                <a:solidFill>
                  <a:schemeClr val="tx1"/>
                </a:solidFill>
              </a:rPr>
              <a:t>Za kreiranje apstraktne klase dovoljno je da se jedna virtualna funkcija proglasi “čistom”virtualnom funkcijom i to na sljedeći način:</a:t>
            </a:r>
          </a:p>
          <a:p>
            <a:endParaRPr lang="hr-HR" sz="2000" dirty="0"/>
          </a:p>
          <a:p>
            <a:endParaRPr lang="hr-HR" sz="2000" dirty="0"/>
          </a:p>
        </p:txBody>
      </p:sp>
      <p:pic>
        <p:nvPicPr>
          <p:cNvPr id="4" name="Picture 3">
            <a:extLst>
              <a:ext uri="{FF2B5EF4-FFF2-40B4-BE49-F238E27FC236}">
                <a16:creationId xmlns:a16="http://schemas.microsoft.com/office/drawing/2014/main" id="{B62156DB-98E0-461B-AA13-6E3509D69A13}"/>
              </a:ext>
            </a:extLst>
          </p:cNvPr>
          <p:cNvPicPr>
            <a:picLocks noChangeAspect="1"/>
          </p:cNvPicPr>
          <p:nvPr/>
        </p:nvPicPr>
        <p:blipFill>
          <a:blip r:embed="rId2"/>
          <a:stretch>
            <a:fillRect/>
          </a:stretch>
        </p:blipFill>
        <p:spPr>
          <a:xfrm>
            <a:off x="1529331" y="5083117"/>
            <a:ext cx="6381750" cy="819150"/>
          </a:xfrm>
          <a:prstGeom prst="rect">
            <a:avLst/>
          </a:prstGeom>
        </p:spPr>
      </p:pic>
    </p:spTree>
    <p:extLst>
      <p:ext uri="{BB962C8B-B14F-4D97-AF65-F5344CB8AC3E}">
        <p14:creationId xmlns:p14="http://schemas.microsoft.com/office/powerpoint/2010/main" val="543927739"/>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362</TotalTime>
  <Words>323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Polimorfizam </vt:lpstr>
      <vt:lpstr>Polimorfizam</vt:lpstr>
      <vt:lpstr>Polimorfizam</vt:lpstr>
      <vt:lpstr>Polimorfizam</vt:lpstr>
      <vt:lpstr>Virtualne funkcije</vt:lpstr>
      <vt:lpstr>Virtualne funkcije</vt:lpstr>
      <vt:lpstr>Virtualne funkcije</vt:lpstr>
      <vt:lpstr>Virtualne funkcije</vt:lpstr>
      <vt:lpstr>Apstraktne klase</vt:lpstr>
      <vt:lpstr>Apstraktne klase</vt:lpstr>
      <vt:lpstr>Apstraktne klase</vt:lpstr>
      <vt:lpstr>override i final</vt:lpstr>
      <vt:lpstr>Vježba</vt:lpstr>
      <vt:lpstr>Hvala na pažnji! aida.pirusic@hotmail.com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Nasljeđivanje</dc:title>
  <dc:creator>Adna Zlomužica</dc:creator>
  <cp:lastModifiedBy>User</cp:lastModifiedBy>
  <cp:revision>52</cp:revision>
  <dcterms:created xsi:type="dcterms:W3CDTF">2019-01-27T17:06:47Z</dcterms:created>
  <dcterms:modified xsi:type="dcterms:W3CDTF">2019-01-28T12:38:18Z</dcterms:modified>
</cp:coreProperties>
</file>