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82"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94640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61424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5347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90296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312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059152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87338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01082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403244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3F86F-7B19-4502-992E-0079C56A3A86}" type="datetimeFigureOut">
              <a:rPr lang="hr-BA" smtClean="0"/>
              <a:t>02.02.2019.</a:t>
            </a:fld>
            <a:endParaRPr lang="hr-BA"/>
          </a:p>
        </p:txBody>
      </p:sp>
      <p:sp>
        <p:nvSpPr>
          <p:cNvPr id="5" name="Footer Placeholder 4"/>
          <p:cNvSpPr>
            <a:spLocks noGrp="1"/>
          </p:cNvSpPr>
          <p:nvPr>
            <p:ph type="ftr" sz="quarter" idx="11"/>
          </p:nvPr>
        </p:nvSpPr>
        <p:spPr/>
        <p:txBody>
          <a:bodyPr/>
          <a:lstStyle/>
          <a:p>
            <a:endParaRPr lang="hr-BA"/>
          </a:p>
        </p:txBody>
      </p:sp>
      <p:sp>
        <p:nvSpPr>
          <p:cNvPr id="6" name="Slide Number Placeholder 5"/>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87378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3F86F-7B19-4502-992E-0079C56A3A86}" type="datetimeFigureOut">
              <a:rPr lang="hr-BA" smtClean="0"/>
              <a:t>02.02.2019.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718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3F86F-7B19-4502-992E-0079C56A3A86}" type="datetimeFigureOut">
              <a:rPr lang="hr-BA" smtClean="0"/>
              <a:t>02.02.2019.</a:t>
            </a:fld>
            <a:endParaRPr lang="hr-BA"/>
          </a:p>
        </p:txBody>
      </p:sp>
      <p:sp>
        <p:nvSpPr>
          <p:cNvPr id="8" name="Footer Placeholder 7"/>
          <p:cNvSpPr>
            <a:spLocks noGrp="1"/>
          </p:cNvSpPr>
          <p:nvPr>
            <p:ph type="ftr" sz="quarter" idx="11"/>
          </p:nvPr>
        </p:nvSpPr>
        <p:spPr/>
        <p:txBody>
          <a:bodyPr/>
          <a:lstStyle/>
          <a:p>
            <a:endParaRPr lang="hr-BA"/>
          </a:p>
        </p:txBody>
      </p:sp>
      <p:sp>
        <p:nvSpPr>
          <p:cNvPr id="9" name="Slide Number Placeholder 8"/>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211818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3F86F-7B19-4502-992E-0079C56A3A86}" type="datetimeFigureOut">
              <a:rPr lang="hr-BA" smtClean="0"/>
              <a:t>02.02.2019.</a:t>
            </a:fld>
            <a:endParaRPr lang="hr-BA"/>
          </a:p>
        </p:txBody>
      </p:sp>
      <p:sp>
        <p:nvSpPr>
          <p:cNvPr id="4" name="Footer Placeholder 3"/>
          <p:cNvSpPr>
            <a:spLocks noGrp="1"/>
          </p:cNvSpPr>
          <p:nvPr>
            <p:ph type="ftr" sz="quarter" idx="11"/>
          </p:nvPr>
        </p:nvSpPr>
        <p:spPr/>
        <p:txBody>
          <a:bodyPr/>
          <a:lstStyle/>
          <a:p>
            <a:endParaRPr lang="hr-BA"/>
          </a:p>
        </p:txBody>
      </p:sp>
      <p:sp>
        <p:nvSpPr>
          <p:cNvPr id="5" name="Slide Number Placeholder 4"/>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320744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3F86F-7B19-4502-992E-0079C56A3A86}" type="datetimeFigureOut">
              <a:rPr lang="hr-BA" smtClean="0"/>
              <a:t>02.02.2019.</a:t>
            </a:fld>
            <a:endParaRPr lang="hr-BA"/>
          </a:p>
        </p:txBody>
      </p:sp>
      <p:sp>
        <p:nvSpPr>
          <p:cNvPr id="3" name="Footer Placeholder 2"/>
          <p:cNvSpPr>
            <a:spLocks noGrp="1"/>
          </p:cNvSpPr>
          <p:nvPr>
            <p:ph type="ftr" sz="quarter" idx="11"/>
          </p:nvPr>
        </p:nvSpPr>
        <p:spPr/>
        <p:txBody>
          <a:bodyPr/>
          <a:lstStyle/>
          <a:p>
            <a:endParaRPr lang="hr-BA"/>
          </a:p>
        </p:txBody>
      </p:sp>
      <p:sp>
        <p:nvSpPr>
          <p:cNvPr id="4" name="Slide Number Placeholder 3"/>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76885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F3F86F-7B19-4502-992E-0079C56A3A86}" type="datetimeFigureOut">
              <a:rPr lang="hr-BA" smtClean="0"/>
              <a:t>02.02.2019.</a:t>
            </a:fld>
            <a:endParaRPr lang="hr-BA"/>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Tree>
    <p:extLst>
      <p:ext uri="{BB962C8B-B14F-4D97-AF65-F5344CB8AC3E}">
        <p14:creationId xmlns:p14="http://schemas.microsoft.com/office/powerpoint/2010/main" val="13719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hr-BA"/>
          </a:p>
        </p:txBody>
      </p:sp>
      <p:sp>
        <p:nvSpPr>
          <p:cNvPr id="7" name="Slide Number Placeholder 6"/>
          <p:cNvSpPr>
            <a:spLocks noGrp="1"/>
          </p:cNvSpPr>
          <p:nvPr>
            <p:ph type="sldNum" sz="quarter" idx="12"/>
          </p:nvPr>
        </p:nvSpPr>
        <p:spPr/>
        <p:txBody>
          <a:bodyPr/>
          <a:lstStyle/>
          <a:p>
            <a:fld id="{858DAC75-8B33-4B85-8199-33722526E790}" type="slidenum">
              <a:rPr lang="hr-BA" smtClean="0"/>
              <a:t>‹#›</a:t>
            </a:fld>
            <a:endParaRPr lang="hr-BA"/>
          </a:p>
        </p:txBody>
      </p:sp>
      <p:sp>
        <p:nvSpPr>
          <p:cNvPr id="5" name="Date Placeholder 4"/>
          <p:cNvSpPr>
            <a:spLocks noGrp="1"/>
          </p:cNvSpPr>
          <p:nvPr>
            <p:ph type="dt" sz="half" idx="10"/>
          </p:nvPr>
        </p:nvSpPr>
        <p:spPr/>
        <p:txBody>
          <a:bodyPr/>
          <a:lstStyle/>
          <a:p>
            <a:fld id="{65F3F86F-7B19-4502-992E-0079C56A3A86}" type="datetimeFigureOut">
              <a:rPr lang="hr-BA" smtClean="0"/>
              <a:t>02.02.2019.</a:t>
            </a:fld>
            <a:endParaRPr lang="hr-BA"/>
          </a:p>
        </p:txBody>
      </p:sp>
    </p:spTree>
    <p:extLst>
      <p:ext uri="{BB962C8B-B14F-4D97-AF65-F5344CB8AC3E}">
        <p14:creationId xmlns:p14="http://schemas.microsoft.com/office/powerpoint/2010/main" val="199194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3F86F-7B19-4502-992E-0079C56A3A86}" type="datetimeFigureOut">
              <a:rPr lang="hr-BA" smtClean="0"/>
              <a:t>02.02.2019.</a:t>
            </a:fld>
            <a:endParaRPr lang="hr-B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r-B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8DAC75-8B33-4B85-8199-33722526E790}" type="slidenum">
              <a:rPr lang="hr-BA" smtClean="0"/>
              <a:t>‹#›</a:t>
            </a:fld>
            <a:endParaRPr lang="hr-BA"/>
          </a:p>
        </p:txBody>
      </p:sp>
    </p:spTree>
    <p:extLst>
      <p:ext uri="{BB962C8B-B14F-4D97-AF65-F5344CB8AC3E}">
        <p14:creationId xmlns:p14="http://schemas.microsoft.com/office/powerpoint/2010/main" val="24919377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C032-C55A-4FDB-ACB6-6DF38559A7D2}"/>
              </a:ext>
            </a:extLst>
          </p:cNvPr>
          <p:cNvSpPr>
            <a:spLocks noGrp="1"/>
          </p:cNvSpPr>
          <p:nvPr>
            <p:ph type="ctrTitle"/>
          </p:nvPr>
        </p:nvSpPr>
        <p:spPr>
          <a:xfrm>
            <a:off x="636104" y="1397000"/>
            <a:ext cx="8637899" cy="2653836"/>
          </a:xfrm>
        </p:spPr>
        <p:txBody>
          <a:bodyPr>
            <a:normAutofit/>
          </a:bodyPr>
          <a:lstStyle/>
          <a:p>
            <a:r>
              <a:rPr lang="hr-BA" dirty="0"/>
              <a:t>Upravljanje i rad sa izuzecima</a:t>
            </a:r>
          </a:p>
        </p:txBody>
      </p:sp>
      <p:sp>
        <p:nvSpPr>
          <p:cNvPr id="3" name="Subtitle 2">
            <a:extLst>
              <a:ext uri="{FF2B5EF4-FFF2-40B4-BE49-F238E27FC236}">
                <a16:creationId xmlns:a16="http://schemas.microsoft.com/office/drawing/2014/main" id="{20713541-FFB9-47E0-9123-4DFD54A99FE8}"/>
              </a:ext>
            </a:extLst>
          </p:cNvPr>
          <p:cNvSpPr>
            <a:spLocks noGrp="1"/>
          </p:cNvSpPr>
          <p:nvPr>
            <p:ph type="subTitle" idx="1"/>
          </p:nvPr>
        </p:nvSpPr>
        <p:spPr>
          <a:xfrm>
            <a:off x="424070" y="4050833"/>
            <a:ext cx="8849933" cy="2230697"/>
          </a:xfrm>
        </p:spPr>
        <p:txBody>
          <a:bodyPr>
            <a:normAutofit/>
          </a:bodyPr>
          <a:lstStyle/>
          <a:p>
            <a:r>
              <a:rPr lang="hr-BA" dirty="0"/>
              <a:t>Programiranje 3</a:t>
            </a:r>
            <a:br>
              <a:rPr lang="hr-BA" dirty="0"/>
            </a:br>
            <a:r>
              <a:rPr lang="hr-BA" dirty="0"/>
              <a:t>Aida Pirušić</a:t>
            </a:r>
            <a:br>
              <a:rPr lang="hr-BA" dirty="0"/>
            </a:br>
            <a:r>
              <a:rPr lang="hr-BA" dirty="0"/>
              <a:t>Kulturni Centar Kralj Fahd Mostar</a:t>
            </a:r>
          </a:p>
          <a:p>
            <a:pPr algn="l"/>
            <a:br>
              <a:rPr lang="hr-BA" dirty="0"/>
            </a:br>
            <a:br>
              <a:rPr lang="hr-BA" dirty="0"/>
            </a:br>
            <a:r>
              <a:rPr lang="hr-BA" dirty="0"/>
              <a:t>U nekim dijelovima ove prezentacije iskorišten je dokument Vježbe 11 – Rukovanje izuzecima 22.12.2015.</a:t>
            </a:r>
          </a:p>
          <a:p>
            <a:endParaRPr lang="hr-BA" dirty="0"/>
          </a:p>
          <a:p>
            <a:endParaRPr lang="hr-BA" dirty="0"/>
          </a:p>
          <a:p>
            <a:pPr algn="l"/>
            <a:endParaRPr lang="hr-BA" dirty="0">
              <a:solidFill>
                <a:schemeClr val="bg1">
                  <a:lumMod val="50000"/>
                </a:schemeClr>
              </a:solidFill>
            </a:endParaRPr>
          </a:p>
          <a:p>
            <a:endParaRPr lang="hr-BA" dirty="0"/>
          </a:p>
        </p:txBody>
      </p:sp>
    </p:spTree>
    <p:extLst>
      <p:ext uri="{BB962C8B-B14F-4D97-AF65-F5344CB8AC3E}">
        <p14:creationId xmlns:p14="http://schemas.microsoft.com/office/powerpoint/2010/main" val="380789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4283-01BE-4C5B-AA78-25E29BBC1713}"/>
              </a:ext>
            </a:extLst>
          </p:cNvPr>
          <p:cNvSpPr>
            <a:spLocks noGrp="1"/>
          </p:cNvSpPr>
          <p:nvPr>
            <p:ph type="title"/>
          </p:nvPr>
        </p:nvSpPr>
        <p:spPr>
          <a:xfrm>
            <a:off x="677334" y="609600"/>
            <a:ext cx="8596668" cy="1320800"/>
          </a:xfrm>
        </p:spPr>
        <p:txBody>
          <a:bodyPr/>
          <a:lstStyle/>
          <a:p>
            <a:r>
              <a:rPr lang="hr-BA"/>
              <a:t>Rukovanje izuzecima</a:t>
            </a:r>
            <a:endParaRPr lang="hr-BA" dirty="0"/>
          </a:p>
        </p:txBody>
      </p:sp>
      <p:sp>
        <p:nvSpPr>
          <p:cNvPr id="3" name="Content Placeholder 2">
            <a:extLst>
              <a:ext uri="{FF2B5EF4-FFF2-40B4-BE49-F238E27FC236}">
                <a16:creationId xmlns:a16="http://schemas.microsoft.com/office/drawing/2014/main" id="{3D297D7A-2C85-4C94-A40A-C27601378236}"/>
              </a:ext>
            </a:extLst>
          </p:cNvPr>
          <p:cNvSpPr>
            <a:spLocks noGrp="1"/>
          </p:cNvSpPr>
          <p:nvPr>
            <p:ph idx="1"/>
          </p:nvPr>
        </p:nvSpPr>
        <p:spPr>
          <a:xfrm>
            <a:off x="677334" y="1696763"/>
            <a:ext cx="8596668" cy="3880773"/>
          </a:xfrm>
        </p:spPr>
        <p:txBody>
          <a:bodyPr>
            <a:normAutofit/>
          </a:bodyPr>
          <a:lstStyle/>
          <a:p>
            <a:r>
              <a:rPr lang="hr-BA" sz="2000"/>
              <a:t>Pri određivanju catch bloka koji može obraditi bačeni izuzetak važe ista pravila kao kod prosljeđivanja argumenata  funkciji.  </a:t>
            </a:r>
          </a:p>
          <a:p>
            <a:r>
              <a:rPr lang="hr-BA" sz="2000"/>
              <a:t>Ukoliko  je  kao  formalni  argument  navedena  neka klasa T,  onda  taj catch blok  može  obraditi  izuzetke  opisane  objektima  klase T,  ali  i objektima  klasa  koje nasljeđujuklasu T.  Pri  tome,  postoji  mogućnost  dinamičkog vezivanja,  tj.  podržavanja  polimorfizma  ukoliko  je  formalni  argument  referenca  ili pokazivač</a:t>
            </a:r>
            <a:endParaRPr lang="hr-BA" sz="2000" dirty="0"/>
          </a:p>
        </p:txBody>
      </p:sp>
      <p:pic>
        <p:nvPicPr>
          <p:cNvPr id="4100" name="Picture 4" descr="Slikovni rezultat za error handling">
            <a:extLst>
              <a:ext uri="{FF2B5EF4-FFF2-40B4-BE49-F238E27FC236}">
                <a16:creationId xmlns:a16="http://schemas.microsoft.com/office/drawing/2014/main" id="{968C10C2-A362-462D-A315-F5B042863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769" y="4566350"/>
            <a:ext cx="4092233" cy="229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4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E154-2966-4A75-95BF-53FFB30A92B6}"/>
              </a:ext>
            </a:extLst>
          </p:cNvPr>
          <p:cNvSpPr>
            <a:spLocks noGrp="1"/>
          </p:cNvSpPr>
          <p:nvPr>
            <p:ph type="title"/>
          </p:nvPr>
        </p:nvSpPr>
        <p:spPr/>
        <p:txBody>
          <a:bodyPr/>
          <a:lstStyle/>
          <a:p>
            <a:r>
              <a:rPr lang="hr-BA" dirty="0"/>
              <a:t>Rukovanje izuzecima primjer</a:t>
            </a:r>
          </a:p>
        </p:txBody>
      </p:sp>
      <p:pic>
        <p:nvPicPr>
          <p:cNvPr id="4" name="Content Placeholder 3">
            <a:extLst>
              <a:ext uri="{FF2B5EF4-FFF2-40B4-BE49-F238E27FC236}">
                <a16:creationId xmlns:a16="http://schemas.microsoft.com/office/drawing/2014/main" id="{E6B8E1F9-C0DC-400F-8518-9CA44638EEF1}"/>
              </a:ext>
            </a:extLst>
          </p:cNvPr>
          <p:cNvPicPr>
            <a:picLocks noGrp="1" noChangeAspect="1"/>
          </p:cNvPicPr>
          <p:nvPr>
            <p:ph idx="1"/>
          </p:nvPr>
        </p:nvPicPr>
        <p:blipFill>
          <a:blip r:embed="rId2"/>
          <a:stretch>
            <a:fillRect/>
          </a:stretch>
        </p:blipFill>
        <p:spPr>
          <a:xfrm>
            <a:off x="432659" y="1270000"/>
            <a:ext cx="7814511" cy="3881437"/>
          </a:xfrm>
          <a:prstGeom prst="rect">
            <a:avLst/>
          </a:prstGeom>
        </p:spPr>
      </p:pic>
    </p:spTree>
    <p:extLst>
      <p:ext uri="{BB962C8B-B14F-4D97-AF65-F5344CB8AC3E}">
        <p14:creationId xmlns:p14="http://schemas.microsoft.com/office/powerpoint/2010/main" val="21385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2BB1-3AB3-41E3-B04C-800725B3BA33}"/>
              </a:ext>
            </a:extLst>
          </p:cNvPr>
          <p:cNvSpPr>
            <a:spLocks noGrp="1"/>
          </p:cNvSpPr>
          <p:nvPr>
            <p:ph type="title"/>
          </p:nvPr>
        </p:nvSpPr>
        <p:spPr>
          <a:xfrm>
            <a:off x="469000" y="101203"/>
            <a:ext cx="8596668" cy="1320800"/>
          </a:xfrm>
        </p:spPr>
        <p:txBody>
          <a:bodyPr/>
          <a:lstStyle/>
          <a:p>
            <a:r>
              <a:rPr lang="hr-BA" dirty="0"/>
              <a:t>Rukovanje izuzecima - primjer</a:t>
            </a:r>
          </a:p>
        </p:txBody>
      </p:sp>
      <p:pic>
        <p:nvPicPr>
          <p:cNvPr id="4" name="Content Placeholder 3">
            <a:extLst>
              <a:ext uri="{FF2B5EF4-FFF2-40B4-BE49-F238E27FC236}">
                <a16:creationId xmlns:a16="http://schemas.microsoft.com/office/drawing/2014/main" id="{03FEC0DC-B5DD-4B87-9D40-954A79AC0F1A}"/>
              </a:ext>
            </a:extLst>
          </p:cNvPr>
          <p:cNvPicPr>
            <a:picLocks noGrp="1" noChangeAspect="1"/>
          </p:cNvPicPr>
          <p:nvPr>
            <p:ph idx="1"/>
          </p:nvPr>
        </p:nvPicPr>
        <p:blipFill>
          <a:blip r:embed="rId2"/>
          <a:stretch>
            <a:fillRect/>
          </a:stretch>
        </p:blipFill>
        <p:spPr>
          <a:xfrm>
            <a:off x="260666" y="929634"/>
            <a:ext cx="9013335" cy="4013994"/>
          </a:xfrm>
          <a:prstGeom prst="rect">
            <a:avLst/>
          </a:prstGeom>
        </p:spPr>
      </p:pic>
      <p:pic>
        <p:nvPicPr>
          <p:cNvPr id="5" name="Picture 4">
            <a:extLst>
              <a:ext uri="{FF2B5EF4-FFF2-40B4-BE49-F238E27FC236}">
                <a16:creationId xmlns:a16="http://schemas.microsoft.com/office/drawing/2014/main" id="{8F0F90E3-AB53-42DF-B1C4-098960ED3DBF}"/>
              </a:ext>
            </a:extLst>
          </p:cNvPr>
          <p:cNvPicPr>
            <a:picLocks noChangeAspect="1"/>
          </p:cNvPicPr>
          <p:nvPr/>
        </p:nvPicPr>
        <p:blipFill>
          <a:blip r:embed="rId3"/>
          <a:stretch>
            <a:fillRect/>
          </a:stretch>
        </p:blipFill>
        <p:spPr>
          <a:xfrm>
            <a:off x="7768909" y="4501075"/>
            <a:ext cx="4162425" cy="2019300"/>
          </a:xfrm>
          <a:prstGeom prst="rect">
            <a:avLst/>
          </a:prstGeom>
        </p:spPr>
      </p:pic>
    </p:spTree>
    <p:extLst>
      <p:ext uri="{BB962C8B-B14F-4D97-AF65-F5344CB8AC3E}">
        <p14:creationId xmlns:p14="http://schemas.microsoft.com/office/powerpoint/2010/main" val="295099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26FB-FDEB-42E5-AC5C-58A31675D8AE}"/>
              </a:ext>
            </a:extLst>
          </p:cNvPr>
          <p:cNvSpPr>
            <a:spLocks noGrp="1"/>
          </p:cNvSpPr>
          <p:nvPr>
            <p:ph type="title"/>
          </p:nvPr>
        </p:nvSpPr>
        <p:spPr>
          <a:xfrm>
            <a:off x="677334" y="209252"/>
            <a:ext cx="8596668" cy="1320800"/>
          </a:xfrm>
        </p:spPr>
        <p:txBody>
          <a:bodyPr/>
          <a:lstStyle/>
          <a:p>
            <a:r>
              <a:rPr lang="hr-BA" dirty="0"/>
              <a:t>Specifikacija izuztaka</a:t>
            </a:r>
          </a:p>
        </p:txBody>
      </p:sp>
      <p:sp>
        <p:nvSpPr>
          <p:cNvPr id="3" name="Content Placeholder 2">
            <a:extLst>
              <a:ext uri="{FF2B5EF4-FFF2-40B4-BE49-F238E27FC236}">
                <a16:creationId xmlns:a16="http://schemas.microsoft.com/office/drawing/2014/main" id="{402040C4-3C9D-4B69-B6B2-6B17584199F8}"/>
              </a:ext>
            </a:extLst>
          </p:cNvPr>
          <p:cNvSpPr>
            <a:spLocks noGrp="1"/>
          </p:cNvSpPr>
          <p:nvPr>
            <p:ph idx="1"/>
          </p:nvPr>
        </p:nvSpPr>
        <p:spPr>
          <a:xfrm>
            <a:off x="318053" y="965200"/>
            <a:ext cx="9236764" cy="3880773"/>
          </a:xfrm>
        </p:spPr>
        <p:txBody>
          <a:bodyPr>
            <a:normAutofit/>
          </a:bodyPr>
          <a:lstStyle/>
          <a:p>
            <a:r>
              <a:rPr lang="hr-BA" sz="2000" dirty="0"/>
              <a:t>U okviru svake funkcije je moguće navesti specifikaciju izuzetaka. Na taj način, korisnik funkcije  ili  klase se informiše  o  tome  koji  izuzeci se mogu  desiti,  tj.  koje  izuzetke  bi trebalo obraditi na mjestu poziva funkcije.</a:t>
            </a:r>
          </a:p>
          <a:p>
            <a:r>
              <a:rPr lang="hr-BA" sz="2000" dirty="0"/>
              <a:t>Specifikacija izuzetaka se navodi u zaglavlju funkcije što se može vidjeti sa slike.</a:t>
            </a:r>
          </a:p>
        </p:txBody>
      </p:sp>
      <p:pic>
        <p:nvPicPr>
          <p:cNvPr id="4" name="Picture 3">
            <a:extLst>
              <a:ext uri="{FF2B5EF4-FFF2-40B4-BE49-F238E27FC236}">
                <a16:creationId xmlns:a16="http://schemas.microsoft.com/office/drawing/2014/main" id="{5BFDC6E1-945E-4721-B9C9-E608A498E920}"/>
              </a:ext>
            </a:extLst>
          </p:cNvPr>
          <p:cNvPicPr>
            <a:picLocks noChangeAspect="1"/>
          </p:cNvPicPr>
          <p:nvPr/>
        </p:nvPicPr>
        <p:blipFill>
          <a:blip r:embed="rId2"/>
          <a:stretch>
            <a:fillRect/>
          </a:stretch>
        </p:blipFill>
        <p:spPr>
          <a:xfrm>
            <a:off x="1613866" y="3114675"/>
            <a:ext cx="8248650" cy="3743325"/>
          </a:xfrm>
          <a:prstGeom prst="rect">
            <a:avLst/>
          </a:prstGeom>
        </p:spPr>
      </p:pic>
    </p:spTree>
    <p:extLst>
      <p:ext uri="{BB962C8B-B14F-4D97-AF65-F5344CB8AC3E}">
        <p14:creationId xmlns:p14="http://schemas.microsoft.com/office/powerpoint/2010/main" val="107877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8A81-4FB6-43BC-A167-DE0349BEFCC3}"/>
              </a:ext>
            </a:extLst>
          </p:cNvPr>
          <p:cNvSpPr>
            <a:spLocks noGrp="1"/>
          </p:cNvSpPr>
          <p:nvPr>
            <p:ph type="title"/>
          </p:nvPr>
        </p:nvSpPr>
        <p:spPr/>
        <p:txBody>
          <a:bodyPr/>
          <a:lstStyle/>
          <a:p>
            <a:r>
              <a:rPr lang="hr-BA" dirty="0"/>
              <a:t>Specifikacija izuzetaka</a:t>
            </a:r>
          </a:p>
        </p:txBody>
      </p:sp>
      <p:sp>
        <p:nvSpPr>
          <p:cNvPr id="3" name="Content Placeholder 2">
            <a:extLst>
              <a:ext uri="{FF2B5EF4-FFF2-40B4-BE49-F238E27FC236}">
                <a16:creationId xmlns:a16="http://schemas.microsoft.com/office/drawing/2014/main" id="{4883489D-57CB-4543-83FB-D767818B7D7C}"/>
              </a:ext>
            </a:extLst>
          </p:cNvPr>
          <p:cNvSpPr>
            <a:spLocks noGrp="1"/>
          </p:cNvSpPr>
          <p:nvPr>
            <p:ph idx="1"/>
          </p:nvPr>
        </p:nvSpPr>
        <p:spPr>
          <a:xfrm>
            <a:off x="677334" y="1660940"/>
            <a:ext cx="8596668" cy="3880773"/>
          </a:xfrm>
        </p:spPr>
        <p:txBody>
          <a:bodyPr/>
          <a:lstStyle/>
          <a:p>
            <a:r>
              <a:rPr lang="hr-BA" dirty="0"/>
              <a:t>Ukoliko funkcija može baciti više izuzetaka, oni se navode u zagradi, odvojeni zarezom:</a:t>
            </a:r>
            <a:br>
              <a:rPr lang="hr-BA" dirty="0"/>
            </a:br>
            <a:br>
              <a:rPr lang="hr-BA" dirty="0"/>
            </a:br>
            <a:br>
              <a:rPr lang="hr-BA" dirty="0"/>
            </a:br>
            <a:endParaRPr lang="hr-BA" dirty="0"/>
          </a:p>
          <a:p>
            <a:r>
              <a:rPr lang="hr-BA" dirty="0"/>
              <a:t>Ovako deklarisana funkcija se obavezuje da neće bacati izuzetke osim navedenih.</a:t>
            </a:r>
          </a:p>
          <a:p>
            <a:r>
              <a:rPr lang="hr-BA" dirty="0"/>
              <a:t>Ako se nakon throw ostave prazne zagrade, to znači da funkcija neće bacati izuzetke.</a:t>
            </a:r>
          </a:p>
          <a:p>
            <a:endParaRPr lang="hr-BA" dirty="0"/>
          </a:p>
          <a:p>
            <a:endParaRPr lang="hr-BA" dirty="0"/>
          </a:p>
        </p:txBody>
      </p:sp>
      <p:pic>
        <p:nvPicPr>
          <p:cNvPr id="4" name="Picture 3">
            <a:extLst>
              <a:ext uri="{FF2B5EF4-FFF2-40B4-BE49-F238E27FC236}">
                <a16:creationId xmlns:a16="http://schemas.microsoft.com/office/drawing/2014/main" id="{F98296FF-8471-4E13-BA4E-154A201CD8AD}"/>
              </a:ext>
            </a:extLst>
          </p:cNvPr>
          <p:cNvPicPr>
            <a:picLocks noChangeAspect="1"/>
          </p:cNvPicPr>
          <p:nvPr/>
        </p:nvPicPr>
        <p:blipFill>
          <a:blip r:embed="rId2"/>
          <a:stretch>
            <a:fillRect/>
          </a:stretch>
        </p:blipFill>
        <p:spPr>
          <a:xfrm>
            <a:off x="813351" y="2482091"/>
            <a:ext cx="9202837" cy="499649"/>
          </a:xfrm>
          <a:prstGeom prst="rect">
            <a:avLst/>
          </a:prstGeom>
        </p:spPr>
      </p:pic>
      <p:pic>
        <p:nvPicPr>
          <p:cNvPr id="5" name="Picture 4">
            <a:extLst>
              <a:ext uri="{FF2B5EF4-FFF2-40B4-BE49-F238E27FC236}">
                <a16:creationId xmlns:a16="http://schemas.microsoft.com/office/drawing/2014/main" id="{F4458D4F-001F-40B4-8891-7D1CB0AE7623}"/>
              </a:ext>
            </a:extLst>
          </p:cNvPr>
          <p:cNvPicPr>
            <a:picLocks noChangeAspect="1"/>
          </p:cNvPicPr>
          <p:nvPr/>
        </p:nvPicPr>
        <p:blipFill>
          <a:blip r:embed="rId3"/>
          <a:stretch>
            <a:fillRect/>
          </a:stretch>
        </p:blipFill>
        <p:spPr>
          <a:xfrm>
            <a:off x="677334" y="4747764"/>
            <a:ext cx="9202838" cy="433212"/>
          </a:xfrm>
          <a:prstGeom prst="rect">
            <a:avLst/>
          </a:prstGeom>
        </p:spPr>
      </p:pic>
    </p:spTree>
    <p:extLst>
      <p:ext uri="{BB962C8B-B14F-4D97-AF65-F5344CB8AC3E}">
        <p14:creationId xmlns:p14="http://schemas.microsoft.com/office/powerpoint/2010/main" val="251741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446A-9933-4274-878B-8D18D30CD3BF}"/>
              </a:ext>
            </a:extLst>
          </p:cNvPr>
          <p:cNvSpPr>
            <a:spLocks noGrp="1"/>
          </p:cNvSpPr>
          <p:nvPr>
            <p:ph type="title"/>
          </p:nvPr>
        </p:nvSpPr>
        <p:spPr/>
        <p:txBody>
          <a:bodyPr/>
          <a:lstStyle/>
          <a:p>
            <a:r>
              <a:rPr lang="hr-BA" dirty="0"/>
              <a:t>Exception</a:t>
            </a:r>
          </a:p>
        </p:txBody>
      </p:sp>
      <p:sp>
        <p:nvSpPr>
          <p:cNvPr id="3" name="Content Placeholder 2">
            <a:extLst>
              <a:ext uri="{FF2B5EF4-FFF2-40B4-BE49-F238E27FC236}">
                <a16:creationId xmlns:a16="http://schemas.microsoft.com/office/drawing/2014/main" id="{7683CA9C-3B82-4315-901B-43CD38C2EFA3}"/>
              </a:ext>
            </a:extLst>
          </p:cNvPr>
          <p:cNvSpPr>
            <a:spLocks noGrp="1"/>
          </p:cNvSpPr>
          <p:nvPr>
            <p:ph idx="1"/>
          </p:nvPr>
        </p:nvSpPr>
        <p:spPr>
          <a:xfrm>
            <a:off x="677334" y="1488613"/>
            <a:ext cx="8596668" cy="3880773"/>
          </a:xfrm>
        </p:spPr>
        <p:txBody>
          <a:bodyPr>
            <a:normAutofit/>
          </a:bodyPr>
          <a:lstStyle/>
          <a:p>
            <a:r>
              <a:rPr lang="hr-BA" sz="2000" dirty="0"/>
              <a:t>U standardnoj C++ biblioteci je konstruisana klasa exception koja služi kao osnovna (bazna) klasa svim izuzecima koji se mogu desiti u standardnoj C++ biblioteci.</a:t>
            </a:r>
          </a:p>
          <a:p>
            <a:endParaRPr lang="hr-BA" sz="2000" dirty="0"/>
          </a:p>
        </p:txBody>
      </p:sp>
      <p:pic>
        <p:nvPicPr>
          <p:cNvPr id="4" name="Picture 3">
            <a:extLst>
              <a:ext uri="{FF2B5EF4-FFF2-40B4-BE49-F238E27FC236}">
                <a16:creationId xmlns:a16="http://schemas.microsoft.com/office/drawing/2014/main" id="{8FEDFEB4-B105-4C4B-955B-57EE1F076F0C}"/>
              </a:ext>
            </a:extLst>
          </p:cNvPr>
          <p:cNvPicPr>
            <a:picLocks noChangeAspect="1"/>
          </p:cNvPicPr>
          <p:nvPr/>
        </p:nvPicPr>
        <p:blipFill>
          <a:blip r:embed="rId2"/>
          <a:stretch>
            <a:fillRect/>
          </a:stretch>
        </p:blipFill>
        <p:spPr>
          <a:xfrm>
            <a:off x="1280555" y="2809413"/>
            <a:ext cx="7897501" cy="3253201"/>
          </a:xfrm>
          <a:prstGeom prst="rect">
            <a:avLst/>
          </a:prstGeom>
        </p:spPr>
      </p:pic>
    </p:spTree>
    <p:extLst>
      <p:ext uri="{BB962C8B-B14F-4D97-AF65-F5344CB8AC3E}">
        <p14:creationId xmlns:p14="http://schemas.microsoft.com/office/powerpoint/2010/main" val="386106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1187-0345-40A1-94C6-3EEDE2EC7C73}"/>
              </a:ext>
            </a:extLst>
          </p:cNvPr>
          <p:cNvSpPr>
            <a:spLocks noGrp="1"/>
          </p:cNvSpPr>
          <p:nvPr>
            <p:ph type="title"/>
          </p:nvPr>
        </p:nvSpPr>
        <p:spPr>
          <a:xfrm>
            <a:off x="438795" y="156239"/>
            <a:ext cx="8596668" cy="1320800"/>
          </a:xfrm>
        </p:spPr>
        <p:txBody>
          <a:bodyPr/>
          <a:lstStyle/>
          <a:p>
            <a:r>
              <a:rPr lang="hr-BA" dirty="0"/>
              <a:t>Bacanje izuzetaka pomoću predefiniranih tipova podataka</a:t>
            </a:r>
          </a:p>
        </p:txBody>
      </p:sp>
      <p:sp>
        <p:nvSpPr>
          <p:cNvPr id="3" name="Content Placeholder 2">
            <a:extLst>
              <a:ext uri="{FF2B5EF4-FFF2-40B4-BE49-F238E27FC236}">
                <a16:creationId xmlns:a16="http://schemas.microsoft.com/office/drawing/2014/main" id="{D7013C71-EC08-4D26-AB47-959A9462C3DE}"/>
              </a:ext>
            </a:extLst>
          </p:cNvPr>
          <p:cNvSpPr>
            <a:spLocks noGrp="1"/>
          </p:cNvSpPr>
          <p:nvPr>
            <p:ph idx="1"/>
          </p:nvPr>
        </p:nvSpPr>
        <p:spPr>
          <a:xfrm>
            <a:off x="438795" y="1605425"/>
            <a:ext cx="3951816" cy="3880773"/>
          </a:xfrm>
        </p:spPr>
        <p:txBody>
          <a:bodyPr>
            <a:normAutofit/>
          </a:bodyPr>
          <a:lstStyle/>
          <a:p>
            <a:r>
              <a:rPr lang="hr-BA" sz="2000" dirty="0"/>
              <a:t>Pored  korisnički  definisanih  tipova  (npr. NedozvoljenaOperacija),  prilikom "bacanja„ izuzetaka moguće je koristiti i druge (ugrađene) tipove podatka. </a:t>
            </a:r>
            <a:br>
              <a:rPr lang="hr-BA" sz="2000" dirty="0"/>
            </a:br>
            <a:r>
              <a:rPr lang="hr-BA" sz="2000" dirty="0"/>
              <a:t>U takvim slučajevima, tip argumenta u catch bloku mora odgovarati tipu podatka koji se koristi prilikom bacanja izuzetaka.</a:t>
            </a:r>
          </a:p>
          <a:p>
            <a:endParaRPr lang="hr-BA" sz="2000" dirty="0"/>
          </a:p>
        </p:txBody>
      </p:sp>
      <p:pic>
        <p:nvPicPr>
          <p:cNvPr id="4" name="Picture 3">
            <a:extLst>
              <a:ext uri="{FF2B5EF4-FFF2-40B4-BE49-F238E27FC236}">
                <a16:creationId xmlns:a16="http://schemas.microsoft.com/office/drawing/2014/main" id="{FA81CA4B-3D46-4EFF-A960-5832FA145F49}"/>
              </a:ext>
            </a:extLst>
          </p:cNvPr>
          <p:cNvPicPr>
            <a:picLocks noChangeAspect="1"/>
          </p:cNvPicPr>
          <p:nvPr/>
        </p:nvPicPr>
        <p:blipFill>
          <a:blip r:embed="rId2"/>
          <a:stretch>
            <a:fillRect/>
          </a:stretch>
        </p:blipFill>
        <p:spPr>
          <a:xfrm>
            <a:off x="4390611" y="1448001"/>
            <a:ext cx="7801389" cy="5148524"/>
          </a:xfrm>
          <a:prstGeom prst="rect">
            <a:avLst/>
          </a:prstGeom>
        </p:spPr>
      </p:pic>
    </p:spTree>
    <p:extLst>
      <p:ext uri="{BB962C8B-B14F-4D97-AF65-F5344CB8AC3E}">
        <p14:creationId xmlns:p14="http://schemas.microsoft.com/office/powerpoint/2010/main" val="33108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58B9-D3F4-4933-A710-E08B34BC4F84}"/>
              </a:ext>
            </a:extLst>
          </p:cNvPr>
          <p:cNvSpPr>
            <a:spLocks noGrp="1"/>
          </p:cNvSpPr>
          <p:nvPr>
            <p:ph type="title"/>
          </p:nvPr>
        </p:nvSpPr>
        <p:spPr/>
        <p:txBody>
          <a:bodyPr/>
          <a:lstStyle/>
          <a:p>
            <a:r>
              <a:rPr lang="hr-BA" dirty="0"/>
              <a:t>Vježba</a:t>
            </a:r>
          </a:p>
        </p:txBody>
      </p:sp>
      <p:sp>
        <p:nvSpPr>
          <p:cNvPr id="3" name="Content Placeholder 2">
            <a:extLst>
              <a:ext uri="{FF2B5EF4-FFF2-40B4-BE49-F238E27FC236}">
                <a16:creationId xmlns:a16="http://schemas.microsoft.com/office/drawing/2014/main" id="{17732EC6-76F6-4233-9300-F1E07EC135C1}"/>
              </a:ext>
            </a:extLst>
          </p:cNvPr>
          <p:cNvSpPr>
            <a:spLocks noGrp="1"/>
          </p:cNvSpPr>
          <p:nvPr>
            <p:ph idx="1"/>
          </p:nvPr>
        </p:nvSpPr>
        <p:spPr>
          <a:xfrm>
            <a:off x="518308" y="1630502"/>
            <a:ext cx="8596668" cy="3880773"/>
          </a:xfrm>
        </p:spPr>
        <p:txBody>
          <a:bodyPr/>
          <a:lstStyle/>
          <a:p>
            <a:r>
              <a:rPr lang="hr-BA" dirty="0"/>
              <a:t>Zadatak u prilogu ...</a:t>
            </a:r>
          </a:p>
          <a:p>
            <a:endParaRPr lang="hr-BA" dirty="0"/>
          </a:p>
        </p:txBody>
      </p:sp>
      <p:pic>
        <p:nvPicPr>
          <p:cNvPr id="5122" name="Picture 2" descr="Slikovni rezultat za practice">
            <a:extLst>
              <a:ext uri="{FF2B5EF4-FFF2-40B4-BE49-F238E27FC236}">
                <a16:creationId xmlns:a16="http://schemas.microsoft.com/office/drawing/2014/main" id="{0E832723-13AF-4F86-B21A-6D24714F4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12" y="2041526"/>
            <a:ext cx="770572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63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C92162C-0942-4499-9548-60ECC317F56E}"/>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3000" b="1" dirty="0" err="1">
                <a:solidFill>
                  <a:srgbClr val="FFC000"/>
                </a:solidFill>
              </a:rPr>
              <a:t>Hvala</a:t>
            </a:r>
            <a:r>
              <a:rPr lang="en-US" sz="3000" b="1" dirty="0">
                <a:solidFill>
                  <a:srgbClr val="FFC000"/>
                </a:solidFill>
              </a:rPr>
              <a:t> </a:t>
            </a:r>
            <a:r>
              <a:rPr lang="en-US" sz="3000" b="1" dirty="0" err="1">
                <a:solidFill>
                  <a:srgbClr val="FFC000"/>
                </a:solidFill>
              </a:rPr>
              <a:t>na</a:t>
            </a:r>
            <a:r>
              <a:rPr lang="en-US" sz="3000" b="1" dirty="0">
                <a:solidFill>
                  <a:srgbClr val="FFC000"/>
                </a:solidFill>
              </a:rPr>
              <a:t> </a:t>
            </a:r>
            <a:r>
              <a:rPr lang="en-US" sz="3000" b="1" dirty="0" err="1">
                <a:solidFill>
                  <a:srgbClr val="FFC000"/>
                </a:solidFill>
              </a:rPr>
              <a:t>pažnji</a:t>
            </a:r>
            <a:r>
              <a:rPr lang="en-US" sz="3000" b="1" dirty="0">
                <a:solidFill>
                  <a:srgbClr val="FFC000"/>
                </a:solidFill>
              </a:rPr>
              <a:t>!</a:t>
            </a:r>
            <a:br>
              <a:rPr lang="en-US" sz="3000" b="1" dirty="0">
                <a:solidFill>
                  <a:srgbClr val="FFC000"/>
                </a:solidFill>
              </a:rPr>
            </a:br>
            <a:r>
              <a:rPr lang="en-US" sz="3000" b="1" dirty="0">
                <a:solidFill>
                  <a:srgbClr val="FFC000"/>
                </a:solidFill>
              </a:rPr>
              <a:t>aida.pirusic@hotmail.com</a:t>
            </a:r>
            <a:br>
              <a:rPr lang="en-US" sz="3000" b="1" dirty="0">
                <a:solidFill>
                  <a:srgbClr val="FFC000"/>
                </a:solidFill>
              </a:rPr>
            </a:br>
            <a:endParaRPr lang="en-US" sz="3000" b="1" dirty="0">
              <a:solidFill>
                <a:srgbClr val="FFC000"/>
              </a:solidFill>
            </a:endParaRPr>
          </a:p>
        </p:txBody>
      </p:sp>
      <p:sp>
        <p:nvSpPr>
          <p:cNvPr id="38"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85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likovni rezultat za errors">
            <a:extLst>
              <a:ext uri="{FF2B5EF4-FFF2-40B4-BE49-F238E27FC236}">
                <a16:creationId xmlns:a16="http://schemas.microsoft.com/office/drawing/2014/main" id="{12098B1B-B23D-4765-8214-667628699C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34" r="16713"/>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6572AE-ADDB-4E24-A1DB-C75EA597F991}"/>
              </a:ext>
            </a:extLst>
          </p:cNvPr>
          <p:cNvSpPr>
            <a:spLocks noGrp="1"/>
          </p:cNvSpPr>
          <p:nvPr>
            <p:ph type="title"/>
          </p:nvPr>
        </p:nvSpPr>
        <p:spPr>
          <a:xfrm>
            <a:off x="324320" y="419894"/>
            <a:ext cx="4527713" cy="1320800"/>
          </a:xfrm>
        </p:spPr>
        <p:txBody>
          <a:bodyPr>
            <a:normAutofit/>
          </a:bodyPr>
          <a:lstStyle/>
          <a:p>
            <a:r>
              <a:rPr lang="hr-BA" dirty="0"/>
              <a:t>Greške u programu</a:t>
            </a:r>
          </a:p>
        </p:txBody>
      </p:sp>
      <p:sp>
        <p:nvSpPr>
          <p:cNvPr id="3" name="Content Placeholder 2">
            <a:extLst>
              <a:ext uri="{FF2B5EF4-FFF2-40B4-BE49-F238E27FC236}">
                <a16:creationId xmlns:a16="http://schemas.microsoft.com/office/drawing/2014/main" id="{EE24BAE0-9D55-420B-85B9-4D8BDBB7FC78}"/>
              </a:ext>
            </a:extLst>
          </p:cNvPr>
          <p:cNvSpPr>
            <a:spLocks noGrp="1"/>
          </p:cNvSpPr>
          <p:nvPr>
            <p:ph idx="1"/>
          </p:nvPr>
        </p:nvSpPr>
        <p:spPr>
          <a:xfrm>
            <a:off x="321146" y="1406563"/>
            <a:ext cx="4372968" cy="4549700"/>
          </a:xfrm>
        </p:spPr>
        <p:txBody>
          <a:bodyPr>
            <a:normAutofit/>
          </a:bodyPr>
          <a:lstStyle/>
          <a:p>
            <a:r>
              <a:rPr lang="hr-BA" sz="2000" dirty="0"/>
              <a:t>Programi se pišu tako da se predvide različite varijante njihovog izvršavanja, ustanove najčešće greške u njihovom radu i isprave se na mjestu otkrivanja.</a:t>
            </a:r>
          </a:p>
          <a:p>
            <a:r>
              <a:rPr lang="hr-BA" sz="2000" dirty="0"/>
              <a:t>Primjeri takvih grešaka su pogrešno unijeti podaci, nedozvoljene vrijednosti argumenata funkcije i različite greške u računanju vrijednosti izraza.</a:t>
            </a:r>
          </a:p>
          <a:p>
            <a:endParaRPr lang="hr-BA" sz="2000" dirty="0"/>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2985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likovni rezultat za errors">
            <a:extLst>
              <a:ext uri="{FF2B5EF4-FFF2-40B4-BE49-F238E27FC236}">
                <a16:creationId xmlns:a16="http://schemas.microsoft.com/office/drawing/2014/main" id="{A46D12D0-4A36-45B1-9D76-3BD526A29D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r="39436" b="-1"/>
          <a:stretch/>
        </p:blipFill>
        <p:spPr bwMode="auto">
          <a:xfrm>
            <a:off x="4047098" y="8466"/>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129FC7-3C7E-460A-A897-E13700539AD3}"/>
              </a:ext>
            </a:extLst>
          </p:cNvPr>
          <p:cNvSpPr>
            <a:spLocks noGrp="1"/>
          </p:cNvSpPr>
          <p:nvPr>
            <p:ph type="title"/>
          </p:nvPr>
        </p:nvSpPr>
        <p:spPr>
          <a:xfrm>
            <a:off x="253310" y="419894"/>
            <a:ext cx="4401104" cy="1320800"/>
          </a:xfrm>
        </p:spPr>
        <p:txBody>
          <a:bodyPr>
            <a:normAutofit/>
          </a:bodyPr>
          <a:lstStyle/>
          <a:p>
            <a:r>
              <a:rPr lang="hr-BA" dirty="0"/>
              <a:t>Greške u programu</a:t>
            </a:r>
          </a:p>
        </p:txBody>
      </p:sp>
      <p:sp>
        <p:nvSpPr>
          <p:cNvPr id="3" name="Content Placeholder 2">
            <a:extLst>
              <a:ext uri="{FF2B5EF4-FFF2-40B4-BE49-F238E27FC236}">
                <a16:creationId xmlns:a16="http://schemas.microsoft.com/office/drawing/2014/main" id="{945D0367-0F30-4BE3-B87C-33B3A40114C3}"/>
              </a:ext>
            </a:extLst>
          </p:cNvPr>
          <p:cNvSpPr>
            <a:spLocks noGrp="1"/>
          </p:cNvSpPr>
          <p:nvPr>
            <p:ph idx="1"/>
          </p:nvPr>
        </p:nvSpPr>
        <p:spPr>
          <a:xfrm>
            <a:off x="379268" y="1749160"/>
            <a:ext cx="4275146" cy="4156291"/>
          </a:xfrm>
        </p:spPr>
        <p:txBody>
          <a:bodyPr>
            <a:normAutofit/>
          </a:bodyPr>
          <a:lstStyle/>
          <a:p>
            <a:r>
              <a:rPr lang="hr-BA" sz="2000" dirty="0"/>
              <a:t>Međutim, naročito u produkciji uvijek je velika vjerovatnost za pojavu greške koju nismo predvidjeli.</a:t>
            </a:r>
          </a:p>
          <a:p>
            <a:r>
              <a:rPr lang="hr-BA" sz="2000" dirty="0"/>
              <a:t>Da bi se rukovalo i sa ovakvim greškama uvodi se koncept rukovanja izuzecima.</a:t>
            </a:r>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590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likovni rezultat za exception">
            <a:extLst>
              <a:ext uri="{FF2B5EF4-FFF2-40B4-BE49-F238E27FC236}">
                <a16:creationId xmlns:a16="http://schemas.microsoft.com/office/drawing/2014/main" id="{ADC0A225-0AD2-4A24-A4FE-DE1956EC21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13" r="-2" b="1218"/>
          <a:stretch/>
        </p:blipFill>
        <p:spPr bwMode="auto">
          <a:xfrm>
            <a:off x="3592520" y="8466"/>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53FE6A-CDBC-4930-A5F2-13CA42721B59}"/>
              </a:ext>
            </a:extLst>
          </p:cNvPr>
          <p:cNvSpPr>
            <a:spLocks noGrp="1"/>
          </p:cNvSpPr>
          <p:nvPr>
            <p:ph type="title"/>
          </p:nvPr>
        </p:nvSpPr>
        <p:spPr>
          <a:xfrm>
            <a:off x="434647" y="273124"/>
            <a:ext cx="3851123" cy="1320800"/>
          </a:xfrm>
        </p:spPr>
        <p:txBody>
          <a:bodyPr>
            <a:normAutofit/>
          </a:bodyPr>
          <a:lstStyle/>
          <a:p>
            <a:r>
              <a:rPr lang="hr-BA" dirty="0"/>
              <a:t>Izuzeci</a:t>
            </a:r>
          </a:p>
        </p:txBody>
      </p:sp>
      <p:sp>
        <p:nvSpPr>
          <p:cNvPr id="3" name="Content Placeholder 2">
            <a:extLst>
              <a:ext uri="{FF2B5EF4-FFF2-40B4-BE49-F238E27FC236}">
                <a16:creationId xmlns:a16="http://schemas.microsoft.com/office/drawing/2014/main" id="{E5FE8495-0EF4-4DC7-A071-6157AC969B04}"/>
              </a:ext>
            </a:extLst>
          </p:cNvPr>
          <p:cNvSpPr>
            <a:spLocks noGrp="1"/>
          </p:cNvSpPr>
          <p:nvPr>
            <p:ph idx="1"/>
          </p:nvPr>
        </p:nvSpPr>
        <p:spPr>
          <a:xfrm>
            <a:off x="368049" y="1634800"/>
            <a:ext cx="4202457" cy="4174978"/>
          </a:xfrm>
        </p:spPr>
        <p:txBody>
          <a:bodyPr>
            <a:normAutofit/>
          </a:bodyPr>
          <a:lstStyle/>
          <a:p>
            <a:r>
              <a:rPr lang="hr-BA" sz="2000"/>
              <a:t>Najjednostavnije  rečeno,izuzetak je  nepredviđena  ili  nedozvoljena situacija  koja  se  može  desiti  za  vrijeme  izvršavanja  nekog  dijela  programa. Svojom pojavom,izuzetak onemogućava uspješno izvršavanje određenog dijela koda (program puca).</a:t>
            </a:r>
          </a:p>
          <a:p>
            <a:endParaRPr lang="hr-BA" sz="2000" dirty="0"/>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16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38FBE81-DE50-4169-921B-555AEC210875}"/>
              </a:ext>
            </a:extLst>
          </p:cNvPr>
          <p:cNvSpPr>
            <a:spLocks noGrp="1"/>
          </p:cNvSpPr>
          <p:nvPr>
            <p:ph type="title"/>
          </p:nvPr>
        </p:nvSpPr>
        <p:spPr>
          <a:xfrm>
            <a:off x="646645" y="97177"/>
            <a:ext cx="4203045" cy="1375608"/>
          </a:xfrm>
        </p:spPr>
        <p:txBody>
          <a:bodyPr anchor="ctr">
            <a:normAutofit/>
          </a:bodyPr>
          <a:lstStyle/>
          <a:p>
            <a:r>
              <a:rPr lang="hr-BA" dirty="0">
                <a:solidFill>
                  <a:schemeClr val="bg1"/>
                </a:solidFill>
              </a:rPr>
              <a:t>Izuzeci - primjer</a:t>
            </a:r>
          </a:p>
        </p:txBody>
      </p:sp>
      <p:sp>
        <p:nvSpPr>
          <p:cNvPr id="3" name="Content Placeholder 2">
            <a:extLst>
              <a:ext uri="{FF2B5EF4-FFF2-40B4-BE49-F238E27FC236}">
                <a16:creationId xmlns:a16="http://schemas.microsoft.com/office/drawing/2014/main" id="{A0215A1A-D0F9-40A1-943B-5A50AF0F4A50}"/>
              </a:ext>
            </a:extLst>
          </p:cNvPr>
          <p:cNvSpPr>
            <a:spLocks noGrp="1"/>
          </p:cNvSpPr>
          <p:nvPr>
            <p:ph idx="1"/>
          </p:nvPr>
        </p:nvSpPr>
        <p:spPr>
          <a:xfrm>
            <a:off x="343092" y="1879693"/>
            <a:ext cx="4203045" cy="3440110"/>
          </a:xfrm>
        </p:spPr>
        <p:txBody>
          <a:bodyPr>
            <a:normAutofit/>
          </a:bodyPr>
          <a:lstStyle/>
          <a:p>
            <a:r>
              <a:rPr lang="hr-BA" sz="2000" dirty="0">
                <a:solidFill>
                  <a:schemeClr val="bg1"/>
                </a:solidFill>
              </a:rPr>
              <a:t>Na slici imamo primjer klase Kalkulator.</a:t>
            </a:r>
          </a:p>
          <a:p>
            <a:r>
              <a:rPr lang="hr-BA" sz="2000" dirty="0">
                <a:solidFill>
                  <a:schemeClr val="bg1"/>
                </a:solidFill>
              </a:rPr>
              <a:t>Prilikom operacije dijeljenja šta se dešava ako je b=0.</a:t>
            </a:r>
          </a:p>
          <a:p>
            <a:r>
              <a:rPr lang="hr-BA" sz="2000" dirty="0">
                <a:solidFill>
                  <a:schemeClr val="bg1"/>
                </a:solidFill>
              </a:rPr>
              <a:t>Nije dozvoljeno dijeliti nulom, program puca.</a:t>
            </a:r>
          </a:p>
          <a:p>
            <a:pPr marL="0" indent="0">
              <a:buNone/>
            </a:pPr>
            <a:endParaRPr lang="hr-BA" sz="2000" dirty="0">
              <a:solidFill>
                <a:schemeClr val="bg1"/>
              </a:solidFill>
            </a:endParaRPr>
          </a:p>
        </p:txBody>
      </p:sp>
      <p:pic>
        <p:nvPicPr>
          <p:cNvPr id="4" name="Picture 3">
            <a:extLst>
              <a:ext uri="{FF2B5EF4-FFF2-40B4-BE49-F238E27FC236}">
                <a16:creationId xmlns:a16="http://schemas.microsoft.com/office/drawing/2014/main" id="{308E9782-946B-439A-AC84-AF8AAB16437F}"/>
              </a:ext>
            </a:extLst>
          </p:cNvPr>
          <p:cNvPicPr>
            <a:picLocks noChangeAspect="1"/>
          </p:cNvPicPr>
          <p:nvPr/>
        </p:nvPicPr>
        <p:blipFill>
          <a:blip r:embed="rId2"/>
          <a:stretch>
            <a:fillRect/>
          </a:stretch>
        </p:blipFill>
        <p:spPr>
          <a:xfrm>
            <a:off x="5640499" y="1452598"/>
            <a:ext cx="6445344" cy="3867205"/>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4979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7B2E-C987-47C6-9D5B-1B1E1BA1551E}"/>
              </a:ext>
            </a:extLst>
          </p:cNvPr>
          <p:cNvSpPr>
            <a:spLocks noGrp="1"/>
          </p:cNvSpPr>
          <p:nvPr>
            <p:ph type="title"/>
          </p:nvPr>
        </p:nvSpPr>
        <p:spPr>
          <a:xfrm>
            <a:off x="508522" y="389215"/>
            <a:ext cx="8596668" cy="1320800"/>
          </a:xfrm>
        </p:spPr>
        <p:txBody>
          <a:bodyPr/>
          <a:lstStyle/>
          <a:p>
            <a:r>
              <a:rPr lang="hr-BA" dirty="0"/>
              <a:t>Rukovanje izuzecima</a:t>
            </a:r>
          </a:p>
        </p:txBody>
      </p:sp>
      <p:sp>
        <p:nvSpPr>
          <p:cNvPr id="3" name="Content Placeholder 2">
            <a:extLst>
              <a:ext uri="{FF2B5EF4-FFF2-40B4-BE49-F238E27FC236}">
                <a16:creationId xmlns:a16="http://schemas.microsoft.com/office/drawing/2014/main" id="{4D935CB5-1830-4354-972D-FB4E6AE7742D}"/>
              </a:ext>
            </a:extLst>
          </p:cNvPr>
          <p:cNvSpPr>
            <a:spLocks noGrp="1"/>
          </p:cNvSpPr>
          <p:nvPr>
            <p:ph idx="1"/>
          </p:nvPr>
        </p:nvSpPr>
        <p:spPr>
          <a:xfrm>
            <a:off x="677334" y="1477038"/>
            <a:ext cx="8596668" cy="4991747"/>
          </a:xfrm>
        </p:spPr>
        <p:txBody>
          <a:bodyPr>
            <a:normAutofit/>
          </a:bodyPr>
          <a:lstStyle/>
          <a:p>
            <a:r>
              <a:rPr lang="hr-BA" sz="2000" dirty="0"/>
              <a:t>Na mjestu gdje se dešava izuzetna situacija u C++ programu postavlja se izuzetak (engl. exception). </a:t>
            </a:r>
          </a:p>
          <a:p>
            <a:r>
              <a:rPr lang="hr-BA" sz="2000" dirty="0"/>
              <a:t>Postavljanje izuzetka se vrši izrazom </a:t>
            </a:r>
            <a:r>
              <a:rPr lang="hr-BA" sz="2000" dirty="0">
                <a:solidFill>
                  <a:srgbClr val="0070C0"/>
                </a:solidFill>
              </a:rPr>
              <a:t>throw </a:t>
            </a:r>
            <a:r>
              <a:rPr lang="hr-BA" sz="2000" dirty="0"/>
              <a:t>(baciti). Informacija koja opisuje izuzetak može biti objekat proizvoljnog tipa i navodi se iza ključne riječi throw.</a:t>
            </a:r>
          </a:p>
          <a:p>
            <a:r>
              <a:rPr lang="hr-BA" sz="2000" dirty="0"/>
              <a:t>Korištenjem try-catch bloka omogućeno je „hvatanje„ izuzetka. Iza ključne riječi try navodi se blok naredbi u kojima se može desiti izuzetak. </a:t>
            </a:r>
          </a:p>
          <a:p>
            <a:r>
              <a:rPr lang="hr-BA" sz="2000" dirty="0"/>
              <a:t>Obratite pažnju da su u ovom bloku  naredbi eliminisane  sve suvišne provjere(da  li  se  izuzetak  desio  ili  ne) čime se dobio mnogo čitljiviji programski kod.  Program se piše na  način kako  bi  se  trebao izvršavati bez izuzetaka.  Izuzeci će se obrađivati na posebnom mjestu tj.unutar </a:t>
            </a:r>
            <a:r>
              <a:rPr lang="hr-BA" sz="2000" dirty="0">
                <a:solidFill>
                  <a:srgbClr val="0070C0"/>
                </a:solidFill>
              </a:rPr>
              <a:t>catch</a:t>
            </a:r>
            <a:r>
              <a:rPr lang="hr-BA" sz="2000" dirty="0"/>
              <a:t> bloka(engl. catch–uhvatiti) koji se navodi iza </a:t>
            </a:r>
            <a:r>
              <a:rPr lang="hr-BA" sz="2000" dirty="0">
                <a:solidFill>
                  <a:srgbClr val="0070C0"/>
                </a:solidFill>
              </a:rPr>
              <a:t>try</a:t>
            </a:r>
            <a:r>
              <a:rPr lang="hr-BA" sz="2000" dirty="0"/>
              <a:t> bloka.</a:t>
            </a:r>
          </a:p>
          <a:p>
            <a:endParaRPr lang="hr-BA" sz="2000" dirty="0"/>
          </a:p>
        </p:txBody>
      </p:sp>
    </p:spTree>
    <p:extLst>
      <p:ext uri="{BB962C8B-B14F-4D97-AF65-F5344CB8AC3E}">
        <p14:creationId xmlns:p14="http://schemas.microsoft.com/office/powerpoint/2010/main" val="86013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7B2E-C987-47C6-9D5B-1B1E1BA1551E}"/>
              </a:ext>
            </a:extLst>
          </p:cNvPr>
          <p:cNvSpPr>
            <a:spLocks noGrp="1"/>
          </p:cNvSpPr>
          <p:nvPr>
            <p:ph type="title"/>
          </p:nvPr>
        </p:nvSpPr>
        <p:spPr>
          <a:xfrm>
            <a:off x="508522" y="156238"/>
            <a:ext cx="8596668" cy="1320800"/>
          </a:xfrm>
        </p:spPr>
        <p:txBody>
          <a:bodyPr/>
          <a:lstStyle/>
          <a:p>
            <a:r>
              <a:rPr lang="hr-BA" dirty="0"/>
              <a:t>Rukovanje izuzecima</a:t>
            </a:r>
          </a:p>
        </p:txBody>
      </p:sp>
      <p:sp>
        <p:nvSpPr>
          <p:cNvPr id="3" name="Content Placeholder 2">
            <a:extLst>
              <a:ext uri="{FF2B5EF4-FFF2-40B4-BE49-F238E27FC236}">
                <a16:creationId xmlns:a16="http://schemas.microsoft.com/office/drawing/2014/main" id="{4D935CB5-1830-4354-972D-FB4E6AE7742D}"/>
              </a:ext>
            </a:extLst>
          </p:cNvPr>
          <p:cNvSpPr>
            <a:spLocks noGrp="1"/>
          </p:cNvSpPr>
          <p:nvPr>
            <p:ph idx="1"/>
          </p:nvPr>
        </p:nvSpPr>
        <p:spPr>
          <a:xfrm>
            <a:off x="677334" y="1049615"/>
            <a:ext cx="8596668" cy="4991747"/>
          </a:xfrm>
        </p:spPr>
        <p:txBody>
          <a:bodyPr/>
          <a:lstStyle/>
          <a:p>
            <a:endParaRPr lang="hr-BA" dirty="0"/>
          </a:p>
        </p:txBody>
      </p:sp>
      <p:pic>
        <p:nvPicPr>
          <p:cNvPr id="4" name="Picture 3">
            <a:extLst>
              <a:ext uri="{FF2B5EF4-FFF2-40B4-BE49-F238E27FC236}">
                <a16:creationId xmlns:a16="http://schemas.microsoft.com/office/drawing/2014/main" id="{47A940B6-2E58-4FF0-84B2-F13141FE6E1D}"/>
              </a:ext>
            </a:extLst>
          </p:cNvPr>
          <p:cNvPicPr>
            <a:picLocks noChangeAspect="1"/>
          </p:cNvPicPr>
          <p:nvPr/>
        </p:nvPicPr>
        <p:blipFill>
          <a:blip r:embed="rId2"/>
          <a:stretch>
            <a:fillRect/>
          </a:stretch>
        </p:blipFill>
        <p:spPr>
          <a:xfrm>
            <a:off x="385389" y="1516663"/>
            <a:ext cx="6181725" cy="2028825"/>
          </a:xfrm>
          <a:prstGeom prst="rect">
            <a:avLst/>
          </a:prstGeom>
        </p:spPr>
      </p:pic>
      <p:pic>
        <p:nvPicPr>
          <p:cNvPr id="5" name="Picture 4">
            <a:extLst>
              <a:ext uri="{FF2B5EF4-FFF2-40B4-BE49-F238E27FC236}">
                <a16:creationId xmlns:a16="http://schemas.microsoft.com/office/drawing/2014/main" id="{65569BA9-DCD1-4069-986A-AEBE7294490C}"/>
              </a:ext>
            </a:extLst>
          </p:cNvPr>
          <p:cNvPicPr>
            <a:picLocks noChangeAspect="1"/>
          </p:cNvPicPr>
          <p:nvPr/>
        </p:nvPicPr>
        <p:blipFill>
          <a:blip r:embed="rId3"/>
          <a:stretch>
            <a:fillRect/>
          </a:stretch>
        </p:blipFill>
        <p:spPr>
          <a:xfrm>
            <a:off x="7717074" y="1835918"/>
            <a:ext cx="4133850" cy="1504950"/>
          </a:xfrm>
          <a:prstGeom prst="rect">
            <a:avLst/>
          </a:prstGeom>
        </p:spPr>
      </p:pic>
      <p:pic>
        <p:nvPicPr>
          <p:cNvPr id="6" name="Picture 5">
            <a:extLst>
              <a:ext uri="{FF2B5EF4-FFF2-40B4-BE49-F238E27FC236}">
                <a16:creationId xmlns:a16="http://schemas.microsoft.com/office/drawing/2014/main" id="{57B5757C-73BF-4550-853F-B2379451C6B6}"/>
              </a:ext>
            </a:extLst>
          </p:cNvPr>
          <p:cNvPicPr>
            <a:picLocks noChangeAspect="1"/>
          </p:cNvPicPr>
          <p:nvPr/>
        </p:nvPicPr>
        <p:blipFill>
          <a:blip r:embed="rId4"/>
          <a:stretch>
            <a:fillRect/>
          </a:stretch>
        </p:blipFill>
        <p:spPr>
          <a:xfrm>
            <a:off x="1710360" y="4402304"/>
            <a:ext cx="6076950" cy="2171700"/>
          </a:xfrm>
          <a:prstGeom prst="rect">
            <a:avLst/>
          </a:prstGeom>
        </p:spPr>
      </p:pic>
      <p:cxnSp>
        <p:nvCxnSpPr>
          <p:cNvPr id="8" name="Straight Arrow Connector 7">
            <a:extLst>
              <a:ext uri="{FF2B5EF4-FFF2-40B4-BE49-F238E27FC236}">
                <a16:creationId xmlns:a16="http://schemas.microsoft.com/office/drawing/2014/main" id="{87958734-197E-43FA-8A6B-0848F3E58B6E}"/>
              </a:ext>
            </a:extLst>
          </p:cNvPr>
          <p:cNvCxnSpPr>
            <a:cxnSpLocks/>
            <a:endCxn id="5" idx="1"/>
          </p:cNvCxnSpPr>
          <p:nvPr/>
        </p:nvCxnSpPr>
        <p:spPr>
          <a:xfrm>
            <a:off x="5234609" y="2115701"/>
            <a:ext cx="2482465" cy="4726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E61505D-22D7-4C07-9833-C2EEC74DA003}"/>
              </a:ext>
            </a:extLst>
          </p:cNvPr>
          <p:cNvCxnSpPr>
            <a:cxnSpLocks/>
          </p:cNvCxnSpPr>
          <p:nvPr/>
        </p:nvCxnSpPr>
        <p:spPr>
          <a:xfrm flipH="1">
            <a:off x="7325758" y="3421850"/>
            <a:ext cx="1494578" cy="17597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64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0095-6AA5-487B-B148-C2BDEF30B6CC}"/>
              </a:ext>
            </a:extLst>
          </p:cNvPr>
          <p:cNvSpPr>
            <a:spLocks noGrp="1"/>
          </p:cNvSpPr>
          <p:nvPr>
            <p:ph type="title"/>
          </p:nvPr>
        </p:nvSpPr>
        <p:spPr>
          <a:xfrm>
            <a:off x="677334" y="322471"/>
            <a:ext cx="8596668" cy="1320800"/>
          </a:xfrm>
        </p:spPr>
        <p:txBody>
          <a:bodyPr/>
          <a:lstStyle/>
          <a:p>
            <a:r>
              <a:rPr lang="hr-BA" dirty="0"/>
              <a:t>Rukovanje izuzecima</a:t>
            </a:r>
          </a:p>
        </p:txBody>
      </p:sp>
      <p:sp>
        <p:nvSpPr>
          <p:cNvPr id="3" name="Content Placeholder 2">
            <a:extLst>
              <a:ext uri="{FF2B5EF4-FFF2-40B4-BE49-F238E27FC236}">
                <a16:creationId xmlns:a16="http://schemas.microsoft.com/office/drawing/2014/main" id="{7A8A031A-7C50-4D5D-86DC-299BE1E25140}"/>
              </a:ext>
            </a:extLst>
          </p:cNvPr>
          <p:cNvSpPr>
            <a:spLocks noGrp="1"/>
          </p:cNvSpPr>
          <p:nvPr>
            <p:ph idx="1"/>
          </p:nvPr>
        </p:nvSpPr>
        <p:spPr>
          <a:xfrm>
            <a:off x="677334" y="1229954"/>
            <a:ext cx="8596668" cy="4398092"/>
          </a:xfrm>
        </p:spPr>
        <p:txBody>
          <a:bodyPr>
            <a:normAutofit/>
          </a:bodyPr>
          <a:lstStyle/>
          <a:p>
            <a:r>
              <a:rPr lang="hr-BA" sz="2000" dirty="0"/>
              <a:t>Ukoliko želimo vršiti obradu različitih tipova izuzetaka, iza try bloka moguće je navesti više catch blokova.  Kada  se izuzetak "baci„ program prekida izvršavanje trybloka  i nastavlja  u  prvom catch bloku  koji  može  obraditi  "bačeni"  izuzetak,  tj.  koji  po  tipu formalnog  argumenta  odgovara  "bačenom"  izuzetku.</a:t>
            </a:r>
          </a:p>
          <a:p>
            <a:r>
              <a:rPr lang="hr-BA" sz="2000" dirty="0"/>
              <a:t>Nakon završetka catch bloka program nastavlja normalno izvršavanje naredbi iza svih catch blokova.</a:t>
            </a:r>
          </a:p>
          <a:p>
            <a:endParaRPr lang="hr-BA" sz="2400" dirty="0"/>
          </a:p>
        </p:txBody>
      </p:sp>
      <p:pic>
        <p:nvPicPr>
          <p:cNvPr id="4" name="Picture 3">
            <a:extLst>
              <a:ext uri="{FF2B5EF4-FFF2-40B4-BE49-F238E27FC236}">
                <a16:creationId xmlns:a16="http://schemas.microsoft.com/office/drawing/2014/main" id="{E8BE5525-BA63-4978-92D7-1BC5D977E303}"/>
              </a:ext>
            </a:extLst>
          </p:cNvPr>
          <p:cNvPicPr>
            <a:picLocks noChangeAspect="1"/>
          </p:cNvPicPr>
          <p:nvPr/>
        </p:nvPicPr>
        <p:blipFill>
          <a:blip r:embed="rId2"/>
          <a:stretch>
            <a:fillRect/>
          </a:stretch>
        </p:blipFill>
        <p:spPr>
          <a:xfrm>
            <a:off x="1172015" y="3841113"/>
            <a:ext cx="6743700" cy="2857500"/>
          </a:xfrm>
          <a:prstGeom prst="rect">
            <a:avLst/>
          </a:prstGeom>
        </p:spPr>
      </p:pic>
    </p:spTree>
    <p:extLst>
      <p:ext uri="{BB962C8B-B14F-4D97-AF65-F5344CB8AC3E}">
        <p14:creationId xmlns:p14="http://schemas.microsoft.com/office/powerpoint/2010/main" val="393038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53BC-E480-4D9F-9FCA-5287BA7358D9}"/>
              </a:ext>
            </a:extLst>
          </p:cNvPr>
          <p:cNvSpPr>
            <a:spLocks noGrp="1"/>
          </p:cNvSpPr>
          <p:nvPr>
            <p:ph type="title"/>
          </p:nvPr>
        </p:nvSpPr>
        <p:spPr>
          <a:xfrm>
            <a:off x="551656" y="175882"/>
            <a:ext cx="8596668" cy="1320800"/>
          </a:xfrm>
        </p:spPr>
        <p:txBody>
          <a:bodyPr/>
          <a:lstStyle/>
          <a:p>
            <a:r>
              <a:rPr lang="hr-BA" dirty="0"/>
              <a:t>Rukovanje izuzecima - primjer</a:t>
            </a:r>
          </a:p>
        </p:txBody>
      </p:sp>
      <p:pic>
        <p:nvPicPr>
          <p:cNvPr id="4" name="Content Placeholder 3">
            <a:extLst>
              <a:ext uri="{FF2B5EF4-FFF2-40B4-BE49-F238E27FC236}">
                <a16:creationId xmlns:a16="http://schemas.microsoft.com/office/drawing/2014/main" id="{A8457E31-EF3A-425A-BB20-A6ED7E976516}"/>
              </a:ext>
            </a:extLst>
          </p:cNvPr>
          <p:cNvPicPr>
            <a:picLocks noGrp="1" noChangeAspect="1"/>
          </p:cNvPicPr>
          <p:nvPr>
            <p:ph idx="1"/>
          </p:nvPr>
        </p:nvPicPr>
        <p:blipFill>
          <a:blip r:embed="rId2"/>
          <a:stretch>
            <a:fillRect/>
          </a:stretch>
        </p:blipFill>
        <p:spPr>
          <a:xfrm>
            <a:off x="551656" y="1000125"/>
            <a:ext cx="5191125" cy="2428875"/>
          </a:xfrm>
          <a:prstGeom prst="rect">
            <a:avLst/>
          </a:prstGeom>
        </p:spPr>
      </p:pic>
      <p:pic>
        <p:nvPicPr>
          <p:cNvPr id="5" name="Picture 4">
            <a:extLst>
              <a:ext uri="{FF2B5EF4-FFF2-40B4-BE49-F238E27FC236}">
                <a16:creationId xmlns:a16="http://schemas.microsoft.com/office/drawing/2014/main" id="{8C6EBC09-9D2A-449C-BC56-749A0E669BB7}"/>
              </a:ext>
            </a:extLst>
          </p:cNvPr>
          <p:cNvPicPr>
            <a:picLocks noChangeAspect="1"/>
          </p:cNvPicPr>
          <p:nvPr/>
        </p:nvPicPr>
        <p:blipFill>
          <a:blip r:embed="rId3"/>
          <a:stretch>
            <a:fillRect/>
          </a:stretch>
        </p:blipFill>
        <p:spPr>
          <a:xfrm>
            <a:off x="5270173" y="2986783"/>
            <a:ext cx="6641719" cy="3442116"/>
          </a:xfrm>
          <a:prstGeom prst="rect">
            <a:avLst/>
          </a:prstGeom>
        </p:spPr>
      </p:pic>
      <p:pic>
        <p:nvPicPr>
          <p:cNvPr id="6" name="Picture 5">
            <a:extLst>
              <a:ext uri="{FF2B5EF4-FFF2-40B4-BE49-F238E27FC236}">
                <a16:creationId xmlns:a16="http://schemas.microsoft.com/office/drawing/2014/main" id="{2AD4C321-CC36-4BD7-9890-E4F3B73A2889}"/>
              </a:ext>
            </a:extLst>
          </p:cNvPr>
          <p:cNvPicPr>
            <a:picLocks noChangeAspect="1"/>
          </p:cNvPicPr>
          <p:nvPr/>
        </p:nvPicPr>
        <p:blipFill>
          <a:blip r:embed="rId4"/>
          <a:stretch>
            <a:fillRect/>
          </a:stretch>
        </p:blipFill>
        <p:spPr>
          <a:xfrm>
            <a:off x="551656" y="4848225"/>
            <a:ext cx="4276725" cy="2009775"/>
          </a:xfrm>
          <a:prstGeom prst="rect">
            <a:avLst/>
          </a:prstGeom>
        </p:spPr>
      </p:pic>
      <p:cxnSp>
        <p:nvCxnSpPr>
          <p:cNvPr id="8" name="Straight Arrow Connector 7">
            <a:extLst>
              <a:ext uri="{FF2B5EF4-FFF2-40B4-BE49-F238E27FC236}">
                <a16:creationId xmlns:a16="http://schemas.microsoft.com/office/drawing/2014/main" id="{8B16BD1F-DDB6-43B0-9691-01F5EF940ED7}"/>
              </a:ext>
            </a:extLst>
          </p:cNvPr>
          <p:cNvCxnSpPr>
            <a:cxnSpLocks/>
          </p:cNvCxnSpPr>
          <p:nvPr/>
        </p:nvCxnSpPr>
        <p:spPr>
          <a:xfrm>
            <a:off x="5565913" y="1650621"/>
            <a:ext cx="2115047" cy="144427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81E92C-4FEF-4875-802F-2007CA711224}"/>
              </a:ext>
            </a:extLst>
          </p:cNvPr>
          <p:cNvCxnSpPr/>
          <p:nvPr/>
        </p:nvCxnSpPr>
        <p:spPr>
          <a:xfrm flipH="1">
            <a:off x="2531165" y="4041913"/>
            <a:ext cx="2888974" cy="914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67715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1354</TotalTime>
  <Words>590</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Upravljanje i rad sa izuzecima</vt:lpstr>
      <vt:lpstr>Greške u programu</vt:lpstr>
      <vt:lpstr>Greške u programu</vt:lpstr>
      <vt:lpstr>Izuzeci</vt:lpstr>
      <vt:lpstr>Izuzeci - primjer</vt:lpstr>
      <vt:lpstr>Rukovanje izuzecima</vt:lpstr>
      <vt:lpstr>Rukovanje izuzecima</vt:lpstr>
      <vt:lpstr>Rukovanje izuzecima</vt:lpstr>
      <vt:lpstr>Rukovanje izuzecima - primjer</vt:lpstr>
      <vt:lpstr>Rukovanje izuzecima</vt:lpstr>
      <vt:lpstr>Rukovanje izuzecima primjer</vt:lpstr>
      <vt:lpstr>Rukovanje izuzecima - primjer</vt:lpstr>
      <vt:lpstr>Specifikacija izuztaka</vt:lpstr>
      <vt:lpstr>Specifikacija izuzetaka</vt:lpstr>
      <vt:lpstr>Exception</vt:lpstr>
      <vt:lpstr>Bacanje izuzetaka pomoću predefiniranih tipova podataka</vt:lpstr>
      <vt:lpstr>Vježba</vt:lpstr>
      <vt:lpstr>Hvala na pažnji! aida.pirusic@hotmail.com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Upravljanje i rad sa izuzecima</dc:title>
  <dc:creator>Adna Zlomužica</dc:creator>
  <cp:lastModifiedBy>Adna Zlomužica</cp:lastModifiedBy>
  <cp:revision>19</cp:revision>
  <dcterms:created xsi:type="dcterms:W3CDTF">2019-02-02T13:15:28Z</dcterms:created>
  <dcterms:modified xsi:type="dcterms:W3CDTF">2019-02-03T12:09:34Z</dcterms:modified>
</cp:coreProperties>
</file>