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7" r:id="rId4"/>
    <p:sldId id="268" r:id="rId5"/>
    <p:sldId id="271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63F31C-11D4-4B30-BA96-6CB1EDE62A08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7295D6-A962-41AF-99C8-E973B5F84767}">
      <dgm:prSet/>
      <dgm:spPr/>
      <dgm:t>
        <a:bodyPr/>
        <a:lstStyle/>
        <a:p>
          <a:r>
            <a:rPr lang="hr-BA"/>
            <a:t>Definicija klase ne predstavlja definisanje podatka, ili promenljive (varijable), ali definiše značenje klase, tj definiše šta će objekat ove konkretne klase sadržati i koje su to operacije koje će moći da se obavljaju nad objektom.</a:t>
          </a:r>
          <a:endParaRPr lang="en-US"/>
        </a:p>
      </dgm:t>
    </dgm:pt>
    <dgm:pt modelId="{72863978-AA95-4435-9E16-96CB14E42A66}" type="parTrans" cxnId="{7F2A152D-2671-459F-B3AA-83A6D3085DCD}">
      <dgm:prSet/>
      <dgm:spPr/>
      <dgm:t>
        <a:bodyPr/>
        <a:lstStyle/>
        <a:p>
          <a:endParaRPr lang="en-US"/>
        </a:p>
      </dgm:t>
    </dgm:pt>
    <dgm:pt modelId="{A1EB24EC-D320-43AA-9F27-03FBEF03D625}" type="sibTrans" cxnId="{7F2A152D-2671-459F-B3AA-83A6D3085DCD}">
      <dgm:prSet/>
      <dgm:spPr/>
      <dgm:t>
        <a:bodyPr/>
        <a:lstStyle/>
        <a:p>
          <a:endParaRPr lang="en-US"/>
        </a:p>
      </dgm:t>
    </dgm:pt>
    <dgm:pt modelId="{D6EEFE99-C4A4-4B89-B840-281FD2BC66FD}">
      <dgm:prSet/>
      <dgm:spPr/>
      <dgm:t>
        <a:bodyPr/>
        <a:lstStyle/>
        <a:p>
          <a:r>
            <a:rPr lang="hr-BA"/>
            <a:t>Klasa je samo nekakav template po kojem kreiramo konkretne objekte. Zahvlajujući klasi, znamo šta takvi objekti mogu da rade.</a:t>
          </a:r>
          <a:endParaRPr lang="en-US"/>
        </a:p>
      </dgm:t>
    </dgm:pt>
    <dgm:pt modelId="{0CA7E506-9827-431B-9EED-4696883E4D53}" type="parTrans" cxnId="{06132E9C-516F-4011-9038-07C52C31AE30}">
      <dgm:prSet/>
      <dgm:spPr/>
      <dgm:t>
        <a:bodyPr/>
        <a:lstStyle/>
        <a:p>
          <a:endParaRPr lang="en-US"/>
        </a:p>
      </dgm:t>
    </dgm:pt>
    <dgm:pt modelId="{D7DC6E4B-1875-4188-BEC4-7144B11D44C2}" type="sibTrans" cxnId="{06132E9C-516F-4011-9038-07C52C31AE30}">
      <dgm:prSet/>
      <dgm:spPr/>
      <dgm:t>
        <a:bodyPr/>
        <a:lstStyle/>
        <a:p>
          <a:endParaRPr lang="en-US"/>
        </a:p>
      </dgm:t>
    </dgm:pt>
    <dgm:pt modelId="{18A22245-F68D-49DC-8EC2-66C17CD6513F}" type="pres">
      <dgm:prSet presAssocID="{8163F31C-11D4-4B30-BA96-6CB1EDE62A08}" presName="Name0" presStyleCnt="0">
        <dgm:presLayoutVars>
          <dgm:dir/>
          <dgm:animLvl val="lvl"/>
          <dgm:resizeHandles val="exact"/>
        </dgm:presLayoutVars>
      </dgm:prSet>
      <dgm:spPr/>
    </dgm:pt>
    <dgm:pt modelId="{FA058402-D841-467E-BC3A-8AD0D095CFAE}" type="pres">
      <dgm:prSet presAssocID="{D6EEFE99-C4A4-4B89-B840-281FD2BC66FD}" presName="boxAndChildren" presStyleCnt="0"/>
      <dgm:spPr/>
    </dgm:pt>
    <dgm:pt modelId="{B087A60A-D368-4E63-B050-D83129707EA8}" type="pres">
      <dgm:prSet presAssocID="{D6EEFE99-C4A4-4B89-B840-281FD2BC66FD}" presName="parentTextBox" presStyleLbl="node1" presStyleIdx="0" presStyleCnt="2"/>
      <dgm:spPr/>
    </dgm:pt>
    <dgm:pt modelId="{8506ADCC-2CF1-40C1-828C-9158C2D1F868}" type="pres">
      <dgm:prSet presAssocID="{A1EB24EC-D320-43AA-9F27-03FBEF03D625}" presName="sp" presStyleCnt="0"/>
      <dgm:spPr/>
    </dgm:pt>
    <dgm:pt modelId="{FA0F0186-97E7-4F52-B616-69DD7954B3D2}" type="pres">
      <dgm:prSet presAssocID="{2F7295D6-A962-41AF-99C8-E973B5F84767}" presName="arrowAndChildren" presStyleCnt="0"/>
      <dgm:spPr/>
    </dgm:pt>
    <dgm:pt modelId="{879BD74E-7444-4699-9C55-75966C1BC81C}" type="pres">
      <dgm:prSet presAssocID="{2F7295D6-A962-41AF-99C8-E973B5F84767}" presName="parentTextArrow" presStyleLbl="node1" presStyleIdx="1" presStyleCnt="2"/>
      <dgm:spPr/>
    </dgm:pt>
  </dgm:ptLst>
  <dgm:cxnLst>
    <dgm:cxn modelId="{1C4A9B11-26A1-4EEE-BB81-1198DF1B65B0}" type="presOf" srcId="{D6EEFE99-C4A4-4B89-B840-281FD2BC66FD}" destId="{B087A60A-D368-4E63-B050-D83129707EA8}" srcOrd="0" destOrd="0" presId="urn:microsoft.com/office/officeart/2005/8/layout/process4"/>
    <dgm:cxn modelId="{7F2A152D-2671-459F-B3AA-83A6D3085DCD}" srcId="{8163F31C-11D4-4B30-BA96-6CB1EDE62A08}" destId="{2F7295D6-A962-41AF-99C8-E973B5F84767}" srcOrd="0" destOrd="0" parTransId="{72863978-AA95-4435-9E16-96CB14E42A66}" sibTransId="{A1EB24EC-D320-43AA-9F27-03FBEF03D625}"/>
    <dgm:cxn modelId="{D686B36C-5379-4D19-84D2-BB9F67736480}" type="presOf" srcId="{8163F31C-11D4-4B30-BA96-6CB1EDE62A08}" destId="{18A22245-F68D-49DC-8EC2-66C17CD6513F}" srcOrd="0" destOrd="0" presId="urn:microsoft.com/office/officeart/2005/8/layout/process4"/>
    <dgm:cxn modelId="{FB13347C-FB32-4FB8-8080-EE4B63F1506E}" type="presOf" srcId="{2F7295D6-A962-41AF-99C8-E973B5F84767}" destId="{879BD74E-7444-4699-9C55-75966C1BC81C}" srcOrd="0" destOrd="0" presId="urn:microsoft.com/office/officeart/2005/8/layout/process4"/>
    <dgm:cxn modelId="{06132E9C-516F-4011-9038-07C52C31AE30}" srcId="{8163F31C-11D4-4B30-BA96-6CB1EDE62A08}" destId="{D6EEFE99-C4A4-4B89-B840-281FD2BC66FD}" srcOrd="1" destOrd="0" parTransId="{0CA7E506-9827-431B-9EED-4696883E4D53}" sibTransId="{D7DC6E4B-1875-4188-BEC4-7144B11D44C2}"/>
    <dgm:cxn modelId="{48025910-A66A-480F-B84B-3390EBAF314A}" type="presParOf" srcId="{18A22245-F68D-49DC-8EC2-66C17CD6513F}" destId="{FA058402-D841-467E-BC3A-8AD0D095CFAE}" srcOrd="0" destOrd="0" presId="urn:microsoft.com/office/officeart/2005/8/layout/process4"/>
    <dgm:cxn modelId="{9BE049A4-5205-4654-AF64-DF25A4E02517}" type="presParOf" srcId="{FA058402-D841-467E-BC3A-8AD0D095CFAE}" destId="{B087A60A-D368-4E63-B050-D83129707EA8}" srcOrd="0" destOrd="0" presId="urn:microsoft.com/office/officeart/2005/8/layout/process4"/>
    <dgm:cxn modelId="{AE2D9418-679C-4D09-AC84-84FB45479F12}" type="presParOf" srcId="{18A22245-F68D-49DC-8EC2-66C17CD6513F}" destId="{8506ADCC-2CF1-40C1-828C-9158C2D1F868}" srcOrd="1" destOrd="0" presId="urn:microsoft.com/office/officeart/2005/8/layout/process4"/>
    <dgm:cxn modelId="{CA1C7FB2-8328-42D0-BB31-11831053FA73}" type="presParOf" srcId="{18A22245-F68D-49DC-8EC2-66C17CD6513F}" destId="{FA0F0186-97E7-4F52-B616-69DD7954B3D2}" srcOrd="2" destOrd="0" presId="urn:microsoft.com/office/officeart/2005/8/layout/process4"/>
    <dgm:cxn modelId="{407BFDF8-4C5C-4062-AF0B-094E2FC98D40}" type="presParOf" srcId="{FA0F0186-97E7-4F52-B616-69DD7954B3D2}" destId="{879BD74E-7444-4699-9C55-75966C1BC81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7A60A-D368-4E63-B050-D83129707EA8}">
      <dsp:nvSpPr>
        <dsp:cNvPr id="0" name=""/>
        <dsp:cNvSpPr/>
      </dsp:nvSpPr>
      <dsp:spPr>
        <a:xfrm>
          <a:off x="0" y="2911050"/>
          <a:ext cx="6692813" cy="19099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2300" kern="1200"/>
            <a:t>Klasa je samo nekakav template po kojem kreiramo konkretne objekte. Zahvlajujući klasi, znamo šta takvi objekti mogu da rade.</a:t>
          </a:r>
          <a:endParaRPr lang="en-US" sz="2300" kern="1200"/>
        </a:p>
      </dsp:txBody>
      <dsp:txXfrm>
        <a:off x="0" y="2911050"/>
        <a:ext cx="6692813" cy="1909964"/>
      </dsp:txXfrm>
    </dsp:sp>
    <dsp:sp modelId="{879BD74E-7444-4699-9C55-75966C1BC81C}">
      <dsp:nvSpPr>
        <dsp:cNvPr id="0" name=""/>
        <dsp:cNvSpPr/>
      </dsp:nvSpPr>
      <dsp:spPr>
        <a:xfrm rot="10800000">
          <a:off x="0" y="2174"/>
          <a:ext cx="6692813" cy="2937525"/>
        </a:xfrm>
        <a:prstGeom prst="upArrowCallou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2300" kern="1200"/>
            <a:t>Definicija klase ne predstavlja definisanje podatka, ili promenljive (varijable), ali definiše značenje klase, tj definiše šta će objekat ove konkretne klase sadržati i koje su to operacije koje će moći da se obavljaju nad objektom.</a:t>
          </a:r>
          <a:endParaRPr lang="en-US" sz="2300" kern="1200"/>
        </a:p>
      </dsp:txBody>
      <dsp:txXfrm rot="10800000">
        <a:off x="0" y="2174"/>
        <a:ext cx="6692813" cy="1908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21.01.2019.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94640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21.01.2019.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61424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21.01.2019.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3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21.01.2019.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90296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21.01.2019.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12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21.01.2019.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05915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21.01.2019.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87338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21.01.2019.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01082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21.01.2019.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03244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21.01.2019.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87378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21.01.2019.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7182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21.01.2019.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1181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21.01.2019.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0744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21.01.2019.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76885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21.01.2019.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3719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21.01.2019.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99194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F86F-7B19-4502-992E-0079C56A3A86}" type="datetimeFigureOut">
              <a:rPr lang="hr-BA" smtClean="0"/>
              <a:t>21.01.2019.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49193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C032-C55A-4FDB-ACB6-6DF38559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04" y="1397000"/>
            <a:ext cx="8637899" cy="2653836"/>
          </a:xfrm>
        </p:spPr>
        <p:txBody>
          <a:bodyPr>
            <a:normAutofit/>
          </a:bodyPr>
          <a:lstStyle/>
          <a:p>
            <a:r>
              <a:rPr lang="hr-BA" dirty="0"/>
              <a:t>Klase i objekti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13541-FFB9-47E0-9123-4DFD54A99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BA" dirty="0"/>
              <a:t>Programiranje 3</a:t>
            </a:r>
            <a:br>
              <a:rPr lang="hr-BA" dirty="0"/>
            </a:br>
            <a:r>
              <a:rPr lang="hr-BA" dirty="0"/>
              <a:t>Aida Pirušić</a:t>
            </a:r>
            <a:br>
              <a:rPr lang="hr-BA" dirty="0"/>
            </a:br>
            <a:r>
              <a:rPr lang="hr-BA" dirty="0"/>
              <a:t>Kulturni Centar Kralj Fahd Mostar</a:t>
            </a:r>
          </a:p>
        </p:txBody>
      </p:sp>
    </p:spTree>
    <p:extLst>
      <p:ext uri="{BB962C8B-B14F-4D97-AF65-F5344CB8AC3E}">
        <p14:creationId xmlns:p14="http://schemas.microsoft.com/office/powerpoint/2010/main" val="380789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CB2DE-F96B-4872-AB5F-FE899932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 dirty="0">
                <a:solidFill>
                  <a:schemeClr val="bg1"/>
                </a:solidFill>
              </a:rPr>
              <a:t>private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F74D5D-62BB-47F4-85C5-9508769F5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r-BA" sz="2000" dirty="0">
                <a:solidFill>
                  <a:schemeClr val="bg1"/>
                </a:solidFill>
              </a:rPr>
              <a:t>Budući da atributi klase imaju private nivo pristupa, u mainu nije dozvoljeno iste koristiti (odnosno ne moze im se pristupiti jer su privatni).</a:t>
            </a:r>
          </a:p>
          <a:p>
            <a:r>
              <a:rPr lang="hr-BA" sz="2000" dirty="0">
                <a:solidFill>
                  <a:schemeClr val="bg1"/>
                </a:solidFill>
              </a:rPr>
              <a:t>Mogu se koristiti jedino unutar same klase, tj njene funkcije članice.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B9F1F6-D4C2-4B07-B367-D182C889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53" y="1232095"/>
            <a:ext cx="64960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8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CB2DE-F96B-4872-AB5F-FE899932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 dirty="0">
                <a:solidFill>
                  <a:schemeClr val="bg1"/>
                </a:solidFill>
              </a:rPr>
              <a:t>protected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F74D5D-62BB-47F4-85C5-9508769F5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r-BA" sz="2000" dirty="0">
                <a:solidFill>
                  <a:schemeClr val="bg1"/>
                </a:solidFill>
              </a:rPr>
              <a:t>Vidimo da je za nivo pristupa protected isti slučaj kao za private. </a:t>
            </a:r>
          </a:p>
          <a:p>
            <a:r>
              <a:rPr lang="hr-BA" sz="2000" dirty="0">
                <a:solidFill>
                  <a:schemeClr val="bg1"/>
                </a:solidFill>
              </a:rPr>
              <a:t>Konkretna razlika između protected i private biti će jasnija kada se bude obrađivalo nasljeđivanje i polimorfizam.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980B7-37DB-4162-9B01-3FF715FD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065" y="1150544"/>
            <a:ext cx="65341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7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3A03-0E0B-4F74-8B7F-C665006F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69" y="167813"/>
            <a:ext cx="8596668" cy="1320800"/>
          </a:xfrm>
        </p:spPr>
        <p:txBody>
          <a:bodyPr/>
          <a:lstStyle/>
          <a:p>
            <a:r>
              <a:rPr lang="hr-BA" dirty="0"/>
              <a:t>Napomena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1E5E-7C13-4279-AF46-F5934654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60" y="1010311"/>
            <a:ext cx="8596668" cy="3880773"/>
          </a:xfrm>
        </p:spPr>
        <p:txBody>
          <a:bodyPr/>
          <a:lstStyle/>
          <a:p>
            <a:r>
              <a:rPr lang="hr-BA" dirty="0"/>
              <a:t>Isto kao što je bio slučaj sa strukturama, objketi tipa klase također mogu biti nizovi, pokazivači i slično...</a:t>
            </a:r>
          </a:p>
          <a:p>
            <a:endParaRPr lang="hr-BA" dirty="0"/>
          </a:p>
          <a:p>
            <a:endParaRPr lang="hr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847EC-F525-418F-9228-D7ADBBAAC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4" y="2077893"/>
            <a:ext cx="8745384" cy="43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2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346D7-676D-4769-8BB0-7EEEB678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Zadaci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8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92162C-0942-4499-9548-60ECC317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b="1" dirty="0" err="1">
                <a:solidFill>
                  <a:srgbClr val="FFC000"/>
                </a:solidFill>
              </a:rPr>
              <a:t>Hvala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na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pažnji</a:t>
            </a:r>
            <a:r>
              <a:rPr lang="en-US" sz="3000" b="1" dirty="0">
                <a:solidFill>
                  <a:srgbClr val="FFC000"/>
                </a:solidFill>
              </a:rPr>
              <a:t>!</a:t>
            </a:r>
            <a:br>
              <a:rPr lang="en-US" sz="3000" b="1" dirty="0">
                <a:solidFill>
                  <a:srgbClr val="FFC000"/>
                </a:solidFill>
              </a:rPr>
            </a:br>
            <a:r>
              <a:rPr lang="en-US" sz="3000" b="1" dirty="0">
                <a:solidFill>
                  <a:srgbClr val="FFC000"/>
                </a:solidFill>
              </a:rPr>
              <a:t>aida.pirusic@hotmail.com</a:t>
            </a:r>
            <a:br>
              <a:rPr lang="en-US" sz="3000" b="1" dirty="0">
                <a:solidFill>
                  <a:srgbClr val="FFC000"/>
                </a:solidFill>
              </a:rPr>
            </a:br>
            <a:endParaRPr lang="en-US" sz="3000" b="1" dirty="0">
              <a:solidFill>
                <a:srgbClr val="FFC000"/>
              </a:solidFill>
            </a:endParaRPr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D0DF-9A3D-43FE-A33C-CA04B0D1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Razlika između klase i objekta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12CC-2E6A-4FC8-993C-2F7C43DE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0"/>
            <a:ext cx="8596668" cy="5155095"/>
          </a:xfrm>
        </p:spPr>
        <p:txBody>
          <a:bodyPr>
            <a:normAutofit lnSpcReduction="10000"/>
          </a:bodyPr>
          <a:lstStyle/>
          <a:p>
            <a:r>
              <a:rPr lang="hr-BA" b="1" dirty="0"/>
              <a:t>Objekat</a:t>
            </a:r>
            <a:r>
              <a:rPr lang="hr-BA" dirty="0"/>
              <a:t> u realnom svijetu, može biti: automobil ili bicikl, a u programskoj igri lopta ili neki lik. </a:t>
            </a:r>
          </a:p>
          <a:p>
            <a:r>
              <a:rPr lang="hr-BA" dirty="0"/>
              <a:t>Svaki objekat je definiran </a:t>
            </a:r>
            <a:r>
              <a:rPr lang="hr-BA" b="1" dirty="0"/>
              <a:t>stanjem</a:t>
            </a:r>
            <a:r>
              <a:rPr lang="hr-BA" dirty="0"/>
              <a:t> i </a:t>
            </a:r>
            <a:r>
              <a:rPr lang="hr-BA" b="1" dirty="0"/>
              <a:t>ponašanjem. N</a:t>
            </a:r>
            <a:r>
              <a:rPr lang="hr-BA" dirty="0"/>
              <a:t>a primjer, stanje lika u igri može biti: lik trči, skače ili stoji, a ponašanje lika možemo definirati brzinom trčanja i visinom skoka. </a:t>
            </a:r>
          </a:p>
          <a:p>
            <a:r>
              <a:rPr lang="hr-BA" dirty="0"/>
              <a:t>U programu je objekt opisan </a:t>
            </a:r>
            <a:r>
              <a:rPr lang="hr-BA" b="1" dirty="0"/>
              <a:t>varijablama</a:t>
            </a:r>
            <a:r>
              <a:rPr lang="hr-BA" dirty="0"/>
              <a:t> koje mu određuju </a:t>
            </a:r>
            <a:r>
              <a:rPr lang="hr-BA" b="1" dirty="0"/>
              <a:t>stanje</a:t>
            </a:r>
            <a:r>
              <a:rPr lang="hr-BA" dirty="0"/>
              <a:t> i </a:t>
            </a:r>
            <a:r>
              <a:rPr lang="hr-BA" b="1" dirty="0"/>
              <a:t>metodama</a:t>
            </a:r>
            <a:r>
              <a:rPr lang="hr-BA" dirty="0"/>
              <a:t> koje mu određuju </a:t>
            </a:r>
            <a:r>
              <a:rPr lang="hr-BA" b="1" dirty="0"/>
              <a:t>ponašanje</a:t>
            </a:r>
            <a:r>
              <a:rPr lang="hr-BA" dirty="0"/>
              <a:t>. </a:t>
            </a:r>
            <a:br>
              <a:rPr lang="hr-BA" dirty="0"/>
            </a:br>
            <a:endParaRPr lang="hr-BA" dirty="0"/>
          </a:p>
          <a:p>
            <a:r>
              <a:rPr lang="hr-BA" b="1" dirty="0"/>
              <a:t>Klasa</a:t>
            </a:r>
            <a:r>
              <a:rPr lang="hr-BA" dirty="0"/>
              <a:t> predstavlja nacrt (predložak - template) objekta. Zato se uvijek prvo kreiraju klase na temelju kojih se proizvode objekti. Na primjer, kada kreiramo klasu za lik, u igri možemo kreirati više likova koji mogu imati drugačije stanje (npr:neki lik može letjeti, drugi moze samo hodati itd) i ponašanje (ima brzinu letenja).</a:t>
            </a:r>
          </a:p>
          <a:p>
            <a:r>
              <a:rPr lang="hr-BA" dirty="0"/>
              <a:t>Klasa je korisnički definisan tip podatka, a objekat je instanca te klase. Objekat možemo posmatrati kao varijablu čiji je tip podatka jednak nazivu klase.</a:t>
            </a:r>
            <a:br>
              <a:rPr lang="hr-BA" dirty="0"/>
            </a:br>
            <a:endParaRPr lang="hr-BA" b="1" dirty="0"/>
          </a:p>
        </p:txBody>
      </p:sp>
    </p:spTree>
    <p:extLst>
      <p:ext uri="{BB962C8B-B14F-4D97-AF65-F5344CB8AC3E}">
        <p14:creationId xmlns:p14="http://schemas.microsoft.com/office/powerpoint/2010/main" val="314410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D6363-E39B-44E8-8161-D2005D78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233631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 dirty="0">
                <a:solidFill>
                  <a:schemeClr val="bg1"/>
                </a:solidFill>
              </a:rPr>
              <a:t>Definicija klase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0AAE6D-3821-4769-827A-7443AA1D6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1842869"/>
            <a:ext cx="3973943" cy="4712676"/>
          </a:xfrm>
        </p:spPr>
        <p:txBody>
          <a:bodyPr>
            <a:normAutofit/>
          </a:bodyPr>
          <a:lstStyle/>
          <a:p>
            <a:r>
              <a:rPr lang="hr-BA" dirty="0">
                <a:solidFill>
                  <a:schemeClr val="bg1"/>
                </a:solidFill>
              </a:rPr>
              <a:t>Koristimo ključnu riječ class kako bismo naglasili da se radi o klasi. Nakon toga slijedi naziv klase (u našem slučaju Kutija).</a:t>
            </a:r>
          </a:p>
          <a:p>
            <a:r>
              <a:rPr lang="hr-BA" dirty="0">
                <a:solidFill>
                  <a:schemeClr val="bg1"/>
                </a:solidFill>
              </a:rPr>
              <a:t>U vitičastim zagradama navodimo tijelo klase.</a:t>
            </a:r>
          </a:p>
          <a:p>
            <a:r>
              <a:rPr lang="hr-BA" dirty="0">
                <a:solidFill>
                  <a:schemeClr val="bg1"/>
                </a:solidFill>
              </a:rPr>
              <a:t>Klasa se sastoji od takozvanih atributa ili svojstava klase.</a:t>
            </a:r>
          </a:p>
          <a:p>
            <a:r>
              <a:rPr lang="hr-BA" dirty="0">
                <a:solidFill>
                  <a:schemeClr val="bg1"/>
                </a:solidFill>
              </a:rPr>
              <a:t>Za svaki atribut navodimo tip podatka i naziv atributa.</a:t>
            </a:r>
          </a:p>
          <a:p>
            <a:r>
              <a:rPr lang="hr-BA" dirty="0">
                <a:solidFill>
                  <a:schemeClr val="bg1"/>
                </a:solidFill>
              </a:rPr>
              <a:t>Dodatno, potrebno je navesti nivo pristupa za svaki od atributa (public).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B503113-F16D-4904-8B21-F77F472E6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51982"/>
            <a:ext cx="5143500" cy="219473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2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9A7AE-8517-451B-B68E-9041363C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>
                <a:solidFill>
                  <a:schemeClr val="bg1"/>
                </a:solidFill>
              </a:rPr>
              <a:t>Upotreba klase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A1A7-45AB-4CF3-8FD2-E4EC17BD6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r-BA" sz="2200" dirty="0">
                <a:solidFill>
                  <a:schemeClr val="bg1"/>
                </a:solidFill>
              </a:rPr>
              <a:t>Instance klase se zovu objekti. U našem primjeru, imamo objekat klase Kutija koji se zove k.</a:t>
            </a:r>
          </a:p>
          <a:p>
            <a:pPr marL="0" indent="0">
              <a:buNone/>
            </a:pPr>
            <a:endParaRPr lang="hr-BA" sz="2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6EEF2-64FE-486C-B43E-3D1EA01A3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86" y="1560477"/>
            <a:ext cx="6434969" cy="4070117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3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C892F-5508-417F-B19A-C8C3C1AE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>
                <a:solidFill>
                  <a:schemeClr val="bg1"/>
                </a:solidFill>
              </a:rPr>
              <a:t>Funkcije članice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67B70-E0AE-4090-9B26-126A6584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r-BA" sz="2000" dirty="0">
                <a:solidFill>
                  <a:schemeClr val="bg1"/>
                </a:solidFill>
              </a:rPr>
              <a:t>Klasa pored atributa, može imati i svoje funkcije članice.</a:t>
            </a:r>
          </a:p>
          <a:p>
            <a:r>
              <a:rPr lang="hr-BA" sz="2000" dirty="0">
                <a:solidFill>
                  <a:schemeClr val="bg1"/>
                </a:solidFill>
              </a:rPr>
              <a:t>Funkcije članice predstavljaju operacije koje mogu izvršavati objekti, instance klase.</a:t>
            </a:r>
          </a:p>
          <a:p>
            <a:pPr marL="0" indent="0">
              <a:buNone/>
            </a:pPr>
            <a:endParaRPr lang="hr-BA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r-BA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AA9D0-808A-4F56-B025-82ABEA2D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382" y="1049562"/>
            <a:ext cx="6562618" cy="5294967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2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C9BEDE-68F6-4A59-B488-EC923ECF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hr-BA" sz="440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0766C0-0A38-4B0D-9763-2A581FCCB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57079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44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D634-9586-4496-B3D6-085643C0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Nivoi pristupa atributima klase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56D50-8BD0-4118-A030-2FA4D70DD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60" y="1791900"/>
            <a:ext cx="8596668" cy="3880773"/>
          </a:xfrm>
        </p:spPr>
        <p:txBody>
          <a:bodyPr>
            <a:normAutofit/>
          </a:bodyPr>
          <a:lstStyle/>
          <a:p>
            <a:r>
              <a:rPr lang="hr-BA" dirty="0"/>
              <a:t>U programskom jeziku C++ postoje tri različita nivoa pristupa:</a:t>
            </a:r>
            <a:br>
              <a:rPr lang="hr-BA" dirty="0"/>
            </a:br>
            <a:r>
              <a:rPr lang="hr-BA" b="1" dirty="0">
                <a:solidFill>
                  <a:srgbClr val="FF0000"/>
                </a:solidFill>
              </a:rPr>
              <a:t>- public</a:t>
            </a:r>
            <a:br>
              <a:rPr lang="hr-BA" b="1" dirty="0">
                <a:solidFill>
                  <a:srgbClr val="FF0000"/>
                </a:solidFill>
              </a:rPr>
            </a:br>
            <a:r>
              <a:rPr lang="hr-BA" b="1" dirty="0">
                <a:solidFill>
                  <a:srgbClr val="FF0000"/>
                </a:solidFill>
              </a:rPr>
              <a:t>- private</a:t>
            </a:r>
            <a:br>
              <a:rPr lang="hr-BA" b="1" dirty="0">
                <a:solidFill>
                  <a:srgbClr val="FF0000"/>
                </a:solidFill>
              </a:rPr>
            </a:br>
            <a:r>
              <a:rPr lang="hr-BA" b="1" dirty="0">
                <a:solidFill>
                  <a:srgbClr val="FF0000"/>
                </a:solidFill>
              </a:rPr>
              <a:t>- protected</a:t>
            </a:r>
            <a:br>
              <a:rPr lang="hr-BA" dirty="0">
                <a:solidFill>
                  <a:srgbClr val="FF0000"/>
                </a:solidFill>
              </a:rPr>
            </a:br>
            <a:r>
              <a:rPr lang="hr-BA" i="1" dirty="0">
                <a:solidFill>
                  <a:srgbClr val="FF0000"/>
                </a:solidFill>
              </a:rPr>
              <a:t>- (internal i protected internal)</a:t>
            </a:r>
          </a:p>
          <a:p>
            <a:r>
              <a:rPr lang="hr-BA" dirty="0">
                <a:solidFill>
                  <a:schemeClr val="tx1"/>
                </a:solidFill>
                <a:latin typeface="+mj-lt"/>
              </a:rPr>
              <a:t>Public – metodi ili atributu čiji je nivo pristupa public može se pristupiti iz bilo kojeg dijela koda (javno).</a:t>
            </a:r>
          </a:p>
          <a:p>
            <a:r>
              <a:rPr lang="sr-Latn-RS" altLang="sr-Latn-RS" dirty="0">
                <a:solidFill>
                  <a:schemeClr val="tx1"/>
                </a:solidFill>
                <a:latin typeface="+mj-lt"/>
              </a:rPr>
              <a:t>Private – članu se može pristupiti samo unutar same klase.</a:t>
            </a:r>
          </a:p>
          <a:p>
            <a:r>
              <a:rPr lang="sr-Latn-RS" altLang="sr-Latn-RS" dirty="0">
                <a:solidFill>
                  <a:schemeClr val="tx1"/>
                </a:solidFill>
                <a:latin typeface="+mj-lt"/>
              </a:rPr>
              <a:t>Protected – članu se može pristupiti samo unutar same klase ili druge klase koja je naslijedila postojeću klasu sa protected atributom/metodom.</a:t>
            </a:r>
            <a:endParaRPr lang="hr-BA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979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B7133-C9E7-4358-AD71-2A273B38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5" y="2637592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 dirty="0">
                <a:solidFill>
                  <a:schemeClr val="bg1"/>
                </a:solidFill>
              </a:rPr>
              <a:t>Nivoi pristupa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F410ACA-53F5-488E-8EDA-2D0EF225E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72" y="1515125"/>
            <a:ext cx="6095623" cy="3920475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1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CB2DE-F96B-4872-AB5F-FE899932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F74D5D-62BB-47F4-85C5-9508769F5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r-BA" sz="2000" dirty="0">
                <a:solidFill>
                  <a:schemeClr val="bg1"/>
                </a:solidFill>
              </a:rPr>
              <a:t>Budući da i atributi klase i funkcije imaju public nivo pristupa, u main funkciji je moguće pristupati i atributima i funkcijama objekta klase Kutija.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981A18C-D95F-40C7-B25C-78797F6D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72" y="1143477"/>
            <a:ext cx="6126768" cy="4457223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76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329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Klase i objekti</vt:lpstr>
      <vt:lpstr>Razlika između klase i objekta</vt:lpstr>
      <vt:lpstr>Definicija klase</vt:lpstr>
      <vt:lpstr>Upotreba klase</vt:lpstr>
      <vt:lpstr>Funkcije članice</vt:lpstr>
      <vt:lpstr>Zaključak</vt:lpstr>
      <vt:lpstr>Nivoi pristupa atributima klase</vt:lpstr>
      <vt:lpstr>Nivoi pristupa</vt:lpstr>
      <vt:lpstr>public</vt:lpstr>
      <vt:lpstr>private</vt:lpstr>
      <vt:lpstr>protected</vt:lpstr>
      <vt:lpstr>Napomena</vt:lpstr>
      <vt:lpstr>Zadaci</vt:lpstr>
      <vt:lpstr>Hvala na pažnji! aida.pirusic@hotmail.com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Klase i objekti</dc:title>
  <dc:creator>Adna Zlomužica</dc:creator>
  <cp:lastModifiedBy>Adna Zlomužica</cp:lastModifiedBy>
  <cp:revision>2</cp:revision>
  <dcterms:created xsi:type="dcterms:W3CDTF">2019-01-21T18:47:27Z</dcterms:created>
  <dcterms:modified xsi:type="dcterms:W3CDTF">2019-01-21T18:57:14Z</dcterms:modified>
</cp:coreProperties>
</file>