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1" r:id="rId6"/>
    <p:sldId id="260" r:id="rId7"/>
    <p:sldId id="262"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7FB67-CC2B-4238-9862-E2F799919EE5}" type="doc">
      <dgm:prSet loTypeId="urn:microsoft.com/office/officeart/2018/layout/CircleProcess" loCatId="simpleprocesssa" qsTypeId="urn:microsoft.com/office/officeart/2005/8/quickstyle/simple1" qsCatId="simple" csTypeId="urn:microsoft.com/office/officeart/2005/8/colors/colorful1" csCatId="colorful" phldr="1"/>
      <dgm:spPr/>
      <dgm:t>
        <a:bodyPr/>
        <a:lstStyle/>
        <a:p>
          <a:endParaRPr lang="en-US"/>
        </a:p>
      </dgm:t>
    </dgm:pt>
    <dgm:pt modelId="{BAA63C37-1989-4266-97C9-58674F398111}">
      <dgm:prSet/>
      <dgm:spPr/>
      <dgm:t>
        <a:bodyPr/>
        <a:lstStyle/>
        <a:p>
          <a:r>
            <a:rPr lang="hr-BA" b="1" dirty="0"/>
            <a:t>Objekti</a:t>
          </a:r>
          <a:endParaRPr lang="en-US" dirty="0"/>
        </a:p>
      </dgm:t>
    </dgm:pt>
    <dgm:pt modelId="{38811D6A-8D8E-4BDC-ABBB-E707C1BAE109}" type="parTrans" cxnId="{FE5F0EDA-7F8F-4B2A-9855-DB9FFDF84D92}">
      <dgm:prSet/>
      <dgm:spPr/>
      <dgm:t>
        <a:bodyPr/>
        <a:lstStyle/>
        <a:p>
          <a:endParaRPr lang="en-US"/>
        </a:p>
      </dgm:t>
    </dgm:pt>
    <dgm:pt modelId="{11E2C9C8-1D6F-4539-86DE-98D96C151CDA}" type="sibTrans" cxnId="{FE5F0EDA-7F8F-4B2A-9855-DB9FFDF84D92}">
      <dgm:prSet/>
      <dgm:spPr/>
      <dgm:t>
        <a:bodyPr/>
        <a:lstStyle/>
        <a:p>
          <a:endParaRPr lang="en-US"/>
        </a:p>
      </dgm:t>
    </dgm:pt>
    <dgm:pt modelId="{6BBB9F42-CB16-482B-BA6F-B8322EC3C7E4}">
      <dgm:prSet/>
      <dgm:spPr/>
      <dgm:t>
        <a:bodyPr/>
        <a:lstStyle/>
        <a:p>
          <a:r>
            <a:rPr lang="hr-BA" b="1" dirty="0"/>
            <a:t>Učahurivanje ili enkapsulacija</a:t>
          </a:r>
          <a:endParaRPr lang="en-US" dirty="0"/>
        </a:p>
      </dgm:t>
    </dgm:pt>
    <dgm:pt modelId="{20E3C364-BFF8-43C1-AE3D-C066668A0453}" type="parTrans" cxnId="{1BEFED77-0DD8-4C8A-960B-BA86F39DF17D}">
      <dgm:prSet/>
      <dgm:spPr/>
      <dgm:t>
        <a:bodyPr/>
        <a:lstStyle/>
        <a:p>
          <a:endParaRPr lang="en-US"/>
        </a:p>
      </dgm:t>
    </dgm:pt>
    <dgm:pt modelId="{4E2FD07C-7B65-485C-98B0-46121FCE17E3}" type="sibTrans" cxnId="{1BEFED77-0DD8-4C8A-960B-BA86F39DF17D}">
      <dgm:prSet/>
      <dgm:spPr/>
      <dgm:t>
        <a:bodyPr/>
        <a:lstStyle/>
        <a:p>
          <a:endParaRPr lang="en-US"/>
        </a:p>
      </dgm:t>
    </dgm:pt>
    <dgm:pt modelId="{437A71F5-20C9-4410-BA2B-397E5DDB0A98}">
      <dgm:prSet/>
      <dgm:spPr/>
      <dgm:t>
        <a:bodyPr/>
        <a:lstStyle/>
        <a:p>
          <a:r>
            <a:rPr lang="hr-BA" b="1" dirty="0"/>
            <a:t>Nasljeđivanje</a:t>
          </a:r>
          <a:r>
            <a:rPr lang="hr-BA" dirty="0"/>
            <a:t> </a:t>
          </a:r>
          <a:endParaRPr lang="en-US" dirty="0"/>
        </a:p>
      </dgm:t>
    </dgm:pt>
    <dgm:pt modelId="{EE4C6661-D36F-4DC6-B702-5758F650F016}" type="parTrans" cxnId="{1494D9D4-C96B-4F33-AC91-A7BA37144D3F}">
      <dgm:prSet/>
      <dgm:spPr/>
      <dgm:t>
        <a:bodyPr/>
        <a:lstStyle/>
        <a:p>
          <a:endParaRPr lang="en-US"/>
        </a:p>
      </dgm:t>
    </dgm:pt>
    <dgm:pt modelId="{C57F57A9-787E-4A10-8665-7D7A16724BFD}" type="sibTrans" cxnId="{1494D9D4-C96B-4F33-AC91-A7BA37144D3F}">
      <dgm:prSet/>
      <dgm:spPr/>
      <dgm:t>
        <a:bodyPr/>
        <a:lstStyle/>
        <a:p>
          <a:endParaRPr lang="en-US"/>
        </a:p>
      </dgm:t>
    </dgm:pt>
    <dgm:pt modelId="{7840608F-1C79-4CD5-ABAD-AFF63689A48F}">
      <dgm:prSet/>
      <dgm:spPr/>
      <dgm:t>
        <a:bodyPr/>
        <a:lstStyle/>
        <a:p>
          <a:r>
            <a:rPr lang="hr-BA" b="1" dirty="0"/>
            <a:t>Višeobličje ili polimorfizam </a:t>
          </a:r>
          <a:endParaRPr lang="en-US" dirty="0"/>
        </a:p>
      </dgm:t>
    </dgm:pt>
    <dgm:pt modelId="{902287F3-1523-42F2-B4A3-D71F17794B72}" type="parTrans" cxnId="{F0633271-E907-41AA-A0D1-F6A68D16D4A4}">
      <dgm:prSet/>
      <dgm:spPr/>
      <dgm:t>
        <a:bodyPr/>
        <a:lstStyle/>
        <a:p>
          <a:endParaRPr lang="en-US"/>
        </a:p>
      </dgm:t>
    </dgm:pt>
    <dgm:pt modelId="{4D632A02-B2A4-49EB-89F0-37F51E5B14BA}" type="sibTrans" cxnId="{F0633271-E907-41AA-A0D1-F6A68D16D4A4}">
      <dgm:prSet/>
      <dgm:spPr/>
      <dgm:t>
        <a:bodyPr/>
        <a:lstStyle/>
        <a:p>
          <a:endParaRPr lang="en-US"/>
        </a:p>
      </dgm:t>
    </dgm:pt>
    <dgm:pt modelId="{54DF16AB-580B-4796-ADB3-882654B3F16B}">
      <dgm:prSet/>
      <dgm:spPr/>
      <dgm:t>
        <a:bodyPr/>
        <a:lstStyle/>
        <a:p>
          <a:r>
            <a:rPr lang="hr-BA" b="1" dirty="0"/>
            <a:t>Apstrakcija</a:t>
          </a:r>
          <a:endParaRPr lang="en-US" dirty="0"/>
        </a:p>
      </dgm:t>
    </dgm:pt>
    <dgm:pt modelId="{64DB42CC-FE77-4312-A6F6-E246D27CA98E}" type="parTrans" cxnId="{34E8F5EC-422E-4241-946D-6320743E8ABE}">
      <dgm:prSet/>
      <dgm:spPr/>
      <dgm:t>
        <a:bodyPr/>
        <a:lstStyle/>
        <a:p>
          <a:endParaRPr lang="hr-BA"/>
        </a:p>
      </dgm:t>
    </dgm:pt>
    <dgm:pt modelId="{A92FC894-9610-4A95-B212-58EBD8A8773A}" type="sibTrans" cxnId="{34E8F5EC-422E-4241-946D-6320743E8ABE}">
      <dgm:prSet/>
      <dgm:spPr/>
      <dgm:t>
        <a:bodyPr/>
        <a:lstStyle/>
        <a:p>
          <a:endParaRPr lang="hr-BA"/>
        </a:p>
      </dgm:t>
    </dgm:pt>
    <dgm:pt modelId="{C0189D3E-11FF-41BE-88C9-9AABCC2CD55E}" type="pres">
      <dgm:prSet presAssocID="{84F7FB67-CC2B-4238-9862-E2F799919EE5}" presName="Name0" presStyleCnt="0">
        <dgm:presLayoutVars>
          <dgm:chMax val="11"/>
          <dgm:chPref val="11"/>
          <dgm:dir/>
          <dgm:resizeHandles/>
        </dgm:presLayoutVars>
      </dgm:prSet>
      <dgm:spPr/>
    </dgm:pt>
    <dgm:pt modelId="{DB1E9F86-6550-431D-AE7C-0D39B182B782}" type="pres">
      <dgm:prSet presAssocID="{7840608F-1C79-4CD5-ABAD-AFF63689A48F}" presName="Accent5" presStyleCnt="0"/>
      <dgm:spPr/>
    </dgm:pt>
    <dgm:pt modelId="{A06523CE-44E4-4775-BD45-41FD8960EA4D}" type="pres">
      <dgm:prSet presAssocID="{7840608F-1C79-4CD5-ABAD-AFF63689A48F}" presName="Accent" presStyleLbl="node1" presStyleIdx="0" presStyleCnt="10"/>
      <dgm:spPr/>
    </dgm:pt>
    <dgm:pt modelId="{FA8D64AD-B779-47C8-8E23-F43BA1FA0459}" type="pres">
      <dgm:prSet presAssocID="{7840608F-1C79-4CD5-ABAD-AFF63689A48F}" presName="ParentBackground5" presStyleCnt="0"/>
      <dgm:spPr/>
    </dgm:pt>
    <dgm:pt modelId="{928D2EE1-A16A-45EA-918E-CD3C98305BD3}" type="pres">
      <dgm:prSet presAssocID="{7840608F-1C79-4CD5-ABAD-AFF63689A48F}" presName="ParentBackground" presStyleLbl="node1" presStyleIdx="1" presStyleCnt="10"/>
      <dgm:spPr/>
    </dgm:pt>
    <dgm:pt modelId="{1324058B-6304-4142-9964-D57B40945673}" type="pres">
      <dgm:prSet presAssocID="{7840608F-1C79-4CD5-ABAD-AFF63689A48F}" presName="Parent5" presStyleLbl="fgAcc0" presStyleIdx="0" presStyleCnt="0">
        <dgm:presLayoutVars>
          <dgm:chMax val="1"/>
          <dgm:chPref val="1"/>
          <dgm:bulletEnabled val="1"/>
        </dgm:presLayoutVars>
      </dgm:prSet>
      <dgm:spPr/>
    </dgm:pt>
    <dgm:pt modelId="{A06BB0C2-D7D2-4E2E-AD2B-9864451674A0}" type="pres">
      <dgm:prSet presAssocID="{437A71F5-20C9-4410-BA2B-397E5DDB0A98}" presName="Accent4" presStyleCnt="0"/>
      <dgm:spPr/>
    </dgm:pt>
    <dgm:pt modelId="{CF053945-9A8C-4E92-84F2-D548DC5BFF16}" type="pres">
      <dgm:prSet presAssocID="{437A71F5-20C9-4410-BA2B-397E5DDB0A98}" presName="Accent" presStyleLbl="node1" presStyleIdx="2" presStyleCnt="10"/>
      <dgm:spPr/>
    </dgm:pt>
    <dgm:pt modelId="{DC15E417-595B-4695-BD01-29B922650BEE}" type="pres">
      <dgm:prSet presAssocID="{437A71F5-20C9-4410-BA2B-397E5DDB0A98}" presName="ParentBackground4" presStyleCnt="0"/>
      <dgm:spPr/>
    </dgm:pt>
    <dgm:pt modelId="{0DA8EB07-92E2-41D5-9F11-31CF043F975A}" type="pres">
      <dgm:prSet presAssocID="{437A71F5-20C9-4410-BA2B-397E5DDB0A98}" presName="ParentBackground" presStyleLbl="node1" presStyleIdx="3" presStyleCnt="10"/>
      <dgm:spPr/>
    </dgm:pt>
    <dgm:pt modelId="{1334F03A-FFBA-4C4E-BDBB-940434C79803}" type="pres">
      <dgm:prSet presAssocID="{437A71F5-20C9-4410-BA2B-397E5DDB0A98}" presName="Parent4" presStyleLbl="fgAcc0" presStyleIdx="0" presStyleCnt="0">
        <dgm:presLayoutVars>
          <dgm:chMax val="1"/>
          <dgm:chPref val="1"/>
          <dgm:bulletEnabled val="1"/>
        </dgm:presLayoutVars>
      </dgm:prSet>
      <dgm:spPr/>
    </dgm:pt>
    <dgm:pt modelId="{3ED284B2-1109-4D2F-83E8-0D6FDCADA4E6}" type="pres">
      <dgm:prSet presAssocID="{54DF16AB-580B-4796-ADB3-882654B3F16B}" presName="Accent3" presStyleCnt="0"/>
      <dgm:spPr/>
    </dgm:pt>
    <dgm:pt modelId="{7534AF2D-DFC9-4261-BA75-5959CBC0AF8A}" type="pres">
      <dgm:prSet presAssocID="{54DF16AB-580B-4796-ADB3-882654B3F16B}" presName="Accent" presStyleLbl="node1" presStyleIdx="4" presStyleCnt="10"/>
      <dgm:spPr/>
    </dgm:pt>
    <dgm:pt modelId="{D8DC4882-51D7-4568-AD7A-6B77A3DF04C0}" type="pres">
      <dgm:prSet presAssocID="{54DF16AB-580B-4796-ADB3-882654B3F16B}" presName="ParentBackground3" presStyleCnt="0"/>
      <dgm:spPr/>
    </dgm:pt>
    <dgm:pt modelId="{E637CA85-1A9A-446E-8C48-03A67CD0789A}" type="pres">
      <dgm:prSet presAssocID="{54DF16AB-580B-4796-ADB3-882654B3F16B}" presName="ParentBackground" presStyleLbl="node1" presStyleIdx="5" presStyleCnt="10"/>
      <dgm:spPr/>
    </dgm:pt>
    <dgm:pt modelId="{154373F9-FE48-4B2F-888E-3439D62BCEE5}" type="pres">
      <dgm:prSet presAssocID="{54DF16AB-580B-4796-ADB3-882654B3F16B}" presName="Parent3" presStyleLbl="fgAcc0" presStyleIdx="0" presStyleCnt="0">
        <dgm:presLayoutVars>
          <dgm:chMax val="1"/>
          <dgm:chPref val="1"/>
          <dgm:bulletEnabled val="1"/>
        </dgm:presLayoutVars>
      </dgm:prSet>
      <dgm:spPr/>
    </dgm:pt>
    <dgm:pt modelId="{C16C70C1-F366-4087-AA1C-0041ECAE706A}" type="pres">
      <dgm:prSet presAssocID="{6BBB9F42-CB16-482B-BA6F-B8322EC3C7E4}" presName="Accent2" presStyleCnt="0"/>
      <dgm:spPr/>
    </dgm:pt>
    <dgm:pt modelId="{C9046579-35DB-4680-B3DC-CDC600DAFC61}" type="pres">
      <dgm:prSet presAssocID="{6BBB9F42-CB16-482B-BA6F-B8322EC3C7E4}" presName="Accent" presStyleLbl="node1" presStyleIdx="6" presStyleCnt="10"/>
      <dgm:spPr/>
    </dgm:pt>
    <dgm:pt modelId="{B6D1A943-C5ED-4426-AD22-48B8F4000224}" type="pres">
      <dgm:prSet presAssocID="{6BBB9F42-CB16-482B-BA6F-B8322EC3C7E4}" presName="ParentBackground2" presStyleCnt="0"/>
      <dgm:spPr/>
    </dgm:pt>
    <dgm:pt modelId="{4C53C18A-4048-4E21-BEDE-9DC10BBBFDF7}" type="pres">
      <dgm:prSet presAssocID="{6BBB9F42-CB16-482B-BA6F-B8322EC3C7E4}" presName="ParentBackground" presStyleLbl="node1" presStyleIdx="7" presStyleCnt="10"/>
      <dgm:spPr/>
    </dgm:pt>
    <dgm:pt modelId="{F61851C1-1689-4B86-B02B-0688C531A400}" type="pres">
      <dgm:prSet presAssocID="{6BBB9F42-CB16-482B-BA6F-B8322EC3C7E4}" presName="Parent2" presStyleLbl="fgAcc0" presStyleIdx="0" presStyleCnt="0">
        <dgm:presLayoutVars>
          <dgm:chMax val="1"/>
          <dgm:chPref val="1"/>
          <dgm:bulletEnabled val="1"/>
        </dgm:presLayoutVars>
      </dgm:prSet>
      <dgm:spPr/>
    </dgm:pt>
    <dgm:pt modelId="{40AE1378-EE2E-456E-8140-DB29A5A6CAFF}" type="pres">
      <dgm:prSet presAssocID="{BAA63C37-1989-4266-97C9-58674F398111}" presName="Accent1" presStyleCnt="0"/>
      <dgm:spPr/>
    </dgm:pt>
    <dgm:pt modelId="{9B16DAF5-9A44-4540-953F-6A25F63F09A4}" type="pres">
      <dgm:prSet presAssocID="{BAA63C37-1989-4266-97C9-58674F398111}" presName="Accent" presStyleLbl="node1" presStyleIdx="8" presStyleCnt="10"/>
      <dgm:spPr/>
    </dgm:pt>
    <dgm:pt modelId="{DBABD6F6-5D99-473C-86C0-7BB4A65C7869}" type="pres">
      <dgm:prSet presAssocID="{BAA63C37-1989-4266-97C9-58674F398111}" presName="ParentBackground1" presStyleCnt="0"/>
      <dgm:spPr/>
    </dgm:pt>
    <dgm:pt modelId="{D15FB3A5-98AB-45F0-B587-8A766F7CE9D6}" type="pres">
      <dgm:prSet presAssocID="{BAA63C37-1989-4266-97C9-58674F398111}" presName="ParentBackground" presStyleLbl="node1" presStyleIdx="9" presStyleCnt="10"/>
      <dgm:spPr/>
    </dgm:pt>
    <dgm:pt modelId="{70E793B5-2FA8-449E-9196-38D86F4D9E39}" type="pres">
      <dgm:prSet presAssocID="{BAA63C37-1989-4266-97C9-58674F398111}" presName="Parent1" presStyleLbl="fgAcc0" presStyleIdx="0" presStyleCnt="0">
        <dgm:presLayoutVars>
          <dgm:chMax val="1"/>
          <dgm:chPref val="1"/>
          <dgm:bulletEnabled val="1"/>
        </dgm:presLayoutVars>
      </dgm:prSet>
      <dgm:spPr/>
    </dgm:pt>
  </dgm:ptLst>
  <dgm:cxnLst>
    <dgm:cxn modelId="{EE427500-B30A-4668-91C9-3DCAFF67A636}" type="presOf" srcId="{BAA63C37-1989-4266-97C9-58674F398111}" destId="{D15FB3A5-98AB-45F0-B587-8A766F7CE9D6}" srcOrd="0" destOrd="0" presId="urn:microsoft.com/office/officeart/2018/layout/CircleProcess"/>
    <dgm:cxn modelId="{B3AF350E-A009-4BA9-A747-C8A151EC1613}" type="presOf" srcId="{BAA63C37-1989-4266-97C9-58674F398111}" destId="{70E793B5-2FA8-449E-9196-38D86F4D9E39}" srcOrd="1" destOrd="0" presId="urn:microsoft.com/office/officeart/2018/layout/CircleProcess"/>
    <dgm:cxn modelId="{6B5D640F-66F5-4D22-A307-FE35D7DD74B8}" type="presOf" srcId="{54DF16AB-580B-4796-ADB3-882654B3F16B}" destId="{E637CA85-1A9A-446E-8C48-03A67CD0789A}" srcOrd="0" destOrd="0" presId="urn:microsoft.com/office/officeart/2018/layout/CircleProcess"/>
    <dgm:cxn modelId="{F2484518-4E98-452D-8D88-32ABB81F95B9}" type="presOf" srcId="{7840608F-1C79-4CD5-ABAD-AFF63689A48F}" destId="{1324058B-6304-4142-9964-D57B40945673}" srcOrd="1" destOrd="0" presId="urn:microsoft.com/office/officeart/2018/layout/CircleProcess"/>
    <dgm:cxn modelId="{F0633271-E907-41AA-A0D1-F6A68D16D4A4}" srcId="{84F7FB67-CC2B-4238-9862-E2F799919EE5}" destId="{7840608F-1C79-4CD5-ABAD-AFF63689A48F}" srcOrd="4" destOrd="0" parTransId="{902287F3-1523-42F2-B4A3-D71F17794B72}" sibTransId="{4D632A02-B2A4-49EB-89F0-37F51E5B14BA}"/>
    <dgm:cxn modelId="{1BEFED77-0DD8-4C8A-960B-BA86F39DF17D}" srcId="{84F7FB67-CC2B-4238-9862-E2F799919EE5}" destId="{6BBB9F42-CB16-482B-BA6F-B8322EC3C7E4}" srcOrd="1" destOrd="0" parTransId="{20E3C364-BFF8-43C1-AE3D-C066668A0453}" sibTransId="{4E2FD07C-7B65-485C-98B0-46121FCE17E3}"/>
    <dgm:cxn modelId="{38864D86-0D06-425D-A1FD-1C63A84E2A49}" type="presOf" srcId="{6BBB9F42-CB16-482B-BA6F-B8322EC3C7E4}" destId="{F61851C1-1689-4B86-B02B-0688C531A400}" srcOrd="1" destOrd="0" presId="urn:microsoft.com/office/officeart/2018/layout/CircleProcess"/>
    <dgm:cxn modelId="{D2393488-B89E-4331-B399-A1849C94D509}" type="presOf" srcId="{54DF16AB-580B-4796-ADB3-882654B3F16B}" destId="{154373F9-FE48-4B2F-888E-3439D62BCEE5}" srcOrd="1" destOrd="0" presId="urn:microsoft.com/office/officeart/2018/layout/CircleProcess"/>
    <dgm:cxn modelId="{AC926F99-6E8F-421A-9304-2C784122D722}" type="presOf" srcId="{6BBB9F42-CB16-482B-BA6F-B8322EC3C7E4}" destId="{4C53C18A-4048-4E21-BEDE-9DC10BBBFDF7}" srcOrd="0" destOrd="0" presId="urn:microsoft.com/office/officeart/2018/layout/CircleProcess"/>
    <dgm:cxn modelId="{0C9CCC9E-C27C-42F3-97F4-6BBE160468FE}" type="presOf" srcId="{84F7FB67-CC2B-4238-9862-E2F799919EE5}" destId="{C0189D3E-11FF-41BE-88C9-9AABCC2CD55E}" srcOrd="0" destOrd="0" presId="urn:microsoft.com/office/officeart/2018/layout/CircleProcess"/>
    <dgm:cxn modelId="{A41D12A0-0419-4EA5-BD69-26D54EDB89A8}" type="presOf" srcId="{437A71F5-20C9-4410-BA2B-397E5DDB0A98}" destId="{1334F03A-FFBA-4C4E-BDBB-940434C79803}" srcOrd="1" destOrd="0" presId="urn:microsoft.com/office/officeart/2018/layout/CircleProcess"/>
    <dgm:cxn modelId="{44AB15A8-ABE2-4D73-A371-098D06C6ED53}" type="presOf" srcId="{437A71F5-20C9-4410-BA2B-397E5DDB0A98}" destId="{0DA8EB07-92E2-41D5-9F11-31CF043F975A}" srcOrd="0" destOrd="0" presId="urn:microsoft.com/office/officeart/2018/layout/CircleProcess"/>
    <dgm:cxn modelId="{BA4F09D2-C4C5-4712-BC85-11363913FE39}" type="presOf" srcId="{7840608F-1C79-4CD5-ABAD-AFF63689A48F}" destId="{928D2EE1-A16A-45EA-918E-CD3C98305BD3}" srcOrd="0" destOrd="0" presId="urn:microsoft.com/office/officeart/2018/layout/CircleProcess"/>
    <dgm:cxn modelId="{1494D9D4-C96B-4F33-AC91-A7BA37144D3F}" srcId="{84F7FB67-CC2B-4238-9862-E2F799919EE5}" destId="{437A71F5-20C9-4410-BA2B-397E5DDB0A98}" srcOrd="3" destOrd="0" parTransId="{EE4C6661-D36F-4DC6-B702-5758F650F016}" sibTransId="{C57F57A9-787E-4A10-8665-7D7A16724BFD}"/>
    <dgm:cxn modelId="{FE5F0EDA-7F8F-4B2A-9855-DB9FFDF84D92}" srcId="{84F7FB67-CC2B-4238-9862-E2F799919EE5}" destId="{BAA63C37-1989-4266-97C9-58674F398111}" srcOrd="0" destOrd="0" parTransId="{38811D6A-8D8E-4BDC-ABBB-E707C1BAE109}" sibTransId="{11E2C9C8-1D6F-4539-86DE-98D96C151CDA}"/>
    <dgm:cxn modelId="{34E8F5EC-422E-4241-946D-6320743E8ABE}" srcId="{84F7FB67-CC2B-4238-9862-E2F799919EE5}" destId="{54DF16AB-580B-4796-ADB3-882654B3F16B}" srcOrd="2" destOrd="0" parTransId="{64DB42CC-FE77-4312-A6F6-E246D27CA98E}" sibTransId="{A92FC894-9610-4A95-B212-58EBD8A8773A}"/>
    <dgm:cxn modelId="{587495D2-898B-43A7-BA83-2DAFE8352D6D}" type="presParOf" srcId="{C0189D3E-11FF-41BE-88C9-9AABCC2CD55E}" destId="{DB1E9F86-6550-431D-AE7C-0D39B182B782}" srcOrd="0" destOrd="0" presId="urn:microsoft.com/office/officeart/2018/layout/CircleProcess"/>
    <dgm:cxn modelId="{4CB9CA68-352C-49E5-A6AC-BB55E283DC2B}" type="presParOf" srcId="{DB1E9F86-6550-431D-AE7C-0D39B182B782}" destId="{A06523CE-44E4-4775-BD45-41FD8960EA4D}" srcOrd="0" destOrd="0" presId="urn:microsoft.com/office/officeart/2018/layout/CircleProcess"/>
    <dgm:cxn modelId="{5C95F930-82DC-44AD-8418-01AD7189BE3A}" type="presParOf" srcId="{C0189D3E-11FF-41BE-88C9-9AABCC2CD55E}" destId="{FA8D64AD-B779-47C8-8E23-F43BA1FA0459}" srcOrd="1" destOrd="0" presId="urn:microsoft.com/office/officeart/2018/layout/CircleProcess"/>
    <dgm:cxn modelId="{248701DC-D655-4CAC-8D33-9970DD67FD68}" type="presParOf" srcId="{FA8D64AD-B779-47C8-8E23-F43BA1FA0459}" destId="{928D2EE1-A16A-45EA-918E-CD3C98305BD3}" srcOrd="0" destOrd="0" presId="urn:microsoft.com/office/officeart/2018/layout/CircleProcess"/>
    <dgm:cxn modelId="{7D0ECEFB-D3B7-4589-A452-EA9CFE60B79E}" type="presParOf" srcId="{C0189D3E-11FF-41BE-88C9-9AABCC2CD55E}" destId="{1324058B-6304-4142-9964-D57B40945673}" srcOrd="2" destOrd="0" presId="urn:microsoft.com/office/officeart/2018/layout/CircleProcess"/>
    <dgm:cxn modelId="{C911C6FB-0336-4C34-81A2-BA2170069BD4}" type="presParOf" srcId="{C0189D3E-11FF-41BE-88C9-9AABCC2CD55E}" destId="{A06BB0C2-D7D2-4E2E-AD2B-9864451674A0}" srcOrd="3" destOrd="0" presId="urn:microsoft.com/office/officeart/2018/layout/CircleProcess"/>
    <dgm:cxn modelId="{0A7E7E1B-6784-4751-BAA9-FEFBF7458D02}" type="presParOf" srcId="{A06BB0C2-D7D2-4E2E-AD2B-9864451674A0}" destId="{CF053945-9A8C-4E92-84F2-D548DC5BFF16}" srcOrd="0" destOrd="0" presId="urn:microsoft.com/office/officeart/2018/layout/CircleProcess"/>
    <dgm:cxn modelId="{7E0B3C12-AEB4-4F7B-850B-D6ED09B97ECF}" type="presParOf" srcId="{C0189D3E-11FF-41BE-88C9-9AABCC2CD55E}" destId="{DC15E417-595B-4695-BD01-29B922650BEE}" srcOrd="4" destOrd="0" presId="urn:microsoft.com/office/officeart/2018/layout/CircleProcess"/>
    <dgm:cxn modelId="{9FB34F35-FB66-4F78-9A89-9DC6593024EE}" type="presParOf" srcId="{DC15E417-595B-4695-BD01-29B922650BEE}" destId="{0DA8EB07-92E2-41D5-9F11-31CF043F975A}" srcOrd="0" destOrd="0" presId="urn:microsoft.com/office/officeart/2018/layout/CircleProcess"/>
    <dgm:cxn modelId="{8A9FF016-555D-4C5F-B08D-0564DD4F6206}" type="presParOf" srcId="{C0189D3E-11FF-41BE-88C9-9AABCC2CD55E}" destId="{1334F03A-FFBA-4C4E-BDBB-940434C79803}" srcOrd="5" destOrd="0" presId="urn:microsoft.com/office/officeart/2018/layout/CircleProcess"/>
    <dgm:cxn modelId="{C649FDED-9753-443B-B71C-262C8005DEE6}" type="presParOf" srcId="{C0189D3E-11FF-41BE-88C9-9AABCC2CD55E}" destId="{3ED284B2-1109-4D2F-83E8-0D6FDCADA4E6}" srcOrd="6" destOrd="0" presId="urn:microsoft.com/office/officeart/2018/layout/CircleProcess"/>
    <dgm:cxn modelId="{9428E41A-29B2-497B-9398-AA641369FB76}" type="presParOf" srcId="{3ED284B2-1109-4D2F-83E8-0D6FDCADA4E6}" destId="{7534AF2D-DFC9-4261-BA75-5959CBC0AF8A}" srcOrd="0" destOrd="0" presId="urn:microsoft.com/office/officeart/2018/layout/CircleProcess"/>
    <dgm:cxn modelId="{0C8D2707-4117-40AE-AE6B-D9AFC6D35A16}" type="presParOf" srcId="{C0189D3E-11FF-41BE-88C9-9AABCC2CD55E}" destId="{D8DC4882-51D7-4568-AD7A-6B77A3DF04C0}" srcOrd="7" destOrd="0" presId="urn:microsoft.com/office/officeart/2018/layout/CircleProcess"/>
    <dgm:cxn modelId="{E3019749-5769-431D-9F5B-6D4AF7342D2B}" type="presParOf" srcId="{D8DC4882-51D7-4568-AD7A-6B77A3DF04C0}" destId="{E637CA85-1A9A-446E-8C48-03A67CD0789A}" srcOrd="0" destOrd="0" presId="urn:microsoft.com/office/officeart/2018/layout/CircleProcess"/>
    <dgm:cxn modelId="{391E5C2C-9360-488D-8C8E-D4DC3E45213F}" type="presParOf" srcId="{C0189D3E-11FF-41BE-88C9-9AABCC2CD55E}" destId="{154373F9-FE48-4B2F-888E-3439D62BCEE5}" srcOrd="8" destOrd="0" presId="urn:microsoft.com/office/officeart/2018/layout/CircleProcess"/>
    <dgm:cxn modelId="{9D396532-F00D-49AA-8A78-7FB9CAA594F2}" type="presParOf" srcId="{C0189D3E-11FF-41BE-88C9-9AABCC2CD55E}" destId="{C16C70C1-F366-4087-AA1C-0041ECAE706A}" srcOrd="9" destOrd="0" presId="urn:microsoft.com/office/officeart/2018/layout/CircleProcess"/>
    <dgm:cxn modelId="{72C1A078-4C3A-4C8D-864D-46929C27CF49}" type="presParOf" srcId="{C16C70C1-F366-4087-AA1C-0041ECAE706A}" destId="{C9046579-35DB-4680-B3DC-CDC600DAFC61}" srcOrd="0" destOrd="0" presId="urn:microsoft.com/office/officeart/2018/layout/CircleProcess"/>
    <dgm:cxn modelId="{8B9BB3BD-F374-45B2-BCD0-20F735A8F30B}" type="presParOf" srcId="{C0189D3E-11FF-41BE-88C9-9AABCC2CD55E}" destId="{B6D1A943-C5ED-4426-AD22-48B8F4000224}" srcOrd="10" destOrd="0" presId="urn:microsoft.com/office/officeart/2018/layout/CircleProcess"/>
    <dgm:cxn modelId="{5E90E035-7166-4287-9370-98A54E2B036B}" type="presParOf" srcId="{B6D1A943-C5ED-4426-AD22-48B8F4000224}" destId="{4C53C18A-4048-4E21-BEDE-9DC10BBBFDF7}" srcOrd="0" destOrd="0" presId="urn:microsoft.com/office/officeart/2018/layout/CircleProcess"/>
    <dgm:cxn modelId="{BA507391-95F9-4C4D-B759-8DAF1136DA3C}" type="presParOf" srcId="{C0189D3E-11FF-41BE-88C9-9AABCC2CD55E}" destId="{F61851C1-1689-4B86-B02B-0688C531A400}" srcOrd="11" destOrd="0" presId="urn:microsoft.com/office/officeart/2018/layout/CircleProcess"/>
    <dgm:cxn modelId="{9A694452-EF8A-48F0-9222-AEAE740A3E5D}" type="presParOf" srcId="{C0189D3E-11FF-41BE-88C9-9AABCC2CD55E}" destId="{40AE1378-EE2E-456E-8140-DB29A5A6CAFF}" srcOrd="12" destOrd="0" presId="urn:microsoft.com/office/officeart/2018/layout/CircleProcess"/>
    <dgm:cxn modelId="{43D4A1E2-5135-493A-B3E9-E559B6C9FD2A}" type="presParOf" srcId="{40AE1378-EE2E-456E-8140-DB29A5A6CAFF}" destId="{9B16DAF5-9A44-4540-953F-6A25F63F09A4}" srcOrd="0" destOrd="0" presId="urn:microsoft.com/office/officeart/2018/layout/CircleProcess"/>
    <dgm:cxn modelId="{BC6589D3-A717-4210-9870-D52ED54B49E9}" type="presParOf" srcId="{C0189D3E-11FF-41BE-88C9-9AABCC2CD55E}" destId="{DBABD6F6-5D99-473C-86C0-7BB4A65C7869}" srcOrd="13" destOrd="0" presId="urn:microsoft.com/office/officeart/2018/layout/CircleProcess"/>
    <dgm:cxn modelId="{E3A097EC-9F52-499D-ADCC-43393872AAC8}" type="presParOf" srcId="{DBABD6F6-5D99-473C-86C0-7BB4A65C7869}" destId="{D15FB3A5-98AB-45F0-B587-8A766F7CE9D6}" srcOrd="0" destOrd="0" presId="urn:microsoft.com/office/officeart/2018/layout/CircleProcess"/>
    <dgm:cxn modelId="{8777C4CC-C093-4B9D-953E-58F624EBF304}" type="presParOf" srcId="{C0189D3E-11FF-41BE-88C9-9AABCC2CD55E}" destId="{70E793B5-2FA8-449E-9196-38D86F4D9E39}" srcOrd="14"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523CE-44E4-4775-BD45-41FD8960EA4D}">
      <dsp:nvSpPr>
        <dsp:cNvPr id="0" name=""/>
        <dsp:cNvSpPr/>
      </dsp:nvSpPr>
      <dsp:spPr>
        <a:xfrm>
          <a:off x="7768047" y="1161130"/>
          <a:ext cx="1771241" cy="1771530"/>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D2EE1-A16A-45EA-918E-CD3C98305BD3}">
      <dsp:nvSpPr>
        <dsp:cNvPr id="0" name=""/>
        <dsp:cNvSpPr/>
      </dsp:nvSpPr>
      <dsp:spPr>
        <a:xfrm>
          <a:off x="7826491" y="1220192"/>
          <a:ext cx="1653409" cy="1653408"/>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hr-BA" sz="1200" b="1" kern="1200" dirty="0"/>
            <a:t>Višeobličje ili polimorfizam </a:t>
          </a:r>
          <a:endParaRPr lang="en-US" sz="1200" kern="1200" dirty="0"/>
        </a:p>
      </dsp:txBody>
      <dsp:txXfrm>
        <a:off x="8063097" y="1456437"/>
        <a:ext cx="1181141" cy="1180916"/>
      </dsp:txXfrm>
    </dsp:sp>
    <dsp:sp modelId="{CF053945-9A8C-4E92-84F2-D548DC5BFF16}">
      <dsp:nvSpPr>
        <dsp:cNvPr id="0" name=""/>
        <dsp:cNvSpPr/>
      </dsp:nvSpPr>
      <dsp:spPr>
        <a:xfrm rot="2700000">
          <a:off x="5936579" y="1161222"/>
          <a:ext cx="1771036" cy="1771036"/>
        </a:xfrm>
        <a:prstGeom prst="teardrop">
          <a:avLst>
            <a:gd name="adj" fmla="val 1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8EB07-92E2-41D5-9F11-31CF043F975A}">
      <dsp:nvSpPr>
        <dsp:cNvPr id="0" name=""/>
        <dsp:cNvSpPr/>
      </dsp:nvSpPr>
      <dsp:spPr>
        <a:xfrm>
          <a:off x="5996806" y="1220192"/>
          <a:ext cx="1653409" cy="1653408"/>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hr-BA" sz="1200" b="1" kern="1200" dirty="0"/>
            <a:t>Nasljeđivanje</a:t>
          </a:r>
          <a:r>
            <a:rPr lang="hr-BA" sz="1200" kern="1200" dirty="0"/>
            <a:t> </a:t>
          </a:r>
          <a:endParaRPr lang="en-US" sz="1200" kern="1200" dirty="0"/>
        </a:p>
      </dsp:txBody>
      <dsp:txXfrm>
        <a:off x="6232469" y="1456437"/>
        <a:ext cx="1181141" cy="1180916"/>
      </dsp:txXfrm>
    </dsp:sp>
    <dsp:sp modelId="{7534AF2D-DFC9-4261-BA75-5959CBC0AF8A}">
      <dsp:nvSpPr>
        <dsp:cNvPr id="0" name=""/>
        <dsp:cNvSpPr/>
      </dsp:nvSpPr>
      <dsp:spPr>
        <a:xfrm rot="2700000">
          <a:off x="4106894" y="1161222"/>
          <a:ext cx="1771036" cy="1771036"/>
        </a:xfrm>
        <a:prstGeom prst="teardrop">
          <a:avLst>
            <a:gd name="adj" fmla="val 10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37CA85-1A9A-446E-8C48-03A67CD0789A}">
      <dsp:nvSpPr>
        <dsp:cNvPr id="0" name=""/>
        <dsp:cNvSpPr/>
      </dsp:nvSpPr>
      <dsp:spPr>
        <a:xfrm>
          <a:off x="4166178" y="1220192"/>
          <a:ext cx="1653409" cy="165340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hr-BA" sz="1200" b="1" kern="1200" dirty="0"/>
            <a:t>Apstrakcija</a:t>
          </a:r>
          <a:endParaRPr lang="en-US" sz="1200" kern="1200" dirty="0"/>
        </a:p>
      </dsp:txBody>
      <dsp:txXfrm>
        <a:off x="4401841" y="1456437"/>
        <a:ext cx="1181141" cy="1180916"/>
      </dsp:txXfrm>
    </dsp:sp>
    <dsp:sp modelId="{C9046579-35DB-4680-B3DC-CDC600DAFC61}">
      <dsp:nvSpPr>
        <dsp:cNvPr id="0" name=""/>
        <dsp:cNvSpPr/>
      </dsp:nvSpPr>
      <dsp:spPr>
        <a:xfrm rot="2700000">
          <a:off x="2276265" y="1161222"/>
          <a:ext cx="1771036" cy="1771036"/>
        </a:xfrm>
        <a:prstGeom prst="teardrop">
          <a:avLst>
            <a:gd name="adj" fmla="val 10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3C18A-4048-4E21-BEDE-9DC10BBBFDF7}">
      <dsp:nvSpPr>
        <dsp:cNvPr id="0" name=""/>
        <dsp:cNvSpPr/>
      </dsp:nvSpPr>
      <dsp:spPr>
        <a:xfrm>
          <a:off x="2335550" y="1220192"/>
          <a:ext cx="1653409" cy="1653408"/>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hr-BA" sz="1200" b="1" kern="1200" dirty="0"/>
            <a:t>Učahurivanje ili enkapsulacija</a:t>
          </a:r>
          <a:endParaRPr lang="en-US" sz="1200" kern="1200" dirty="0"/>
        </a:p>
      </dsp:txBody>
      <dsp:txXfrm>
        <a:off x="2572155" y="1456437"/>
        <a:ext cx="1181141" cy="1180916"/>
      </dsp:txXfrm>
    </dsp:sp>
    <dsp:sp modelId="{9B16DAF5-9A44-4540-953F-6A25F63F09A4}">
      <dsp:nvSpPr>
        <dsp:cNvPr id="0" name=""/>
        <dsp:cNvSpPr/>
      </dsp:nvSpPr>
      <dsp:spPr>
        <a:xfrm rot="2700000">
          <a:off x="445637" y="1161222"/>
          <a:ext cx="1771036" cy="1771036"/>
        </a:xfrm>
        <a:prstGeom prst="teardrop">
          <a:avLst>
            <a:gd name="adj" fmla="val 10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5FB3A5-98AB-45F0-B587-8A766F7CE9D6}">
      <dsp:nvSpPr>
        <dsp:cNvPr id="0" name=""/>
        <dsp:cNvSpPr/>
      </dsp:nvSpPr>
      <dsp:spPr>
        <a:xfrm>
          <a:off x="504922" y="1220192"/>
          <a:ext cx="1653409" cy="1653408"/>
        </a:xfrm>
        <a:prstGeom prst="ellipse">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hr-BA" sz="1200" b="1" kern="1200" dirty="0"/>
            <a:t>Objekti</a:t>
          </a:r>
          <a:endParaRPr lang="en-US" sz="1200" kern="1200" dirty="0"/>
        </a:p>
      </dsp:txBody>
      <dsp:txXfrm>
        <a:off x="741527" y="1456437"/>
        <a:ext cx="1181141" cy="1180916"/>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94640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61424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534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90296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312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059152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87338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01082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403244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21.01.2019.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87378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3F86F-7B19-4502-992E-0079C56A3A86}" type="datetimeFigureOut">
              <a:rPr lang="hr-BA" smtClean="0"/>
              <a:t>21.01.2019.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718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3F86F-7B19-4502-992E-0079C56A3A86}" type="datetimeFigureOut">
              <a:rPr lang="hr-BA" smtClean="0"/>
              <a:t>21.01.2019.</a:t>
            </a:fld>
            <a:endParaRPr lang="hr-BA"/>
          </a:p>
        </p:txBody>
      </p:sp>
      <p:sp>
        <p:nvSpPr>
          <p:cNvPr id="8" name="Footer Placeholder 7"/>
          <p:cNvSpPr>
            <a:spLocks noGrp="1"/>
          </p:cNvSpPr>
          <p:nvPr>
            <p:ph type="ftr" sz="quarter" idx="11"/>
          </p:nvPr>
        </p:nvSpPr>
        <p:spPr/>
        <p:txBody>
          <a:bodyPr/>
          <a:lstStyle/>
          <a:p>
            <a:endParaRPr lang="hr-BA"/>
          </a:p>
        </p:txBody>
      </p:sp>
      <p:sp>
        <p:nvSpPr>
          <p:cNvPr id="9" name="Slide Number Placeholder 8"/>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11818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3F86F-7B19-4502-992E-0079C56A3A86}" type="datetimeFigureOut">
              <a:rPr lang="hr-BA" smtClean="0"/>
              <a:t>21.01.2019.</a:t>
            </a:fld>
            <a:endParaRPr lang="hr-BA"/>
          </a:p>
        </p:txBody>
      </p:sp>
      <p:sp>
        <p:nvSpPr>
          <p:cNvPr id="4" name="Footer Placeholder 3"/>
          <p:cNvSpPr>
            <a:spLocks noGrp="1"/>
          </p:cNvSpPr>
          <p:nvPr>
            <p:ph type="ftr" sz="quarter" idx="11"/>
          </p:nvPr>
        </p:nvSpPr>
        <p:spPr/>
        <p:txBody>
          <a:bodyPr/>
          <a:lstStyle/>
          <a:p>
            <a:endParaRPr lang="hr-BA"/>
          </a:p>
        </p:txBody>
      </p:sp>
      <p:sp>
        <p:nvSpPr>
          <p:cNvPr id="5" name="Slide Number Placeholder 4"/>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0744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3F86F-7B19-4502-992E-0079C56A3A86}" type="datetimeFigureOut">
              <a:rPr lang="hr-BA" smtClean="0"/>
              <a:t>21.01.2019.</a:t>
            </a:fld>
            <a:endParaRPr lang="hr-BA"/>
          </a:p>
        </p:txBody>
      </p:sp>
      <p:sp>
        <p:nvSpPr>
          <p:cNvPr id="3" name="Footer Placeholder 2"/>
          <p:cNvSpPr>
            <a:spLocks noGrp="1"/>
          </p:cNvSpPr>
          <p:nvPr>
            <p:ph type="ftr" sz="quarter" idx="11"/>
          </p:nvPr>
        </p:nvSpPr>
        <p:spPr/>
        <p:txBody>
          <a:bodyPr/>
          <a:lstStyle/>
          <a:p>
            <a:endParaRPr lang="hr-BA"/>
          </a:p>
        </p:txBody>
      </p:sp>
      <p:sp>
        <p:nvSpPr>
          <p:cNvPr id="4" name="Slide Number Placeholder 3"/>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76885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F3F86F-7B19-4502-992E-0079C56A3A86}" type="datetimeFigureOut">
              <a:rPr lang="hr-BA" smtClean="0"/>
              <a:t>21.01.2019.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3719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
        <p:nvSpPr>
          <p:cNvPr id="5" name="Date Placeholder 4"/>
          <p:cNvSpPr>
            <a:spLocks noGrp="1"/>
          </p:cNvSpPr>
          <p:nvPr>
            <p:ph type="dt" sz="half" idx="10"/>
          </p:nvPr>
        </p:nvSpPr>
        <p:spPr/>
        <p:txBody>
          <a:bodyPr/>
          <a:lstStyle/>
          <a:p>
            <a:fld id="{65F3F86F-7B19-4502-992E-0079C56A3A86}" type="datetimeFigureOut">
              <a:rPr lang="hr-BA" smtClean="0"/>
              <a:t>21.01.2019.</a:t>
            </a:fld>
            <a:endParaRPr lang="hr-BA"/>
          </a:p>
        </p:txBody>
      </p:sp>
    </p:spTree>
    <p:extLst>
      <p:ext uri="{BB962C8B-B14F-4D97-AF65-F5344CB8AC3E}">
        <p14:creationId xmlns:p14="http://schemas.microsoft.com/office/powerpoint/2010/main" val="199194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F3F86F-7B19-4502-992E-0079C56A3A86}" type="datetimeFigureOut">
              <a:rPr lang="hr-BA" smtClean="0"/>
              <a:t>21.01.2019.</a:t>
            </a:fld>
            <a:endParaRPr lang="hr-B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r-B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8DAC75-8B33-4B85-8199-33722526E790}" type="slidenum">
              <a:rPr lang="hr-BA" smtClean="0"/>
              <a:t>‹#›</a:t>
            </a:fld>
            <a:endParaRPr lang="hr-BA"/>
          </a:p>
        </p:txBody>
      </p:sp>
    </p:spTree>
    <p:extLst>
      <p:ext uri="{BB962C8B-B14F-4D97-AF65-F5344CB8AC3E}">
        <p14:creationId xmlns:p14="http://schemas.microsoft.com/office/powerpoint/2010/main" val="24919377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C032-C55A-4FDB-ACB6-6DF38559A7D2}"/>
              </a:ext>
            </a:extLst>
          </p:cNvPr>
          <p:cNvSpPr>
            <a:spLocks noGrp="1"/>
          </p:cNvSpPr>
          <p:nvPr>
            <p:ph type="ctrTitle"/>
          </p:nvPr>
        </p:nvSpPr>
        <p:spPr>
          <a:xfrm>
            <a:off x="636104" y="1397000"/>
            <a:ext cx="8637899" cy="2653836"/>
          </a:xfrm>
        </p:spPr>
        <p:txBody>
          <a:bodyPr>
            <a:normAutofit/>
          </a:bodyPr>
          <a:lstStyle/>
          <a:p>
            <a:r>
              <a:rPr lang="hr-BA" dirty="0"/>
              <a:t>Uvod u objektno orijentisano programiranje</a:t>
            </a:r>
          </a:p>
        </p:txBody>
      </p:sp>
      <p:sp>
        <p:nvSpPr>
          <p:cNvPr id="3" name="Subtitle 2">
            <a:extLst>
              <a:ext uri="{FF2B5EF4-FFF2-40B4-BE49-F238E27FC236}">
                <a16:creationId xmlns:a16="http://schemas.microsoft.com/office/drawing/2014/main" id="{20713541-FFB9-47E0-9123-4DFD54A99FE8}"/>
              </a:ext>
            </a:extLst>
          </p:cNvPr>
          <p:cNvSpPr>
            <a:spLocks noGrp="1"/>
          </p:cNvSpPr>
          <p:nvPr>
            <p:ph type="subTitle" idx="1"/>
          </p:nvPr>
        </p:nvSpPr>
        <p:spPr/>
        <p:txBody>
          <a:bodyPr>
            <a:normAutofit/>
          </a:bodyPr>
          <a:lstStyle/>
          <a:p>
            <a:r>
              <a:rPr lang="hr-BA" dirty="0"/>
              <a:t>Programiranje 3</a:t>
            </a:r>
            <a:br>
              <a:rPr lang="hr-BA" dirty="0"/>
            </a:br>
            <a:r>
              <a:rPr lang="hr-BA" dirty="0"/>
              <a:t>Aida Pirušić</a:t>
            </a:r>
            <a:br>
              <a:rPr lang="hr-BA" dirty="0"/>
            </a:br>
            <a:r>
              <a:rPr lang="hr-BA" dirty="0"/>
              <a:t>Kulturni Centar Kralj Fahd Mostar</a:t>
            </a:r>
          </a:p>
        </p:txBody>
      </p:sp>
    </p:spTree>
    <p:extLst>
      <p:ext uri="{BB962C8B-B14F-4D97-AF65-F5344CB8AC3E}">
        <p14:creationId xmlns:p14="http://schemas.microsoft.com/office/powerpoint/2010/main" val="380789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C92162C-0942-4499-9548-60ECC317F56E}"/>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3000" b="1" dirty="0" err="1">
                <a:solidFill>
                  <a:srgbClr val="FFC000"/>
                </a:solidFill>
              </a:rPr>
              <a:t>Hvala</a:t>
            </a:r>
            <a:r>
              <a:rPr lang="en-US" sz="3000" b="1" dirty="0">
                <a:solidFill>
                  <a:srgbClr val="FFC000"/>
                </a:solidFill>
              </a:rPr>
              <a:t> </a:t>
            </a:r>
            <a:r>
              <a:rPr lang="en-US" sz="3000" b="1" dirty="0" err="1">
                <a:solidFill>
                  <a:srgbClr val="FFC000"/>
                </a:solidFill>
              </a:rPr>
              <a:t>na</a:t>
            </a:r>
            <a:r>
              <a:rPr lang="en-US" sz="3000" b="1" dirty="0">
                <a:solidFill>
                  <a:srgbClr val="FFC000"/>
                </a:solidFill>
              </a:rPr>
              <a:t> </a:t>
            </a:r>
            <a:r>
              <a:rPr lang="en-US" sz="3000" b="1" dirty="0" err="1">
                <a:solidFill>
                  <a:srgbClr val="FFC000"/>
                </a:solidFill>
              </a:rPr>
              <a:t>pažnji</a:t>
            </a:r>
            <a:r>
              <a:rPr lang="en-US" sz="3000" b="1" dirty="0">
                <a:solidFill>
                  <a:srgbClr val="FFC000"/>
                </a:solidFill>
              </a:rPr>
              <a:t>!</a:t>
            </a:r>
            <a:br>
              <a:rPr lang="en-US" sz="3000" b="1" dirty="0">
                <a:solidFill>
                  <a:srgbClr val="FFC000"/>
                </a:solidFill>
              </a:rPr>
            </a:br>
            <a:r>
              <a:rPr lang="en-US" sz="3000" b="1" dirty="0">
                <a:solidFill>
                  <a:srgbClr val="FFC000"/>
                </a:solidFill>
              </a:rPr>
              <a:t>aida.pirusic@hotmail.com</a:t>
            </a:r>
            <a:br>
              <a:rPr lang="en-US" sz="3000" b="1" dirty="0">
                <a:solidFill>
                  <a:srgbClr val="FFC000"/>
                </a:solidFill>
              </a:rPr>
            </a:br>
            <a:endParaRPr lang="en-US" sz="3000" b="1" dirty="0">
              <a:solidFill>
                <a:srgbClr val="FFC000"/>
              </a:solidFill>
            </a:endParaRPr>
          </a:p>
        </p:txBody>
      </p:sp>
      <p:sp>
        <p:nvSpPr>
          <p:cNvPr id="38"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85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D0DF-9A3D-43FE-A33C-CA04B0D183BF}"/>
              </a:ext>
            </a:extLst>
          </p:cNvPr>
          <p:cNvSpPr>
            <a:spLocks noGrp="1"/>
          </p:cNvSpPr>
          <p:nvPr>
            <p:ph type="title"/>
          </p:nvPr>
        </p:nvSpPr>
        <p:spPr/>
        <p:txBody>
          <a:bodyPr/>
          <a:lstStyle/>
          <a:p>
            <a:r>
              <a:rPr lang="hr-BA" dirty="0"/>
              <a:t>Šta je OOP?</a:t>
            </a:r>
          </a:p>
        </p:txBody>
      </p:sp>
      <p:sp>
        <p:nvSpPr>
          <p:cNvPr id="3" name="Content Placeholder 2">
            <a:extLst>
              <a:ext uri="{FF2B5EF4-FFF2-40B4-BE49-F238E27FC236}">
                <a16:creationId xmlns:a16="http://schemas.microsoft.com/office/drawing/2014/main" id="{2E0212CC-2E6A-4FC8-993C-2F7C43DEA2DF}"/>
              </a:ext>
            </a:extLst>
          </p:cNvPr>
          <p:cNvSpPr>
            <a:spLocks noGrp="1"/>
          </p:cNvSpPr>
          <p:nvPr>
            <p:ph idx="1"/>
          </p:nvPr>
        </p:nvSpPr>
        <p:spPr/>
        <p:txBody>
          <a:bodyPr/>
          <a:lstStyle/>
          <a:p>
            <a:r>
              <a:rPr lang="hr-BA" b="1" dirty="0"/>
              <a:t>Objektno orijentisano programiranje</a:t>
            </a:r>
            <a:r>
              <a:rPr lang="hr-BA" dirty="0"/>
              <a:t> ili kraće </a:t>
            </a:r>
            <a:r>
              <a:rPr lang="hr-BA" b="1" dirty="0"/>
              <a:t>OOP</a:t>
            </a:r>
            <a:r>
              <a:rPr lang="hr-BA" dirty="0"/>
              <a:t> je jedan od mogućih pristupa programiranja. Za razliku od ostalih pristupa, u kojima je težište na akcijama koje se vrše na podatkovnim strukturama, ovdje je </a:t>
            </a:r>
            <a:r>
              <a:rPr lang="hr-BA" b="1" dirty="0"/>
              <a:t>težište na projektiranju aplikacije kao skupa objekata koji izmjenjuju poruke između sebe.</a:t>
            </a:r>
          </a:p>
          <a:p>
            <a:r>
              <a:rPr lang="hr-BA" dirty="0"/>
              <a:t>Objektno orijentisano programiranje je koncept u kojem jedan ili više objekta međusobno rade na rješavanju istih problema.</a:t>
            </a:r>
            <a:endParaRPr lang="hr-BA" b="1" dirty="0"/>
          </a:p>
        </p:txBody>
      </p:sp>
      <p:pic>
        <p:nvPicPr>
          <p:cNvPr id="1026" name="Picture 2" descr="Slikovni rezultat za komunikacija">
            <a:extLst>
              <a:ext uri="{FF2B5EF4-FFF2-40B4-BE49-F238E27FC236}">
                <a16:creationId xmlns:a16="http://schemas.microsoft.com/office/drawing/2014/main" id="{0F6BBFC2-F853-4996-98EF-B954B3D13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2" y="4928967"/>
            <a:ext cx="2572044" cy="192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0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00B7E-5B2D-4D96-9C2B-42CFB98F7875}"/>
              </a:ext>
            </a:extLst>
          </p:cNvPr>
          <p:cNvSpPr>
            <a:spLocks noGrp="1"/>
          </p:cNvSpPr>
          <p:nvPr>
            <p:ph type="title"/>
          </p:nvPr>
        </p:nvSpPr>
        <p:spPr>
          <a:xfrm>
            <a:off x="1043950" y="1179151"/>
            <a:ext cx="3300646" cy="4463889"/>
          </a:xfrm>
        </p:spPr>
        <p:txBody>
          <a:bodyPr anchor="ctr">
            <a:normAutofit/>
          </a:bodyPr>
          <a:lstStyle/>
          <a:p>
            <a:r>
              <a:rPr lang="hr-BA" dirty="0"/>
              <a:t>Zašto koristiti OOP?</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4F3557-9A71-436B-B790-E8EEA689B62E}"/>
              </a:ext>
            </a:extLst>
          </p:cNvPr>
          <p:cNvSpPr>
            <a:spLocks noGrp="1"/>
          </p:cNvSpPr>
          <p:nvPr>
            <p:ph idx="1"/>
          </p:nvPr>
        </p:nvSpPr>
        <p:spPr>
          <a:xfrm>
            <a:off x="4978918" y="1109145"/>
            <a:ext cx="6341016" cy="4603900"/>
          </a:xfrm>
        </p:spPr>
        <p:txBody>
          <a:bodyPr anchor="ctr">
            <a:normAutofit/>
          </a:bodyPr>
          <a:lstStyle/>
          <a:p>
            <a:r>
              <a:rPr lang="hr-BA" dirty="0"/>
              <a:t>OOP najviše smisla poprima kada imamo potrebu za preslikavanjem stvari iz realnog svijeta u našim aplikacijama.</a:t>
            </a:r>
          </a:p>
          <a:p>
            <a:r>
              <a:rPr lang="hr-BA" dirty="0"/>
              <a:t>Šta ako želimo čuvati podatke o studentu (ime, prezime, JMBG, broj indeksa, godina studija itd... ). Za jednog studenta ne bi bio problem deklarisati 5-6 različitih varijabli, ali šta ako treba čuvati podatke o svim studentima nekog fakulteta? Tu na snagu stupaju koncepti iz OOP – klase sa svojim funkcijama.</a:t>
            </a:r>
          </a:p>
          <a:p>
            <a:r>
              <a:rPr lang="hr-BA" dirty="0"/>
              <a:t>Također OOP uveliko pomaže pri segmentiranju problema i podjeli većeg problema na niz manjih i samim tim olakšava pristup rješavanju različitih problema na koje nailazimo u projektima koje kreiramo.</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6777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61823-8BF3-4929-8897-62E4D96F7F21}"/>
              </a:ext>
            </a:extLst>
          </p:cNvPr>
          <p:cNvSpPr>
            <a:spLocks noGrp="1"/>
          </p:cNvSpPr>
          <p:nvPr>
            <p:ph type="title"/>
          </p:nvPr>
        </p:nvSpPr>
        <p:spPr>
          <a:xfrm>
            <a:off x="1286933" y="609600"/>
            <a:ext cx="10197494" cy="1099457"/>
          </a:xfrm>
        </p:spPr>
        <p:txBody>
          <a:bodyPr>
            <a:normAutofit/>
          </a:bodyPr>
          <a:lstStyle/>
          <a:p>
            <a:r>
              <a:rPr lang="hr-BA"/>
              <a:t>Ključni OOP koncepti</a:t>
            </a:r>
            <a:endParaRPr lang="hr-BA" dirty="0"/>
          </a:p>
        </p:txBody>
      </p:sp>
      <p:sp>
        <p:nvSpPr>
          <p:cNvPr id="28" name="Isosceles Triangle 27">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2BE8798C-4417-4777-BB4F-8A74C09E8F21}"/>
              </a:ext>
            </a:extLst>
          </p:cNvPr>
          <p:cNvGraphicFramePr>
            <a:graphicFrameLocks noGrp="1"/>
          </p:cNvGraphicFramePr>
          <p:nvPr>
            <p:ph idx="1"/>
            <p:extLst>
              <p:ext uri="{D42A27DB-BD31-4B8C-83A1-F6EECF244321}">
                <p14:modId xmlns:p14="http://schemas.microsoft.com/office/powerpoint/2010/main" val="334709082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68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7761823-8BF3-4929-8897-62E4D96F7F21}"/>
              </a:ext>
            </a:extLst>
          </p:cNvPr>
          <p:cNvSpPr>
            <a:spLocks noGrp="1"/>
          </p:cNvSpPr>
          <p:nvPr>
            <p:ph type="title"/>
          </p:nvPr>
        </p:nvSpPr>
        <p:spPr>
          <a:xfrm>
            <a:off x="457081" y="291617"/>
            <a:ext cx="4203045" cy="912230"/>
          </a:xfrm>
        </p:spPr>
        <p:txBody>
          <a:bodyPr anchor="ctr">
            <a:normAutofit fontScale="90000"/>
          </a:bodyPr>
          <a:lstStyle/>
          <a:p>
            <a:r>
              <a:rPr lang="hr-BA" dirty="0">
                <a:solidFill>
                  <a:schemeClr val="bg1"/>
                </a:solidFill>
              </a:rPr>
              <a:t>Objekti</a:t>
            </a:r>
            <a:br>
              <a:rPr lang="hr-BA" dirty="0">
                <a:solidFill>
                  <a:schemeClr val="bg1"/>
                </a:solidFill>
              </a:rPr>
            </a:br>
            <a:endParaRPr lang="hr-BA" dirty="0">
              <a:solidFill>
                <a:schemeClr val="bg1"/>
              </a:solidFill>
            </a:endParaRPr>
          </a:p>
        </p:txBody>
      </p:sp>
      <p:sp>
        <p:nvSpPr>
          <p:cNvPr id="19" name="Content Placeholder 2">
            <a:extLst>
              <a:ext uri="{FF2B5EF4-FFF2-40B4-BE49-F238E27FC236}">
                <a16:creationId xmlns:a16="http://schemas.microsoft.com/office/drawing/2014/main" id="{D69B0167-B674-4679-A0BC-37CCB79B0CE4}"/>
              </a:ext>
            </a:extLst>
          </p:cNvPr>
          <p:cNvSpPr>
            <a:spLocks noGrp="1"/>
          </p:cNvSpPr>
          <p:nvPr>
            <p:ph idx="1"/>
          </p:nvPr>
        </p:nvSpPr>
        <p:spPr>
          <a:xfrm>
            <a:off x="157559" y="1066018"/>
            <a:ext cx="4490138" cy="5894363"/>
          </a:xfrm>
        </p:spPr>
        <p:txBody>
          <a:bodyPr>
            <a:normAutofit fontScale="92500" lnSpcReduction="10000"/>
          </a:bodyPr>
          <a:lstStyle/>
          <a:p>
            <a:pPr>
              <a:lnSpc>
                <a:spcPct val="90000"/>
              </a:lnSpc>
            </a:pPr>
            <a:r>
              <a:rPr lang="hr-BA" dirty="0">
                <a:solidFill>
                  <a:schemeClr val="bg1"/>
                </a:solidFill>
                <a:latin typeface="Calibri" panose="020F0502020204030204" pitchFamily="34" charset="0"/>
                <a:cs typeface="Calibri" panose="020F0502020204030204" pitchFamily="34" charset="0"/>
              </a:rPr>
              <a:t>Objekat je naziv za skup svojstava koje možemo objedniti u smislenu cjelinu. </a:t>
            </a:r>
          </a:p>
          <a:p>
            <a:pPr>
              <a:lnSpc>
                <a:spcPct val="90000"/>
              </a:lnSpc>
            </a:pPr>
            <a:r>
              <a:rPr lang="hr-BA" dirty="0">
                <a:solidFill>
                  <a:schemeClr val="bg1"/>
                </a:solidFill>
                <a:latin typeface="Calibri" panose="020F0502020204030204" pitchFamily="34" charset="0"/>
                <a:cs typeface="Calibri" panose="020F0502020204030204" pitchFamily="34" charset="0"/>
              </a:rPr>
              <a:t>Jedna stvar koju za početak treba da razjasnimo je razlika između klase i objekta.</a:t>
            </a:r>
          </a:p>
          <a:p>
            <a:pPr>
              <a:lnSpc>
                <a:spcPct val="90000"/>
              </a:lnSpc>
            </a:pPr>
            <a:endParaRPr lang="hr-BA" dirty="0">
              <a:solidFill>
                <a:schemeClr val="bg1"/>
              </a:solidFill>
              <a:latin typeface="Calibri" panose="020F0502020204030204" pitchFamily="34" charset="0"/>
              <a:cs typeface="Calibri" panose="020F0502020204030204" pitchFamily="34" charset="0"/>
            </a:endParaRPr>
          </a:p>
          <a:p>
            <a:pPr>
              <a:lnSpc>
                <a:spcPct val="90000"/>
              </a:lnSpc>
            </a:pPr>
            <a:r>
              <a:rPr lang="hr-BA" dirty="0">
                <a:solidFill>
                  <a:schemeClr val="bg1"/>
                </a:solidFill>
                <a:latin typeface="Calibri" panose="020F0502020204030204" pitchFamily="34" charset="0"/>
                <a:cs typeface="Calibri" panose="020F0502020204030204" pitchFamily="34" charset="0"/>
              </a:rPr>
              <a:t>Klasa je složeni tip podatka (korisnički definisani tip podatka) koja predstavlja "templejt" prema kojem kreiramo objekte. Klasa, sama po sebi nema posebnu funkciju. Uzmimo za primjer nacrt za gradnju kuće u njemu imamo definisane sve potrebne stvari kako će naša kuća izgledati, koje će funkcije imati, te kakve će osobine imati, kako će se ponašati u određenim uslovima... ali na kraju krajeva to je samo nacrt koji nam je jako koristan, ali ne možemo u njemu stanovati. Pa nam je tako potrebna instanca te klase tj kuća. U našem primjeru nacrt bi predstavljao klasu, a sama kuća objekat.</a:t>
            </a:r>
          </a:p>
          <a:p>
            <a:pPr>
              <a:lnSpc>
                <a:spcPct val="90000"/>
              </a:lnSpc>
            </a:pPr>
            <a:endParaRPr lang="hr-BA" dirty="0">
              <a:solidFill>
                <a:schemeClr val="bg1"/>
              </a:solidFill>
              <a:latin typeface="Calibri" panose="020F0502020204030204" pitchFamily="34" charset="0"/>
              <a:cs typeface="Calibri" panose="020F0502020204030204" pitchFamily="34" charset="0"/>
            </a:endParaRPr>
          </a:p>
          <a:p>
            <a:pPr>
              <a:lnSpc>
                <a:spcPct val="90000"/>
              </a:lnSpc>
            </a:pPr>
            <a:r>
              <a:rPr lang="hr-BA" dirty="0">
                <a:solidFill>
                  <a:schemeClr val="bg1"/>
                </a:solidFill>
                <a:latin typeface="Calibri" panose="020F0502020204030204" pitchFamily="34" charset="0"/>
                <a:cs typeface="Calibri" panose="020F0502020204030204" pitchFamily="34" charset="0"/>
              </a:rPr>
              <a:t>Svaka klasa ima dvije ključne stvari, a to su: atributi i njeno ponašanje (funkcije/metode).</a:t>
            </a:r>
            <a:br>
              <a:rPr lang="hr-BA" dirty="0">
                <a:solidFill>
                  <a:schemeClr val="bg1"/>
                </a:solidFill>
                <a:latin typeface="Calibri" panose="020F0502020204030204" pitchFamily="34" charset="0"/>
                <a:cs typeface="Calibri" panose="020F0502020204030204" pitchFamily="34" charset="0"/>
              </a:rPr>
            </a:br>
            <a:endParaRPr lang="hr-BA" dirty="0">
              <a:solidFill>
                <a:schemeClr val="bg1"/>
              </a:solidFill>
              <a:latin typeface="Calibri" panose="020F0502020204030204" pitchFamily="34" charset="0"/>
              <a:cs typeface="Calibri" panose="020F0502020204030204" pitchFamily="34" charset="0"/>
            </a:endParaRPr>
          </a:p>
        </p:txBody>
      </p:sp>
      <p:sp>
        <p:nvSpPr>
          <p:cNvPr id="30"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1E6FD5D3-C7F9-41B3-8F34-0F8939217FCD}"/>
              </a:ext>
            </a:extLst>
          </p:cNvPr>
          <p:cNvPicPr>
            <a:picLocks noChangeAspect="1"/>
          </p:cNvPicPr>
          <p:nvPr/>
        </p:nvPicPr>
        <p:blipFill>
          <a:blip r:embed="rId2"/>
          <a:stretch>
            <a:fillRect/>
          </a:stretch>
        </p:blipFill>
        <p:spPr>
          <a:xfrm>
            <a:off x="5503062" y="1333497"/>
            <a:ext cx="6477000" cy="4191000"/>
          </a:xfrm>
          <a:prstGeom prst="rect">
            <a:avLst/>
          </a:prstGeom>
        </p:spPr>
      </p:pic>
      <p:sp>
        <p:nvSpPr>
          <p:cNvPr id="5" name="TextBox 4">
            <a:extLst>
              <a:ext uri="{FF2B5EF4-FFF2-40B4-BE49-F238E27FC236}">
                <a16:creationId xmlns:a16="http://schemas.microsoft.com/office/drawing/2014/main" id="{4F3A46F1-4831-4EE5-B337-9B28C1677236}"/>
              </a:ext>
            </a:extLst>
          </p:cNvPr>
          <p:cNvSpPr txBox="1"/>
          <p:nvPr/>
        </p:nvSpPr>
        <p:spPr>
          <a:xfrm>
            <a:off x="5610530" y="5729582"/>
            <a:ext cx="5554726" cy="461665"/>
          </a:xfrm>
          <a:prstGeom prst="rect">
            <a:avLst/>
          </a:prstGeom>
          <a:noFill/>
        </p:spPr>
        <p:txBody>
          <a:bodyPr wrap="none" rtlCol="0">
            <a:spAutoFit/>
          </a:bodyPr>
          <a:lstStyle/>
          <a:p>
            <a:r>
              <a:rPr lang="hr-BA" sz="1200" dirty="0"/>
              <a:t>Preuzeto sa: </a:t>
            </a:r>
            <a:br>
              <a:rPr lang="hr-BA" sz="1200" dirty="0"/>
            </a:br>
            <a:r>
              <a:rPr lang="hr-BA" sz="1200" dirty="0"/>
              <a:t>https://almirvuk.blogspot.com/2016/03/uvod-u-objektivno-orijentisano.html</a:t>
            </a:r>
          </a:p>
        </p:txBody>
      </p:sp>
    </p:spTree>
    <p:extLst>
      <p:ext uri="{BB962C8B-B14F-4D97-AF65-F5344CB8AC3E}">
        <p14:creationId xmlns:p14="http://schemas.microsoft.com/office/powerpoint/2010/main" val="232325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9F7BD-FCEB-454F-96C4-CADDB3C8550C}"/>
              </a:ext>
            </a:extLst>
          </p:cNvPr>
          <p:cNvSpPr>
            <a:spLocks noGrp="1"/>
          </p:cNvSpPr>
          <p:nvPr>
            <p:ph type="title"/>
          </p:nvPr>
        </p:nvSpPr>
        <p:spPr>
          <a:xfrm>
            <a:off x="1043950" y="1179151"/>
            <a:ext cx="3300646" cy="4463889"/>
          </a:xfrm>
        </p:spPr>
        <p:txBody>
          <a:bodyPr anchor="ctr">
            <a:normAutofit/>
          </a:bodyPr>
          <a:lstStyle/>
          <a:p>
            <a:r>
              <a:rPr lang="hr-BA" dirty="0"/>
              <a:t>Učahurivanje ili enkapsulacija</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7FC289F4-7CDA-452F-8527-5FCC46523073}"/>
              </a:ext>
            </a:extLst>
          </p:cNvPr>
          <p:cNvSpPr>
            <a:spLocks noGrp="1"/>
          </p:cNvSpPr>
          <p:nvPr>
            <p:ph idx="1"/>
          </p:nvPr>
        </p:nvSpPr>
        <p:spPr>
          <a:xfrm>
            <a:off x="4978918" y="-2"/>
            <a:ext cx="6341016" cy="6858002"/>
          </a:xfrm>
        </p:spPr>
        <p:txBody>
          <a:bodyPr anchor="ctr">
            <a:normAutofit/>
          </a:bodyPr>
          <a:lstStyle/>
          <a:p>
            <a:pPr>
              <a:lnSpc>
                <a:spcPct val="90000"/>
              </a:lnSpc>
            </a:pPr>
            <a:r>
              <a:rPr lang="hr-BA" b="1" dirty="0">
                <a:latin typeface="Calibri" panose="020F0502020204030204" pitchFamily="34" charset="0"/>
                <a:cs typeface="Calibri" panose="020F0502020204030204" pitchFamily="34" charset="0"/>
              </a:rPr>
              <a:t>Učahurivanje ili enkapsulacija</a:t>
            </a:r>
            <a:r>
              <a:rPr lang="hr-BA" dirty="0">
                <a:latin typeface="Calibri" panose="020F0502020204030204" pitchFamily="34" charset="0"/>
                <a:cs typeface="Calibri" panose="020F0502020204030204" pitchFamily="34" charset="0"/>
              </a:rPr>
              <a:t> objekata  podrazumijeva ograničavanje dostupnosti. Dopuštamo da se do određenih dijelova koda dolazi preko jasno definisanih ulaznih tačaka. Iz drugih dijelova koda nije moguć pristup varijablama klase nikako osim ugrađenim metodama za njihovo čitanje i pisanje (ako smo ih deklarirali kao privatne, što je preporučeno). Na taj način se osigurava da objekat ne može doći u neko nepredviđeno stanje iz bilo kojeg razloga. </a:t>
            </a:r>
          </a:p>
          <a:p>
            <a:pPr>
              <a:lnSpc>
                <a:spcPct val="90000"/>
              </a:lnSpc>
            </a:pPr>
            <a:r>
              <a:rPr lang="hr-BA" dirty="0">
                <a:latin typeface="Calibri" panose="020F0502020204030204" pitchFamily="34" charset="0"/>
                <a:cs typeface="Calibri" panose="020F0502020204030204" pitchFamily="34" charset="0"/>
              </a:rPr>
              <a:t>Enkapsulacija je odvajanje sučelja objekta i same implementacije objekta. Implementacija objekta skrivena je iza sučelja. </a:t>
            </a:r>
            <a:r>
              <a:rPr lang="hr-BA" b="1" dirty="0">
                <a:latin typeface="Calibri" panose="020F0502020204030204" pitchFamily="34" charset="0"/>
                <a:cs typeface="Calibri" panose="020F0502020204030204" pitchFamily="34" charset="0"/>
              </a:rPr>
              <a:t>Okolina (drugi objekti) moraju samo znati šta objekat radi, a ne i kako radi.</a:t>
            </a:r>
            <a:r>
              <a:rPr lang="hr-BA" dirty="0">
                <a:latin typeface="Calibri" panose="020F0502020204030204" pitchFamily="34" charset="0"/>
                <a:cs typeface="Calibri" panose="020F0502020204030204" pitchFamily="34" charset="0"/>
              </a:rPr>
              <a:t> Svrha enkapsulacije je da omogući jednostavne promjene oko implementacije objekta, bez mijenjanja sučelja. Druga svrha je da se spriječi druge objekte da postave neku vrijednost unutar objekta na nevažeću vrijednost  i time dovedu objekat u nedefinirano stanje (npr. postavljanje dužine stranice geometrijskog lika na vrijednost -2 ne bi imalo smisla).</a:t>
            </a:r>
            <a:br>
              <a:rPr lang="hr-BA" dirty="0">
                <a:latin typeface="Calibri" panose="020F0502020204030204" pitchFamily="34" charset="0"/>
                <a:cs typeface="Calibri" panose="020F0502020204030204" pitchFamily="34" charset="0"/>
              </a:rPr>
            </a:br>
            <a:br>
              <a:rPr lang="hr-BA" dirty="0">
                <a:latin typeface="Calibri" panose="020F0502020204030204" pitchFamily="34" charset="0"/>
                <a:cs typeface="Calibri" panose="020F0502020204030204" pitchFamily="34" charset="0"/>
              </a:rPr>
            </a:br>
            <a:endParaRPr lang="hr-BA"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976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9F7BD-FCEB-454F-96C4-CADDB3C8550C}"/>
              </a:ext>
            </a:extLst>
          </p:cNvPr>
          <p:cNvSpPr>
            <a:spLocks noGrp="1"/>
          </p:cNvSpPr>
          <p:nvPr>
            <p:ph type="title"/>
          </p:nvPr>
        </p:nvSpPr>
        <p:spPr>
          <a:xfrm>
            <a:off x="1043950" y="1179151"/>
            <a:ext cx="3300646" cy="4463889"/>
          </a:xfrm>
        </p:spPr>
        <p:txBody>
          <a:bodyPr anchor="ctr">
            <a:normAutofit/>
          </a:bodyPr>
          <a:lstStyle/>
          <a:p>
            <a:r>
              <a:rPr lang="hr-BA" dirty="0"/>
              <a:t>Apstrakcija</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C289F4-7CDA-452F-8527-5FCC46523073}"/>
              </a:ext>
            </a:extLst>
          </p:cNvPr>
          <p:cNvSpPr>
            <a:spLocks noGrp="1"/>
          </p:cNvSpPr>
          <p:nvPr>
            <p:ph idx="1"/>
          </p:nvPr>
        </p:nvSpPr>
        <p:spPr>
          <a:xfrm>
            <a:off x="4968745" y="0"/>
            <a:ext cx="6341016" cy="6858000"/>
          </a:xfrm>
        </p:spPr>
        <p:txBody>
          <a:bodyPr anchor="ctr">
            <a:normAutofit/>
          </a:bodyPr>
          <a:lstStyle/>
          <a:p>
            <a:pPr>
              <a:lnSpc>
                <a:spcPct val="90000"/>
              </a:lnSpc>
            </a:pPr>
            <a:r>
              <a:rPr lang="hr-BA" sz="2000" dirty="0">
                <a:latin typeface="Calibri" panose="020F0502020204030204" pitchFamily="34" charset="0"/>
                <a:cs typeface="Calibri" panose="020F0502020204030204" pitchFamily="34" charset="0"/>
              </a:rPr>
              <a:t>Čest je slučaj da se neki objekti minimalno razlikuju, i zasebno definisanje svakog od njih je redundantno. Osim toga za samo efikasno projektiranje praktično je pojednostavljivanje konkretnog problema. Tu ulaze u igru apstraktne klase i sučelja.</a:t>
            </a:r>
          </a:p>
          <a:p>
            <a:pPr>
              <a:lnSpc>
                <a:spcPct val="90000"/>
              </a:lnSpc>
            </a:pPr>
            <a:r>
              <a:rPr lang="hr-BA" sz="2000" dirty="0">
                <a:latin typeface="Calibri" panose="020F0502020204030204" pitchFamily="34" charset="0"/>
                <a:cs typeface="Calibri" panose="020F0502020204030204" pitchFamily="34" charset="0"/>
              </a:rPr>
              <a:t>Podrazumijeva modeliranje objekata tako da se koriste samo bitne komponente stvarnog objekta.</a:t>
            </a:r>
          </a:p>
          <a:p>
            <a:pPr>
              <a:lnSpc>
                <a:spcPct val="90000"/>
              </a:lnSpc>
            </a:pPr>
            <a:r>
              <a:rPr lang="hr-BA" sz="2000" dirty="0">
                <a:latin typeface="Calibri" panose="020F0502020204030204" pitchFamily="34" charset="0"/>
                <a:cs typeface="Calibri" panose="020F0502020204030204" pitchFamily="34" charset="0"/>
              </a:rPr>
              <a:t>Apstrakcija podataka se odnosi na otkrivanje samo osnovnih informacija spoljašnjem svetu, sakrivajući detalje o tome kako je nešto implementirano. C++ klase obezbeđuju veoma visok nivo apstrakcije podataka. Klase obezbeđuju dovoljan broj javnih metoda preko kojih se korisnici igraju sa članovima klase, menjajući sadrţaj i stanje, a pritom ne poznajući implementaciju konkretnih funkcija.</a:t>
            </a:r>
            <a:br>
              <a:rPr lang="hr-BA" sz="2000" dirty="0">
                <a:latin typeface="Calibri" panose="020F0502020204030204" pitchFamily="34" charset="0"/>
                <a:cs typeface="Calibri" panose="020F0502020204030204" pitchFamily="34" charset="0"/>
              </a:rPr>
            </a:br>
            <a:br>
              <a:rPr lang="hr-BA" sz="2000" dirty="0">
                <a:latin typeface="Calibri" panose="020F0502020204030204" pitchFamily="34" charset="0"/>
                <a:cs typeface="Calibri" panose="020F0502020204030204" pitchFamily="34" charset="0"/>
              </a:rPr>
            </a:br>
            <a:endParaRPr lang="hr-BA" sz="2000"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8785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339F7BD-FCEB-454F-96C4-CADDB3C8550C}"/>
              </a:ext>
            </a:extLst>
          </p:cNvPr>
          <p:cNvSpPr>
            <a:spLocks noGrp="1"/>
          </p:cNvSpPr>
          <p:nvPr>
            <p:ph type="title"/>
          </p:nvPr>
        </p:nvSpPr>
        <p:spPr>
          <a:xfrm>
            <a:off x="673754" y="97176"/>
            <a:ext cx="4203045" cy="1375608"/>
          </a:xfrm>
        </p:spPr>
        <p:txBody>
          <a:bodyPr anchor="ctr">
            <a:normAutofit/>
          </a:bodyPr>
          <a:lstStyle/>
          <a:p>
            <a:r>
              <a:rPr lang="hr-BA" dirty="0">
                <a:solidFill>
                  <a:schemeClr val="bg1"/>
                </a:solidFill>
              </a:rPr>
              <a:t>Nasljeđivanje</a:t>
            </a:r>
          </a:p>
        </p:txBody>
      </p:sp>
      <p:sp>
        <p:nvSpPr>
          <p:cNvPr id="3" name="Content Placeholder 2">
            <a:extLst>
              <a:ext uri="{FF2B5EF4-FFF2-40B4-BE49-F238E27FC236}">
                <a16:creationId xmlns:a16="http://schemas.microsoft.com/office/drawing/2014/main" id="{7FC289F4-7CDA-452F-8527-5FCC46523073}"/>
              </a:ext>
            </a:extLst>
          </p:cNvPr>
          <p:cNvSpPr>
            <a:spLocks noGrp="1"/>
          </p:cNvSpPr>
          <p:nvPr>
            <p:ph idx="1"/>
          </p:nvPr>
        </p:nvSpPr>
        <p:spPr>
          <a:xfrm>
            <a:off x="157560" y="1472785"/>
            <a:ext cx="4490138" cy="4970218"/>
          </a:xfrm>
        </p:spPr>
        <p:txBody>
          <a:bodyPr>
            <a:normAutofit/>
          </a:bodyPr>
          <a:lstStyle/>
          <a:p>
            <a:pPr>
              <a:lnSpc>
                <a:spcPct val="90000"/>
              </a:lnSpc>
            </a:pPr>
            <a:r>
              <a:rPr lang="hr-BA" sz="2000" dirty="0">
                <a:solidFill>
                  <a:schemeClr val="bg1"/>
                </a:solidFill>
                <a:latin typeface="Calibri" panose="020F0502020204030204" pitchFamily="34" charset="0"/>
                <a:cs typeface="Calibri" panose="020F0502020204030204" pitchFamily="34" charset="0"/>
              </a:rPr>
              <a:t>Kada već definiramo neki objekat, a zatreba nam neki sličan objekat koji je zapravo podskup početnog objekta, moguće je </a:t>
            </a:r>
            <a:r>
              <a:rPr lang="hr-BA" sz="2000" i="1" dirty="0">
                <a:solidFill>
                  <a:schemeClr val="bg1"/>
                </a:solidFill>
                <a:latin typeface="Calibri" panose="020F0502020204030204" pitchFamily="34" charset="0"/>
                <a:cs typeface="Calibri" panose="020F0502020204030204" pitchFamily="34" charset="0"/>
              </a:rPr>
              <a:t>naslijediti</a:t>
            </a:r>
            <a:r>
              <a:rPr lang="hr-BA" sz="2000" dirty="0">
                <a:solidFill>
                  <a:schemeClr val="bg1"/>
                </a:solidFill>
                <a:latin typeface="Calibri" panose="020F0502020204030204" pitchFamily="34" charset="0"/>
                <a:cs typeface="Calibri" panose="020F0502020204030204" pitchFamily="34" charset="0"/>
              </a:rPr>
              <a:t> početni objekat, čime štedimo vrijeme za programiranje (makar to bio copy-paste) i diskovni prostor.</a:t>
            </a:r>
          </a:p>
          <a:p>
            <a:pPr>
              <a:lnSpc>
                <a:spcPct val="90000"/>
              </a:lnSpc>
            </a:pPr>
            <a:r>
              <a:rPr lang="hr-BA" sz="2000" dirty="0">
                <a:solidFill>
                  <a:schemeClr val="bg1"/>
                </a:solidFill>
                <a:latin typeface="Calibri" panose="020F0502020204030204" pitchFamily="34" charset="0"/>
                <a:cs typeface="Calibri" panose="020F0502020204030204" pitchFamily="34" charset="0"/>
              </a:rPr>
              <a:t>Uzmimo za primjer objekte iz realnog svijeta: Profesor i Student. I profesor i student imaju osobine kao što su ime, prezime, JMBG, adresa, telefon. To su karakteristike koje ima svaka </a:t>
            </a:r>
            <a:r>
              <a:rPr lang="hr-BA" sz="2000" b="1" dirty="0">
                <a:solidFill>
                  <a:schemeClr val="bg1"/>
                </a:solidFill>
                <a:latin typeface="Calibri" panose="020F0502020204030204" pitchFamily="34" charset="0"/>
                <a:cs typeface="Calibri" panose="020F0502020204030204" pitchFamily="34" charset="0"/>
              </a:rPr>
              <a:t>Osoba.</a:t>
            </a:r>
            <a:r>
              <a:rPr lang="hr-BA" sz="2000" dirty="0">
                <a:solidFill>
                  <a:schemeClr val="bg1"/>
                </a:solidFill>
                <a:latin typeface="Calibri" panose="020F0502020204030204" pitchFamily="34" charset="0"/>
                <a:cs typeface="Calibri" panose="020F0502020204030204" pitchFamily="34" charset="0"/>
              </a:rPr>
              <a:t> A Profesor ima titulu, predmete koje predaje, dok Student ima broj indeksa, broj polozenih predmeta itd.</a:t>
            </a:r>
          </a:p>
          <a:p>
            <a:pPr>
              <a:lnSpc>
                <a:spcPct val="90000"/>
              </a:lnSpc>
            </a:pPr>
            <a:endParaRPr lang="hr-BA" sz="2000" dirty="0">
              <a:solidFill>
                <a:schemeClr val="bg1"/>
              </a:solidFill>
              <a:latin typeface="Calibri" panose="020F0502020204030204" pitchFamily="34" charset="0"/>
              <a:cs typeface="Calibri" panose="020F0502020204030204" pitchFamily="34" charset="0"/>
            </a:endParaRPr>
          </a:p>
          <a:p>
            <a:pPr>
              <a:lnSpc>
                <a:spcPct val="90000"/>
              </a:lnSpc>
            </a:pPr>
            <a:endParaRPr lang="hr-BA" sz="2000" dirty="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70F5436-D69F-469E-8E05-21441D2667D5}"/>
              </a:ext>
            </a:extLst>
          </p:cNvPr>
          <p:cNvPicPr>
            <a:picLocks noChangeAspect="1"/>
          </p:cNvPicPr>
          <p:nvPr/>
        </p:nvPicPr>
        <p:blipFill>
          <a:blip r:embed="rId2"/>
          <a:stretch>
            <a:fillRect/>
          </a:stretch>
        </p:blipFill>
        <p:spPr>
          <a:xfrm>
            <a:off x="5543149" y="1228959"/>
            <a:ext cx="6429220" cy="390574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8018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9F7BD-FCEB-454F-96C4-CADDB3C8550C}"/>
              </a:ext>
            </a:extLst>
          </p:cNvPr>
          <p:cNvSpPr>
            <a:spLocks noGrp="1"/>
          </p:cNvSpPr>
          <p:nvPr>
            <p:ph type="title"/>
          </p:nvPr>
        </p:nvSpPr>
        <p:spPr>
          <a:xfrm>
            <a:off x="1043950" y="1179151"/>
            <a:ext cx="3300646" cy="4463889"/>
          </a:xfrm>
        </p:spPr>
        <p:txBody>
          <a:bodyPr anchor="ctr">
            <a:normAutofit/>
          </a:bodyPr>
          <a:lstStyle/>
          <a:p>
            <a:r>
              <a:rPr lang="hr-BA" dirty="0"/>
              <a:t>Polimorfizam</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C289F4-7CDA-452F-8527-5FCC46523073}"/>
              </a:ext>
            </a:extLst>
          </p:cNvPr>
          <p:cNvSpPr>
            <a:spLocks noGrp="1"/>
          </p:cNvSpPr>
          <p:nvPr>
            <p:ph idx="1"/>
          </p:nvPr>
        </p:nvSpPr>
        <p:spPr>
          <a:xfrm>
            <a:off x="4978918" y="0"/>
            <a:ext cx="6341016" cy="6858000"/>
          </a:xfrm>
        </p:spPr>
        <p:txBody>
          <a:bodyPr anchor="ctr">
            <a:normAutofit/>
          </a:bodyPr>
          <a:lstStyle/>
          <a:p>
            <a:r>
              <a:rPr lang="hr-BA" sz="2000" dirty="0">
                <a:latin typeface="Calibri" panose="020F0502020204030204" pitchFamily="34" charset="0"/>
                <a:cs typeface="Calibri" panose="020F0502020204030204" pitchFamily="34" charset="0"/>
              </a:rPr>
              <a:t>Pojava da se objekat može javiti u više oblika, zahvaljujući nasljeđivanju.</a:t>
            </a:r>
          </a:p>
          <a:p>
            <a:r>
              <a:rPr lang="hr-BA" sz="2000" dirty="0">
                <a:latin typeface="Calibri" panose="020F0502020204030204" pitchFamily="34" charset="0"/>
                <a:cs typeface="Calibri" panose="020F0502020204030204" pitchFamily="34" charset="0"/>
              </a:rPr>
              <a:t>Polimorfizam znači da će poziv funkcije članice izazvati pozive različitih funkcija u zavisnosti od tipa objekta koji je pozvao funkciju.</a:t>
            </a:r>
          </a:p>
          <a:p>
            <a:r>
              <a:rPr lang="hr-BA" sz="2000" dirty="0">
                <a:latin typeface="Calibri" panose="020F0502020204030204" pitchFamily="34" charset="0"/>
                <a:cs typeface="Calibri" panose="020F0502020204030204" pitchFamily="34" charset="0"/>
              </a:rPr>
              <a:t>Polimorfizam čini program elegantnijim, lakšim za razumevanje, i za odrţavanje (modifikovanje).</a:t>
            </a:r>
          </a:p>
          <a:p>
            <a:r>
              <a:rPr lang="hr-BA" sz="2000" dirty="0">
                <a:latin typeface="Calibri" panose="020F0502020204030204" pitchFamily="34" charset="0"/>
                <a:cs typeface="Calibri" panose="020F0502020204030204" pitchFamily="34" charset="0"/>
              </a:rPr>
              <a:t>Kada pimjenimo polimorfizam onda nema potrebe da se pišu različita imena funkcija za akcije izvršene na različitim tipovima objekata, i jedna opšta ideja neke funkcije sa različitim verzijama implementacije ali sa istim imenom i istim argumentima, može da se zadrži sa istim pozivom čak i ako se ta ideja koristi sa različitim tipovima objekata.</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9971187"/>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TotalTime>
  <Words>550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Uvod u objektno orijentisano programiranje</vt:lpstr>
      <vt:lpstr>Šta je OOP?</vt:lpstr>
      <vt:lpstr>Zašto koristiti OOP?</vt:lpstr>
      <vt:lpstr>Ključni OOP koncepti</vt:lpstr>
      <vt:lpstr>Objekti </vt:lpstr>
      <vt:lpstr>Učahurivanje ili enkapsulacija</vt:lpstr>
      <vt:lpstr>Apstrakcija</vt:lpstr>
      <vt:lpstr>Nasljeđivanje</vt:lpstr>
      <vt:lpstr>Polimorfizam</vt:lpstr>
      <vt:lpstr>Hvala na pažnji! aida.pirusic@hotmail.com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Uvod u objektno orijentisano programiranje</dc:title>
  <dc:creator>Adna Zlomužica</dc:creator>
  <cp:lastModifiedBy>Adna Zlomužica</cp:lastModifiedBy>
  <cp:revision>2</cp:revision>
  <dcterms:created xsi:type="dcterms:W3CDTF">2019-01-21T17:44:44Z</dcterms:created>
  <dcterms:modified xsi:type="dcterms:W3CDTF">2019-01-21T17:51:37Z</dcterms:modified>
</cp:coreProperties>
</file>