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67" r:id="rId4"/>
    <p:sldId id="268" r:id="rId5"/>
    <p:sldId id="269" r:id="rId6"/>
    <p:sldId id="270" r:id="rId7"/>
    <p:sldId id="287" r:id="rId8"/>
    <p:sldId id="283" r:id="rId9"/>
    <p:sldId id="284" r:id="rId10"/>
    <p:sldId id="277" r:id="rId11"/>
    <p:sldId id="278" r:id="rId12"/>
    <p:sldId id="279" r:id="rId13"/>
    <p:sldId id="280" r:id="rId14"/>
    <p:sldId id="285" r:id="rId15"/>
    <p:sldId id="271" r:id="rId16"/>
    <p:sldId id="272" r:id="rId17"/>
    <p:sldId id="273" r:id="rId18"/>
    <p:sldId id="274" r:id="rId19"/>
    <p:sldId id="275" r:id="rId20"/>
    <p:sldId id="281" r:id="rId21"/>
    <p:sldId id="276" r:id="rId22"/>
    <p:sldId id="282"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F3F86F-7B19-4502-992E-0079C56A3A86}" type="datetimeFigureOut">
              <a:rPr lang="hr-BA" smtClean="0"/>
              <a:t>6.2.2019.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94640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6.2.2019.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614243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6.2.2019.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5347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6.2.2019.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1902961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6.2.2019.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312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6.2.2019.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2059152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3F86F-7B19-4502-992E-0079C56A3A86}" type="datetimeFigureOut">
              <a:rPr lang="hr-BA" smtClean="0"/>
              <a:t>6.2.2019.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2873387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3F86F-7B19-4502-992E-0079C56A3A86}" type="datetimeFigureOut">
              <a:rPr lang="hr-BA" smtClean="0"/>
              <a:t>6.2.2019.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301082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3F86F-7B19-4502-992E-0079C56A3A86}" type="datetimeFigureOut">
              <a:rPr lang="hr-BA" smtClean="0"/>
              <a:t>6.2.2019.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403244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6.2.2019.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3873783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F3F86F-7B19-4502-992E-0079C56A3A86}" type="datetimeFigureOut">
              <a:rPr lang="hr-BA" smtClean="0"/>
              <a:t>6.2.2019.</a:t>
            </a:fld>
            <a:endParaRPr lang="hr-BA"/>
          </a:p>
        </p:txBody>
      </p:sp>
      <p:sp>
        <p:nvSpPr>
          <p:cNvPr id="6" name="Footer Placeholder 5"/>
          <p:cNvSpPr>
            <a:spLocks noGrp="1"/>
          </p:cNvSpPr>
          <p:nvPr>
            <p:ph type="ftr" sz="quarter" idx="11"/>
          </p:nvPr>
        </p:nvSpPr>
        <p:spPr/>
        <p:txBody>
          <a:bodyPr/>
          <a:lstStyle/>
          <a:p>
            <a:endParaRPr lang="hr-BA"/>
          </a:p>
        </p:txBody>
      </p:sp>
      <p:sp>
        <p:nvSpPr>
          <p:cNvPr id="7" name="Slide Number Placeholder 6"/>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327182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F3F86F-7B19-4502-992E-0079C56A3A86}" type="datetimeFigureOut">
              <a:rPr lang="hr-BA" smtClean="0"/>
              <a:t>6.2.2019.</a:t>
            </a:fld>
            <a:endParaRPr lang="hr-BA"/>
          </a:p>
        </p:txBody>
      </p:sp>
      <p:sp>
        <p:nvSpPr>
          <p:cNvPr id="8" name="Footer Placeholder 7"/>
          <p:cNvSpPr>
            <a:spLocks noGrp="1"/>
          </p:cNvSpPr>
          <p:nvPr>
            <p:ph type="ftr" sz="quarter" idx="11"/>
          </p:nvPr>
        </p:nvSpPr>
        <p:spPr/>
        <p:txBody>
          <a:bodyPr/>
          <a:lstStyle/>
          <a:p>
            <a:endParaRPr lang="hr-BA"/>
          </a:p>
        </p:txBody>
      </p:sp>
      <p:sp>
        <p:nvSpPr>
          <p:cNvPr id="9" name="Slide Number Placeholder 8"/>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211818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F3F86F-7B19-4502-992E-0079C56A3A86}" type="datetimeFigureOut">
              <a:rPr lang="hr-BA" smtClean="0"/>
              <a:t>6.2.2019.</a:t>
            </a:fld>
            <a:endParaRPr lang="hr-BA"/>
          </a:p>
        </p:txBody>
      </p:sp>
      <p:sp>
        <p:nvSpPr>
          <p:cNvPr id="4" name="Footer Placeholder 3"/>
          <p:cNvSpPr>
            <a:spLocks noGrp="1"/>
          </p:cNvSpPr>
          <p:nvPr>
            <p:ph type="ftr" sz="quarter" idx="11"/>
          </p:nvPr>
        </p:nvSpPr>
        <p:spPr/>
        <p:txBody>
          <a:bodyPr/>
          <a:lstStyle/>
          <a:p>
            <a:endParaRPr lang="hr-BA"/>
          </a:p>
        </p:txBody>
      </p:sp>
      <p:sp>
        <p:nvSpPr>
          <p:cNvPr id="5" name="Slide Number Placeholder 4"/>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3207445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3F86F-7B19-4502-992E-0079C56A3A86}" type="datetimeFigureOut">
              <a:rPr lang="hr-BA" smtClean="0"/>
              <a:t>6.2.2019.</a:t>
            </a:fld>
            <a:endParaRPr lang="hr-BA"/>
          </a:p>
        </p:txBody>
      </p:sp>
      <p:sp>
        <p:nvSpPr>
          <p:cNvPr id="3" name="Footer Placeholder 2"/>
          <p:cNvSpPr>
            <a:spLocks noGrp="1"/>
          </p:cNvSpPr>
          <p:nvPr>
            <p:ph type="ftr" sz="quarter" idx="11"/>
          </p:nvPr>
        </p:nvSpPr>
        <p:spPr/>
        <p:txBody>
          <a:bodyPr/>
          <a:lstStyle/>
          <a:p>
            <a:endParaRPr lang="hr-BA"/>
          </a:p>
        </p:txBody>
      </p:sp>
      <p:sp>
        <p:nvSpPr>
          <p:cNvPr id="4" name="Slide Number Placeholder 3"/>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176885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F3F86F-7B19-4502-992E-0079C56A3A86}" type="datetimeFigureOut">
              <a:rPr lang="hr-BA" smtClean="0"/>
              <a:t>6.2.2019.</a:t>
            </a:fld>
            <a:endParaRPr lang="hr-BA"/>
          </a:p>
        </p:txBody>
      </p:sp>
      <p:sp>
        <p:nvSpPr>
          <p:cNvPr id="6" name="Footer Placeholder 5"/>
          <p:cNvSpPr>
            <a:spLocks noGrp="1"/>
          </p:cNvSpPr>
          <p:nvPr>
            <p:ph type="ftr" sz="quarter" idx="11"/>
          </p:nvPr>
        </p:nvSpPr>
        <p:spPr/>
        <p:txBody>
          <a:bodyPr/>
          <a:lstStyle/>
          <a:p>
            <a:endParaRPr lang="hr-BA"/>
          </a:p>
        </p:txBody>
      </p:sp>
      <p:sp>
        <p:nvSpPr>
          <p:cNvPr id="7" name="Slide Number Placeholder 6"/>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13719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hr-BA"/>
          </a:p>
        </p:txBody>
      </p:sp>
      <p:sp>
        <p:nvSpPr>
          <p:cNvPr id="7" name="Slide Number Placeholder 6"/>
          <p:cNvSpPr>
            <a:spLocks noGrp="1"/>
          </p:cNvSpPr>
          <p:nvPr>
            <p:ph type="sldNum" sz="quarter" idx="12"/>
          </p:nvPr>
        </p:nvSpPr>
        <p:spPr/>
        <p:txBody>
          <a:bodyPr/>
          <a:lstStyle/>
          <a:p>
            <a:fld id="{858DAC75-8B33-4B85-8199-33722526E790}" type="slidenum">
              <a:rPr lang="hr-BA" smtClean="0"/>
              <a:t>‹#›</a:t>
            </a:fld>
            <a:endParaRPr lang="hr-BA"/>
          </a:p>
        </p:txBody>
      </p:sp>
      <p:sp>
        <p:nvSpPr>
          <p:cNvPr id="5" name="Date Placeholder 4"/>
          <p:cNvSpPr>
            <a:spLocks noGrp="1"/>
          </p:cNvSpPr>
          <p:nvPr>
            <p:ph type="dt" sz="half" idx="10"/>
          </p:nvPr>
        </p:nvSpPr>
        <p:spPr/>
        <p:txBody>
          <a:bodyPr/>
          <a:lstStyle/>
          <a:p>
            <a:fld id="{65F3F86F-7B19-4502-992E-0079C56A3A86}" type="datetimeFigureOut">
              <a:rPr lang="hr-BA" smtClean="0"/>
              <a:t>6.2.2019.</a:t>
            </a:fld>
            <a:endParaRPr lang="hr-BA"/>
          </a:p>
        </p:txBody>
      </p:sp>
    </p:spTree>
    <p:extLst>
      <p:ext uri="{BB962C8B-B14F-4D97-AF65-F5344CB8AC3E}">
        <p14:creationId xmlns:p14="http://schemas.microsoft.com/office/powerpoint/2010/main" val="199194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F3F86F-7B19-4502-992E-0079C56A3A86}" type="datetimeFigureOut">
              <a:rPr lang="hr-BA" smtClean="0"/>
              <a:t>6.2.2019.</a:t>
            </a:fld>
            <a:endParaRPr lang="hr-B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r-B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8DAC75-8B33-4B85-8199-33722526E790}" type="slidenum">
              <a:rPr lang="hr-BA" smtClean="0"/>
              <a:t>‹#›</a:t>
            </a:fld>
            <a:endParaRPr lang="hr-BA"/>
          </a:p>
        </p:txBody>
      </p:sp>
    </p:spTree>
    <p:extLst>
      <p:ext uri="{BB962C8B-B14F-4D97-AF65-F5344CB8AC3E}">
        <p14:creationId xmlns:p14="http://schemas.microsoft.com/office/powerpoint/2010/main" val="249193777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C032-C55A-4FDB-ACB6-6DF38559A7D2}"/>
              </a:ext>
            </a:extLst>
          </p:cNvPr>
          <p:cNvSpPr>
            <a:spLocks noGrp="1"/>
          </p:cNvSpPr>
          <p:nvPr>
            <p:ph type="ctrTitle"/>
          </p:nvPr>
        </p:nvSpPr>
        <p:spPr>
          <a:xfrm>
            <a:off x="636104" y="1397000"/>
            <a:ext cx="8637899" cy="2653836"/>
          </a:xfrm>
        </p:spPr>
        <p:txBody>
          <a:bodyPr>
            <a:normAutofit/>
          </a:bodyPr>
          <a:lstStyle/>
          <a:p>
            <a:r>
              <a:rPr lang="hr-BA" dirty="0"/>
              <a:t>Konstruktori i destruktori</a:t>
            </a:r>
          </a:p>
        </p:txBody>
      </p:sp>
      <p:sp>
        <p:nvSpPr>
          <p:cNvPr id="3" name="Subtitle 2">
            <a:extLst>
              <a:ext uri="{FF2B5EF4-FFF2-40B4-BE49-F238E27FC236}">
                <a16:creationId xmlns:a16="http://schemas.microsoft.com/office/drawing/2014/main" id="{20713541-FFB9-47E0-9123-4DFD54A99FE8}"/>
              </a:ext>
            </a:extLst>
          </p:cNvPr>
          <p:cNvSpPr>
            <a:spLocks noGrp="1"/>
          </p:cNvSpPr>
          <p:nvPr>
            <p:ph type="subTitle" idx="1"/>
          </p:nvPr>
        </p:nvSpPr>
        <p:spPr>
          <a:xfrm>
            <a:off x="1507067" y="4050833"/>
            <a:ext cx="7766936" cy="2230697"/>
          </a:xfrm>
        </p:spPr>
        <p:txBody>
          <a:bodyPr>
            <a:normAutofit fontScale="85000" lnSpcReduction="20000"/>
          </a:bodyPr>
          <a:lstStyle/>
          <a:p>
            <a:r>
              <a:rPr lang="hr-BA" dirty="0"/>
              <a:t>Programiranje 3</a:t>
            </a:r>
            <a:br>
              <a:rPr lang="hr-BA" dirty="0"/>
            </a:br>
            <a:r>
              <a:rPr lang="hr-BA" dirty="0"/>
              <a:t>Aida Pirušić</a:t>
            </a:r>
            <a:br>
              <a:rPr lang="hr-BA" dirty="0"/>
            </a:br>
            <a:r>
              <a:rPr lang="hr-BA" dirty="0"/>
              <a:t>Kulturni Centar Kralj Fahd Mostar</a:t>
            </a:r>
          </a:p>
          <a:p>
            <a:endParaRPr lang="hr-BA" dirty="0"/>
          </a:p>
          <a:p>
            <a:endParaRPr lang="hr-BA" dirty="0"/>
          </a:p>
          <a:p>
            <a:endParaRPr lang="hr-BA" dirty="0"/>
          </a:p>
          <a:p>
            <a:pPr algn="l"/>
            <a:r>
              <a:rPr lang="hr-BA" dirty="0">
                <a:solidFill>
                  <a:schemeClr val="bg1">
                    <a:lumMod val="50000"/>
                  </a:schemeClr>
                </a:solidFill>
              </a:rPr>
              <a:t>U nekim dijelovima ove prezentacije korišteno je predavanje ‘’Specijalni članovi klase KONSTRUKTORI I DESTRUKTORI’’ – doc.dr. Denis Mušić)</a:t>
            </a:r>
          </a:p>
          <a:p>
            <a:endParaRPr lang="hr-BA" dirty="0"/>
          </a:p>
        </p:txBody>
      </p:sp>
    </p:spTree>
    <p:extLst>
      <p:ext uri="{BB962C8B-B14F-4D97-AF65-F5344CB8AC3E}">
        <p14:creationId xmlns:p14="http://schemas.microsoft.com/office/powerpoint/2010/main" val="380789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A7A93BA-F02A-4502-B917-AF19F2BAEAFE}"/>
              </a:ext>
            </a:extLst>
          </p:cNvPr>
          <p:cNvSpPr>
            <a:spLocks noGrp="1"/>
          </p:cNvSpPr>
          <p:nvPr>
            <p:ph type="title"/>
          </p:nvPr>
        </p:nvSpPr>
        <p:spPr>
          <a:xfrm>
            <a:off x="673754" y="377618"/>
            <a:ext cx="4203045" cy="1375608"/>
          </a:xfrm>
        </p:spPr>
        <p:txBody>
          <a:bodyPr anchor="ctr">
            <a:normAutofit/>
          </a:bodyPr>
          <a:lstStyle/>
          <a:p>
            <a:r>
              <a:rPr lang="hr-BA" dirty="0">
                <a:solidFill>
                  <a:schemeClr val="bg1"/>
                </a:solidFill>
              </a:rPr>
              <a:t>Konstruktor kopije</a:t>
            </a:r>
          </a:p>
        </p:txBody>
      </p:sp>
      <p:sp>
        <p:nvSpPr>
          <p:cNvPr id="3" name="Content Placeholder 2">
            <a:extLst>
              <a:ext uri="{FF2B5EF4-FFF2-40B4-BE49-F238E27FC236}">
                <a16:creationId xmlns:a16="http://schemas.microsoft.com/office/drawing/2014/main" id="{56BC9B5C-85CA-4B11-ACD5-19DEE6B3150D}"/>
              </a:ext>
            </a:extLst>
          </p:cNvPr>
          <p:cNvSpPr>
            <a:spLocks noGrp="1"/>
          </p:cNvSpPr>
          <p:nvPr>
            <p:ph idx="1"/>
          </p:nvPr>
        </p:nvSpPr>
        <p:spPr>
          <a:xfrm>
            <a:off x="673754" y="2160590"/>
            <a:ext cx="3973943" cy="4507496"/>
          </a:xfrm>
        </p:spPr>
        <p:txBody>
          <a:bodyPr>
            <a:noAutofit/>
          </a:bodyPr>
          <a:lstStyle/>
          <a:p>
            <a:r>
              <a:rPr lang="hr-BA" sz="2000" dirty="0">
                <a:solidFill>
                  <a:schemeClr val="bg1"/>
                </a:solidFill>
              </a:rPr>
              <a:t>Konstruktor kopije je konstruktor koji kao parametar prima referencu na objekat klase za koju je definisan.</a:t>
            </a:r>
          </a:p>
          <a:p>
            <a:r>
              <a:rPr lang="hr-BA" sz="2000" dirty="0">
                <a:solidFill>
                  <a:schemeClr val="bg1"/>
                </a:solidFill>
              </a:rPr>
              <a:t>Na osnovu vrijednosti atributa primljenog parametra vrši inicijalizaciju vrijednosti atributa objekta kojeg kreiramo.Zbog toga, novokreirani objekat predstavlja kopiju originalnog objekta.</a:t>
            </a:r>
          </a:p>
          <a:p>
            <a:endParaRPr lang="hr-BA" sz="2000" dirty="0">
              <a:solidFill>
                <a:schemeClr val="bg1"/>
              </a:solidFill>
            </a:endParaRPr>
          </a:p>
        </p:txBody>
      </p:sp>
      <p:sp>
        <p:nvSpPr>
          <p:cNvPr id="30"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5" name="Picture 4">
            <a:extLst>
              <a:ext uri="{FF2B5EF4-FFF2-40B4-BE49-F238E27FC236}">
                <a16:creationId xmlns:a16="http://schemas.microsoft.com/office/drawing/2014/main" id="{7C669F5D-3F97-4ABD-834E-8BA45473B6C8}"/>
              </a:ext>
            </a:extLst>
          </p:cNvPr>
          <p:cNvPicPr>
            <a:picLocks noChangeAspect="1"/>
          </p:cNvPicPr>
          <p:nvPr/>
        </p:nvPicPr>
        <p:blipFill>
          <a:blip r:embed="rId2"/>
          <a:stretch>
            <a:fillRect/>
          </a:stretch>
        </p:blipFill>
        <p:spPr>
          <a:xfrm>
            <a:off x="5550553" y="1065422"/>
            <a:ext cx="6192714" cy="5248292"/>
          </a:xfrm>
          <a:prstGeom prst="rect">
            <a:avLst/>
          </a:prstGeom>
        </p:spPr>
      </p:pic>
    </p:spTree>
    <p:extLst>
      <p:ext uri="{BB962C8B-B14F-4D97-AF65-F5344CB8AC3E}">
        <p14:creationId xmlns:p14="http://schemas.microsoft.com/office/powerpoint/2010/main" val="194970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Rectangle 3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Shape 5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907346-4263-4C80-9A42-8D9DF926E032}"/>
              </a:ext>
            </a:extLst>
          </p:cNvPr>
          <p:cNvSpPr>
            <a:spLocks noGrp="1"/>
          </p:cNvSpPr>
          <p:nvPr>
            <p:ph type="title"/>
          </p:nvPr>
        </p:nvSpPr>
        <p:spPr>
          <a:xfrm>
            <a:off x="7181724" y="187557"/>
            <a:ext cx="4512989" cy="2227730"/>
          </a:xfrm>
        </p:spPr>
        <p:txBody>
          <a:bodyPr vert="horz" lIns="91440" tIns="45720" rIns="91440" bIns="45720" rtlCol="0" anchor="ctr">
            <a:normAutofit/>
          </a:bodyPr>
          <a:lstStyle/>
          <a:p>
            <a:r>
              <a:rPr lang="en-US" dirty="0" err="1">
                <a:solidFill>
                  <a:srgbClr val="FFFFFF"/>
                </a:solidFill>
              </a:rPr>
              <a:t>Pozivanje</a:t>
            </a:r>
            <a:r>
              <a:rPr lang="en-US" dirty="0">
                <a:solidFill>
                  <a:srgbClr val="FFFFFF"/>
                </a:solidFill>
              </a:rPr>
              <a:t> </a:t>
            </a:r>
            <a:r>
              <a:rPr lang="en-US" dirty="0" err="1">
                <a:solidFill>
                  <a:srgbClr val="FFFFFF"/>
                </a:solidFill>
              </a:rPr>
              <a:t>konstruktora</a:t>
            </a:r>
            <a:r>
              <a:rPr lang="en-US" dirty="0">
                <a:solidFill>
                  <a:srgbClr val="FFFFFF"/>
                </a:solidFill>
              </a:rPr>
              <a:t> </a:t>
            </a:r>
            <a:r>
              <a:rPr lang="en-US" dirty="0" err="1">
                <a:solidFill>
                  <a:srgbClr val="FFFFFF"/>
                </a:solidFill>
              </a:rPr>
              <a:t>kopije</a:t>
            </a:r>
            <a:endParaRPr lang="en-US" dirty="0">
              <a:solidFill>
                <a:srgbClr val="FFFFFF"/>
              </a:solidFill>
            </a:endParaRPr>
          </a:p>
        </p:txBody>
      </p:sp>
      <p:pic>
        <p:nvPicPr>
          <p:cNvPr id="4" name="Content Placeholder 3">
            <a:extLst>
              <a:ext uri="{FF2B5EF4-FFF2-40B4-BE49-F238E27FC236}">
                <a16:creationId xmlns:a16="http://schemas.microsoft.com/office/drawing/2014/main" id="{2727BABE-C03B-4349-A251-33C7A4B46604}"/>
              </a:ext>
            </a:extLst>
          </p:cNvPr>
          <p:cNvPicPr>
            <a:picLocks noGrp="1" noChangeAspect="1"/>
          </p:cNvPicPr>
          <p:nvPr>
            <p:ph idx="1"/>
          </p:nvPr>
        </p:nvPicPr>
        <p:blipFill>
          <a:blip r:embed="rId2"/>
          <a:stretch>
            <a:fillRect/>
          </a:stretch>
        </p:blipFill>
        <p:spPr>
          <a:xfrm>
            <a:off x="3290" y="2344781"/>
            <a:ext cx="6681147" cy="2127998"/>
          </a:xfrm>
          <a:prstGeom prst="rect">
            <a:avLst/>
          </a:prstGeom>
        </p:spPr>
      </p:pic>
      <p:sp>
        <p:nvSpPr>
          <p:cNvPr id="5" name="TextBox 4">
            <a:extLst>
              <a:ext uri="{FF2B5EF4-FFF2-40B4-BE49-F238E27FC236}">
                <a16:creationId xmlns:a16="http://schemas.microsoft.com/office/drawing/2014/main" id="{61C7817A-FE66-4CDE-A8DD-CFAAEB1AEE61}"/>
              </a:ext>
            </a:extLst>
          </p:cNvPr>
          <p:cNvSpPr txBox="1"/>
          <p:nvPr/>
        </p:nvSpPr>
        <p:spPr>
          <a:xfrm>
            <a:off x="7181725" y="2407830"/>
            <a:ext cx="4512988" cy="3317938"/>
          </a:xfrm>
          <a:prstGeom prst="rect">
            <a:avLst/>
          </a:prstGeom>
        </p:spPr>
        <p:txBody>
          <a:bodyPr vert="horz" lIns="91440" tIns="45720" rIns="91440" bIns="45720" rtlCol="0" anchor="t">
            <a:noAutofit/>
          </a:bodyPr>
          <a:lstStyle/>
          <a:p>
            <a:pPr>
              <a:spcBef>
                <a:spcPts val="1000"/>
              </a:spcBef>
              <a:buClr>
                <a:schemeClr val="accent1"/>
              </a:buClr>
              <a:buSzPct val="80000"/>
            </a:pPr>
            <a:r>
              <a:rPr lang="en-US" sz="2000" b="1" dirty="0" err="1">
                <a:solidFill>
                  <a:srgbClr val="FFFFFF"/>
                </a:solidFill>
              </a:rPr>
              <a:t>Mada</a:t>
            </a:r>
            <a:r>
              <a:rPr lang="en-US" sz="2000" b="1" dirty="0">
                <a:solidFill>
                  <a:srgbClr val="FFFFFF"/>
                </a:solidFill>
              </a:rPr>
              <a:t> </a:t>
            </a:r>
            <a:r>
              <a:rPr lang="en-US" sz="2000" b="1" dirty="0" err="1">
                <a:solidFill>
                  <a:srgbClr val="FFFFFF"/>
                </a:solidFill>
              </a:rPr>
              <a:t>nije</a:t>
            </a:r>
            <a:r>
              <a:rPr lang="en-US" sz="2000" b="1" dirty="0">
                <a:solidFill>
                  <a:srgbClr val="FFFFFF"/>
                </a:solidFill>
              </a:rPr>
              <a:t> </a:t>
            </a:r>
            <a:r>
              <a:rPr lang="en-US" sz="2000" b="1" dirty="0" err="1">
                <a:solidFill>
                  <a:srgbClr val="FFFFFF"/>
                </a:solidFill>
              </a:rPr>
              <a:t>obavezno</a:t>
            </a:r>
            <a:r>
              <a:rPr lang="en-US" sz="2000" b="1" dirty="0">
                <a:solidFill>
                  <a:srgbClr val="FFFFFF"/>
                </a:solidFill>
              </a:rPr>
              <a:t>, argument </a:t>
            </a:r>
            <a:r>
              <a:rPr lang="en-US" sz="2000" b="1" dirty="0" err="1">
                <a:solidFill>
                  <a:srgbClr val="FFFFFF"/>
                </a:solidFill>
              </a:rPr>
              <a:t>konstruktora</a:t>
            </a:r>
            <a:r>
              <a:rPr lang="en-US" sz="2000" b="1" dirty="0">
                <a:solidFill>
                  <a:srgbClr val="FFFFFF"/>
                </a:solidFill>
              </a:rPr>
              <a:t> </a:t>
            </a:r>
            <a:r>
              <a:rPr lang="en-US" sz="2000" b="1" dirty="0" err="1">
                <a:solidFill>
                  <a:srgbClr val="FFFFFF"/>
                </a:solidFill>
              </a:rPr>
              <a:t>kopije</a:t>
            </a:r>
            <a:r>
              <a:rPr lang="en-US" sz="2000" b="1" dirty="0">
                <a:solidFill>
                  <a:srgbClr val="FFFFFF"/>
                </a:solidFill>
              </a:rPr>
              <a:t> se </a:t>
            </a:r>
            <a:r>
              <a:rPr lang="en-US" sz="2000" b="1" dirty="0" err="1">
                <a:solidFill>
                  <a:srgbClr val="FFFFFF"/>
                </a:solidFill>
              </a:rPr>
              <a:t>često</a:t>
            </a:r>
            <a:r>
              <a:rPr lang="en-US" sz="2000" b="1" dirty="0">
                <a:solidFill>
                  <a:srgbClr val="FFFFFF"/>
                </a:solidFill>
              </a:rPr>
              <a:t> </a:t>
            </a:r>
            <a:r>
              <a:rPr lang="en-US" sz="2000" b="1" dirty="0" err="1">
                <a:solidFill>
                  <a:srgbClr val="FFFFFF"/>
                </a:solidFill>
              </a:rPr>
              <a:t>definiše</a:t>
            </a:r>
            <a:r>
              <a:rPr lang="en-US" sz="2000" b="1" dirty="0">
                <a:solidFill>
                  <a:srgbClr val="FFFFFF"/>
                </a:solidFill>
              </a:rPr>
              <a:t> </a:t>
            </a:r>
            <a:r>
              <a:rPr lang="en-US" sz="2000" b="1" dirty="0" err="1">
                <a:solidFill>
                  <a:srgbClr val="FFFFFF"/>
                </a:solidFill>
              </a:rPr>
              <a:t>kao</a:t>
            </a:r>
            <a:r>
              <a:rPr lang="en-US" sz="2000" b="1" dirty="0">
                <a:solidFill>
                  <a:srgbClr val="FFFFFF"/>
                </a:solidFill>
              </a:rPr>
              <a:t> const </a:t>
            </a:r>
            <a:r>
              <a:rPr lang="en-US" sz="2000" b="1" dirty="0" err="1">
                <a:solidFill>
                  <a:srgbClr val="FFFFFF"/>
                </a:solidFill>
              </a:rPr>
              <a:t>referenca</a:t>
            </a:r>
            <a:r>
              <a:rPr lang="en-US" sz="2000" b="1" dirty="0">
                <a:solidFill>
                  <a:srgbClr val="FFFFFF"/>
                </a:solidFill>
              </a:rPr>
              <a:t>:</a:t>
            </a:r>
            <a:br>
              <a:rPr lang="en-US" sz="2000" b="1" dirty="0">
                <a:solidFill>
                  <a:srgbClr val="FFFFFF"/>
                </a:solidFill>
              </a:rPr>
            </a:br>
            <a:r>
              <a:rPr lang="en-US" sz="2000" b="1" dirty="0">
                <a:solidFill>
                  <a:srgbClr val="FFFFFF"/>
                </a:solidFill>
              </a:rPr>
              <a:t> Datum(</a:t>
            </a:r>
            <a:r>
              <a:rPr lang="en-US" sz="2000" b="1" dirty="0" err="1">
                <a:solidFill>
                  <a:srgbClr val="FFFFFF"/>
                </a:solidFill>
              </a:rPr>
              <a:t>constDatum</a:t>
            </a:r>
            <a:r>
              <a:rPr lang="en-US" sz="2000" b="1" dirty="0">
                <a:solidFill>
                  <a:srgbClr val="FFFFFF"/>
                </a:solidFill>
              </a:rPr>
              <a:t>&amp; original);</a:t>
            </a:r>
            <a:br>
              <a:rPr lang="en-US" sz="2000" b="1" dirty="0">
                <a:solidFill>
                  <a:srgbClr val="FFFFFF"/>
                </a:solidFill>
              </a:rPr>
            </a:br>
            <a:br>
              <a:rPr lang="en-US" sz="2000" b="1" dirty="0">
                <a:solidFill>
                  <a:srgbClr val="FFFFFF"/>
                </a:solidFill>
              </a:rPr>
            </a:br>
            <a:r>
              <a:rPr lang="en-US" sz="2000" b="1" dirty="0" err="1">
                <a:solidFill>
                  <a:srgbClr val="FFFFFF"/>
                </a:solidFill>
              </a:rPr>
              <a:t>čime</a:t>
            </a:r>
            <a:r>
              <a:rPr lang="en-US" sz="2000" b="1" dirty="0">
                <a:solidFill>
                  <a:srgbClr val="FFFFFF"/>
                </a:solidFill>
              </a:rPr>
              <a:t> se </a:t>
            </a:r>
            <a:r>
              <a:rPr lang="en-US" sz="2000" b="1" dirty="0" err="1">
                <a:solidFill>
                  <a:srgbClr val="FFFFFF"/>
                </a:solidFill>
              </a:rPr>
              <a:t>osigurava</a:t>
            </a:r>
            <a:r>
              <a:rPr lang="en-US" sz="2000" b="1" dirty="0">
                <a:solidFill>
                  <a:srgbClr val="FFFFFF"/>
                </a:solidFill>
              </a:rPr>
              <a:t> da:</a:t>
            </a:r>
            <a:br>
              <a:rPr lang="en-US" sz="2000" b="1" dirty="0">
                <a:solidFill>
                  <a:srgbClr val="FFFFFF"/>
                </a:solidFill>
              </a:rPr>
            </a:br>
            <a:r>
              <a:rPr lang="en-US" sz="2000" b="1" dirty="0">
                <a:solidFill>
                  <a:srgbClr val="FFFFFF"/>
                </a:solidFill>
              </a:rPr>
              <a:t>•</a:t>
            </a:r>
            <a:r>
              <a:rPr lang="en-US" sz="2000" b="1" dirty="0" err="1">
                <a:solidFill>
                  <a:srgbClr val="FFFFFF"/>
                </a:solidFill>
              </a:rPr>
              <a:t>konstruktor</a:t>
            </a:r>
            <a:r>
              <a:rPr lang="en-US" sz="2000" b="1" dirty="0">
                <a:solidFill>
                  <a:srgbClr val="FFFFFF"/>
                </a:solidFill>
              </a:rPr>
              <a:t> </a:t>
            </a:r>
            <a:r>
              <a:rPr lang="en-US" sz="2000" b="1" dirty="0" err="1">
                <a:solidFill>
                  <a:srgbClr val="FFFFFF"/>
                </a:solidFill>
              </a:rPr>
              <a:t>kopije</a:t>
            </a:r>
            <a:r>
              <a:rPr lang="en-US" sz="2000" b="1" dirty="0">
                <a:solidFill>
                  <a:srgbClr val="FFFFFF"/>
                </a:solidFill>
              </a:rPr>
              <a:t> ne </a:t>
            </a:r>
            <a:r>
              <a:rPr lang="en-US" sz="2000" b="1" dirty="0" err="1">
                <a:solidFill>
                  <a:srgbClr val="FFFFFF"/>
                </a:solidFill>
              </a:rPr>
              <a:t>može</a:t>
            </a:r>
            <a:r>
              <a:rPr lang="en-US" sz="2000" b="1" dirty="0">
                <a:solidFill>
                  <a:srgbClr val="FFFFFF"/>
                </a:solidFill>
              </a:rPr>
              <a:t> </a:t>
            </a:r>
            <a:r>
              <a:rPr lang="en-US" sz="2000" b="1" dirty="0" err="1">
                <a:solidFill>
                  <a:srgbClr val="FFFFFF"/>
                </a:solidFill>
              </a:rPr>
              <a:t>mijenjati</a:t>
            </a:r>
            <a:r>
              <a:rPr lang="en-US" sz="2000" b="1" dirty="0">
                <a:solidFill>
                  <a:srgbClr val="FFFFFF"/>
                </a:solidFill>
              </a:rPr>
              <a:t> </a:t>
            </a:r>
            <a:r>
              <a:rPr lang="en-US" sz="2000" b="1" dirty="0" err="1">
                <a:solidFill>
                  <a:srgbClr val="FFFFFF"/>
                </a:solidFill>
              </a:rPr>
              <a:t>vrijednosti</a:t>
            </a:r>
            <a:r>
              <a:rPr lang="en-US" sz="2000" b="1" dirty="0">
                <a:solidFill>
                  <a:srgbClr val="FFFFFF"/>
                </a:solidFill>
              </a:rPr>
              <a:t> </a:t>
            </a:r>
            <a:r>
              <a:rPr lang="en-US" sz="2000" b="1" dirty="0" err="1">
                <a:solidFill>
                  <a:srgbClr val="FFFFFF"/>
                </a:solidFill>
              </a:rPr>
              <a:t>atributa</a:t>
            </a:r>
            <a:r>
              <a:rPr lang="en-US" sz="2000" b="1" dirty="0">
                <a:solidFill>
                  <a:srgbClr val="FFFFFF"/>
                </a:solidFill>
              </a:rPr>
              <a:t> argumenta</a:t>
            </a:r>
            <a:br>
              <a:rPr lang="en-US" sz="2000" b="1" dirty="0">
                <a:solidFill>
                  <a:srgbClr val="FFFFFF"/>
                </a:solidFill>
              </a:rPr>
            </a:br>
            <a:r>
              <a:rPr lang="en-US" sz="2000" b="1" dirty="0">
                <a:solidFill>
                  <a:srgbClr val="FFFFFF"/>
                </a:solidFill>
              </a:rPr>
              <a:t>•</a:t>
            </a:r>
            <a:r>
              <a:rPr lang="en-US" sz="2000" b="1" dirty="0" err="1">
                <a:solidFill>
                  <a:srgbClr val="FFFFFF"/>
                </a:solidFill>
              </a:rPr>
              <a:t>moguć</a:t>
            </a:r>
            <a:r>
              <a:rPr lang="en-US" sz="2000" b="1" dirty="0">
                <a:solidFill>
                  <a:srgbClr val="FFFFFF"/>
                </a:solidFill>
              </a:rPr>
              <a:t> je </a:t>
            </a:r>
            <a:r>
              <a:rPr lang="en-US" sz="2000" b="1" dirty="0" err="1">
                <a:solidFill>
                  <a:srgbClr val="FFFFFF"/>
                </a:solidFill>
              </a:rPr>
              <a:t>poziv</a:t>
            </a:r>
            <a:r>
              <a:rPr lang="en-US" sz="2000" b="1" dirty="0">
                <a:solidFill>
                  <a:srgbClr val="FFFFFF"/>
                </a:solidFill>
              </a:rPr>
              <a:t> </a:t>
            </a:r>
            <a:r>
              <a:rPr lang="en-US" sz="2000" b="1" dirty="0" err="1">
                <a:solidFill>
                  <a:srgbClr val="FFFFFF"/>
                </a:solidFill>
              </a:rPr>
              <a:t>konstruktora</a:t>
            </a:r>
            <a:r>
              <a:rPr lang="en-US" sz="2000" b="1" dirty="0">
                <a:solidFill>
                  <a:srgbClr val="FFFFFF"/>
                </a:solidFill>
              </a:rPr>
              <a:t> </a:t>
            </a:r>
            <a:r>
              <a:rPr lang="en-US" sz="2000" b="1" dirty="0" err="1">
                <a:solidFill>
                  <a:srgbClr val="FFFFFF"/>
                </a:solidFill>
              </a:rPr>
              <a:t>kopije</a:t>
            </a:r>
            <a:r>
              <a:rPr lang="en-US" sz="2000" b="1" dirty="0">
                <a:solidFill>
                  <a:srgbClr val="FFFFFF"/>
                </a:solidFill>
              </a:rPr>
              <a:t> </a:t>
            </a:r>
            <a:r>
              <a:rPr lang="en-US" sz="2000" b="1" dirty="0" err="1">
                <a:solidFill>
                  <a:srgbClr val="FFFFFF"/>
                </a:solidFill>
              </a:rPr>
              <a:t>sa</a:t>
            </a:r>
            <a:r>
              <a:rPr lang="en-US" sz="2000" b="1" dirty="0">
                <a:solidFill>
                  <a:srgbClr val="FFFFFF"/>
                </a:solidFill>
              </a:rPr>
              <a:t> </a:t>
            </a:r>
            <a:r>
              <a:rPr lang="en-US" sz="2000" b="1" dirty="0" err="1">
                <a:solidFill>
                  <a:srgbClr val="FFFFFF"/>
                </a:solidFill>
              </a:rPr>
              <a:t>konstantnim</a:t>
            </a:r>
            <a:r>
              <a:rPr lang="en-US" sz="2000" b="1" dirty="0">
                <a:solidFill>
                  <a:srgbClr val="FFFFFF"/>
                </a:solidFill>
              </a:rPr>
              <a:t> </a:t>
            </a:r>
            <a:r>
              <a:rPr lang="en-US" sz="2000" b="1" dirty="0" err="1">
                <a:solidFill>
                  <a:srgbClr val="FFFFFF"/>
                </a:solidFill>
              </a:rPr>
              <a:t>objektom</a:t>
            </a:r>
            <a:r>
              <a:rPr lang="en-US" sz="2000" b="1" dirty="0">
                <a:solidFill>
                  <a:srgbClr val="FFFFFF"/>
                </a:solidFill>
              </a:rPr>
              <a:t> </a:t>
            </a:r>
            <a:r>
              <a:rPr lang="en-US" sz="2000" b="1" dirty="0" err="1">
                <a:solidFill>
                  <a:srgbClr val="FFFFFF"/>
                </a:solidFill>
              </a:rPr>
              <a:t>argumentom</a:t>
            </a:r>
            <a:r>
              <a:rPr lang="en-US" sz="2000" b="1" dirty="0">
                <a:solidFill>
                  <a:srgbClr val="FFFFFF"/>
                </a:solidFill>
              </a:rPr>
              <a:t>:</a:t>
            </a:r>
            <a:br>
              <a:rPr lang="en-US" sz="2000" b="1" dirty="0">
                <a:solidFill>
                  <a:srgbClr val="FFFFFF"/>
                </a:solidFill>
              </a:rPr>
            </a:br>
            <a:endParaRPr lang="en-US" sz="2000" b="1" dirty="0">
              <a:solidFill>
                <a:srgbClr val="FFFFFF"/>
              </a:solidFill>
            </a:endParaRPr>
          </a:p>
        </p:txBody>
      </p:sp>
    </p:spTree>
    <p:extLst>
      <p:ext uri="{BB962C8B-B14F-4D97-AF65-F5344CB8AC3E}">
        <p14:creationId xmlns:p14="http://schemas.microsoft.com/office/powerpoint/2010/main" val="3761201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83A5-0E17-4313-91C5-0B079ACB0317}"/>
              </a:ext>
            </a:extLst>
          </p:cNvPr>
          <p:cNvSpPr>
            <a:spLocks noGrp="1"/>
          </p:cNvSpPr>
          <p:nvPr>
            <p:ph type="title"/>
          </p:nvPr>
        </p:nvSpPr>
        <p:spPr/>
        <p:txBody>
          <a:bodyPr/>
          <a:lstStyle/>
          <a:p>
            <a:r>
              <a:rPr lang="hr-BA" dirty="0"/>
              <a:t>Zašto koristiti konstrukor kopije?</a:t>
            </a:r>
          </a:p>
        </p:txBody>
      </p:sp>
      <p:sp>
        <p:nvSpPr>
          <p:cNvPr id="3" name="Content Placeholder 2">
            <a:extLst>
              <a:ext uri="{FF2B5EF4-FFF2-40B4-BE49-F238E27FC236}">
                <a16:creationId xmlns:a16="http://schemas.microsoft.com/office/drawing/2014/main" id="{DB7B3278-0A24-4331-AD46-B6A28721A3FF}"/>
              </a:ext>
            </a:extLst>
          </p:cNvPr>
          <p:cNvSpPr>
            <a:spLocks noGrp="1"/>
          </p:cNvSpPr>
          <p:nvPr>
            <p:ph idx="1"/>
          </p:nvPr>
        </p:nvSpPr>
        <p:spPr>
          <a:xfrm>
            <a:off x="677334" y="1563757"/>
            <a:ext cx="8596668" cy="4477605"/>
          </a:xfrm>
        </p:spPr>
        <p:txBody>
          <a:bodyPr/>
          <a:lstStyle/>
          <a:p>
            <a:r>
              <a:rPr lang="hr-BA" dirty="0"/>
              <a:t>Ako klasa nema definisan konstruktor kopije, onda će se korisiti defaultni konstruktor kopije za tu klasu.</a:t>
            </a:r>
          </a:p>
          <a:p>
            <a:r>
              <a:rPr lang="hr-BA" dirty="0"/>
              <a:t>Podrazumijevani konstruktor kopije vrši kopiranje svih vrijednosti atributa argumenta u objekat koji se kreira. Međutim, ako se neki dio strukture objekta, koji se prosljeđuje argumentom, alocira dinamički onda podrazumijevani konstruktor kopije dovodi do neželjenih slučajeva.</a:t>
            </a:r>
          </a:p>
        </p:txBody>
      </p:sp>
      <p:pic>
        <p:nvPicPr>
          <p:cNvPr id="4" name="Picture 3">
            <a:extLst>
              <a:ext uri="{FF2B5EF4-FFF2-40B4-BE49-F238E27FC236}">
                <a16:creationId xmlns:a16="http://schemas.microsoft.com/office/drawing/2014/main" id="{B9E45174-BDD8-464D-9C9A-71E627BD35F0}"/>
              </a:ext>
            </a:extLst>
          </p:cNvPr>
          <p:cNvPicPr>
            <a:picLocks noChangeAspect="1"/>
          </p:cNvPicPr>
          <p:nvPr/>
        </p:nvPicPr>
        <p:blipFill>
          <a:blip r:embed="rId2"/>
          <a:stretch>
            <a:fillRect/>
          </a:stretch>
        </p:blipFill>
        <p:spPr>
          <a:xfrm>
            <a:off x="677333" y="3840480"/>
            <a:ext cx="8582615" cy="3017519"/>
          </a:xfrm>
          <a:prstGeom prst="rect">
            <a:avLst/>
          </a:prstGeom>
        </p:spPr>
      </p:pic>
    </p:spTree>
    <p:extLst>
      <p:ext uri="{BB962C8B-B14F-4D97-AF65-F5344CB8AC3E}">
        <p14:creationId xmlns:p14="http://schemas.microsoft.com/office/powerpoint/2010/main" val="3507875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415B9-19B2-412D-9E40-EC355A8AF46C}"/>
              </a:ext>
            </a:extLst>
          </p:cNvPr>
          <p:cNvSpPr>
            <a:spLocks noGrp="1"/>
          </p:cNvSpPr>
          <p:nvPr>
            <p:ph type="title"/>
          </p:nvPr>
        </p:nvSpPr>
        <p:spPr>
          <a:xfrm>
            <a:off x="494454" y="0"/>
            <a:ext cx="8596668" cy="1320800"/>
          </a:xfrm>
        </p:spPr>
        <p:txBody>
          <a:bodyPr/>
          <a:lstStyle/>
          <a:p>
            <a:r>
              <a:rPr lang="hr-BA" dirty="0"/>
              <a:t>Primjer za upotrebu konstruktora kopije</a:t>
            </a:r>
          </a:p>
        </p:txBody>
      </p:sp>
      <p:pic>
        <p:nvPicPr>
          <p:cNvPr id="4" name="Content Placeholder 3">
            <a:extLst>
              <a:ext uri="{FF2B5EF4-FFF2-40B4-BE49-F238E27FC236}">
                <a16:creationId xmlns:a16="http://schemas.microsoft.com/office/drawing/2014/main" id="{24CF74AF-3DC4-408E-A9AB-FCEBF0AB066B}"/>
              </a:ext>
            </a:extLst>
          </p:cNvPr>
          <p:cNvPicPr>
            <a:picLocks noGrp="1" noChangeAspect="1"/>
          </p:cNvPicPr>
          <p:nvPr>
            <p:ph idx="1"/>
          </p:nvPr>
        </p:nvPicPr>
        <p:blipFill>
          <a:blip r:embed="rId2"/>
          <a:stretch>
            <a:fillRect/>
          </a:stretch>
        </p:blipFill>
        <p:spPr>
          <a:xfrm>
            <a:off x="177843" y="688548"/>
            <a:ext cx="6619711" cy="3881437"/>
          </a:xfrm>
          <a:prstGeom prst="rect">
            <a:avLst/>
          </a:prstGeom>
        </p:spPr>
      </p:pic>
      <p:pic>
        <p:nvPicPr>
          <p:cNvPr id="5" name="Picture 4">
            <a:extLst>
              <a:ext uri="{FF2B5EF4-FFF2-40B4-BE49-F238E27FC236}">
                <a16:creationId xmlns:a16="http://schemas.microsoft.com/office/drawing/2014/main" id="{21AF3C7A-2241-42DA-A17F-160BB58BFA7D}"/>
              </a:ext>
            </a:extLst>
          </p:cNvPr>
          <p:cNvPicPr>
            <a:picLocks noChangeAspect="1"/>
          </p:cNvPicPr>
          <p:nvPr/>
        </p:nvPicPr>
        <p:blipFill>
          <a:blip r:embed="rId3"/>
          <a:stretch>
            <a:fillRect/>
          </a:stretch>
        </p:blipFill>
        <p:spPr>
          <a:xfrm>
            <a:off x="8057271" y="729529"/>
            <a:ext cx="3505200" cy="4343400"/>
          </a:xfrm>
          <a:prstGeom prst="rect">
            <a:avLst/>
          </a:prstGeom>
        </p:spPr>
      </p:pic>
      <p:pic>
        <p:nvPicPr>
          <p:cNvPr id="8" name="Picture 7">
            <a:extLst>
              <a:ext uri="{FF2B5EF4-FFF2-40B4-BE49-F238E27FC236}">
                <a16:creationId xmlns:a16="http://schemas.microsoft.com/office/drawing/2014/main" id="{19BAD912-0F65-4514-AA18-1D5B9B510D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1233" y="4228733"/>
            <a:ext cx="3724795" cy="2629267"/>
          </a:xfrm>
          <a:prstGeom prst="rect">
            <a:avLst/>
          </a:prstGeom>
        </p:spPr>
      </p:pic>
    </p:spTree>
    <p:extLst>
      <p:ext uri="{BB962C8B-B14F-4D97-AF65-F5344CB8AC3E}">
        <p14:creationId xmlns:p14="http://schemas.microsoft.com/office/powerpoint/2010/main" val="324106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C852-98EB-483A-AE52-AEBFFECEEE8D}"/>
              </a:ext>
            </a:extLst>
          </p:cNvPr>
          <p:cNvSpPr>
            <a:spLocks noGrp="1"/>
          </p:cNvSpPr>
          <p:nvPr>
            <p:ph type="title"/>
          </p:nvPr>
        </p:nvSpPr>
        <p:spPr>
          <a:xfrm>
            <a:off x="725523" y="176929"/>
            <a:ext cx="8596668" cy="1320800"/>
          </a:xfrm>
        </p:spPr>
        <p:txBody>
          <a:bodyPr/>
          <a:lstStyle/>
          <a:p>
            <a:r>
              <a:rPr lang="hr-BA" dirty="0"/>
              <a:t>Konstruktor kopije – česte greške</a:t>
            </a:r>
          </a:p>
        </p:txBody>
      </p:sp>
      <p:pic>
        <p:nvPicPr>
          <p:cNvPr id="4" name="Content Placeholder 3">
            <a:extLst>
              <a:ext uri="{FF2B5EF4-FFF2-40B4-BE49-F238E27FC236}">
                <a16:creationId xmlns:a16="http://schemas.microsoft.com/office/drawing/2014/main" id="{84CE4BB3-D0A4-4261-91E6-CF7EFA55B5AB}"/>
              </a:ext>
            </a:extLst>
          </p:cNvPr>
          <p:cNvPicPr>
            <a:picLocks noGrp="1" noChangeAspect="1"/>
          </p:cNvPicPr>
          <p:nvPr>
            <p:ph idx="1"/>
          </p:nvPr>
        </p:nvPicPr>
        <p:blipFill>
          <a:blip r:embed="rId2"/>
          <a:stretch>
            <a:fillRect/>
          </a:stretch>
        </p:blipFill>
        <p:spPr>
          <a:xfrm>
            <a:off x="984682" y="1101187"/>
            <a:ext cx="8337509" cy="5579884"/>
          </a:xfrm>
          <a:prstGeom prst="rect">
            <a:avLst/>
          </a:prstGeom>
        </p:spPr>
      </p:pic>
    </p:spTree>
    <p:extLst>
      <p:ext uri="{BB962C8B-B14F-4D97-AF65-F5344CB8AC3E}">
        <p14:creationId xmlns:p14="http://schemas.microsoft.com/office/powerpoint/2010/main" val="4261269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likovni rezultat za question">
            <a:extLst>
              <a:ext uri="{FF2B5EF4-FFF2-40B4-BE49-F238E27FC236}">
                <a16:creationId xmlns:a16="http://schemas.microsoft.com/office/drawing/2014/main" id="{478D6ABF-F0E4-493C-A096-98FFD514FBD2}"/>
              </a:ext>
            </a:extLst>
          </p:cNvPr>
          <p:cNvPicPr>
            <a:picLocks noChangeAspect="1" noChangeArrowheads="1"/>
          </p:cNvPicPr>
          <p:nvPr/>
        </p:nvPicPr>
        <p:blipFill rotWithShape="1">
          <a:blip r:embed="rId2">
            <a:duotone>
              <a:prstClr val="black"/>
              <a:schemeClr val="tx2">
                <a:tint val="45000"/>
                <a:satMod val="400000"/>
              </a:schemeClr>
            </a:duotone>
            <a:alphaModFix amt="40000"/>
            <a:extLst>
              <a:ext uri="{28A0092B-C50C-407E-A947-70E740481C1C}">
                <a14:useLocalDpi xmlns:a14="http://schemas.microsoft.com/office/drawing/2010/main" val="0"/>
              </a:ext>
            </a:extLst>
          </a:blip>
          <a:srcRect t="1379" b="141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BDEE90-D26B-4971-B9CD-A5A1BB9990C3}"/>
              </a:ext>
            </a:extLst>
          </p:cNvPr>
          <p:cNvSpPr>
            <a:spLocks noGrp="1"/>
          </p:cNvSpPr>
          <p:nvPr>
            <p:ph type="title"/>
          </p:nvPr>
        </p:nvSpPr>
        <p:spPr>
          <a:xfrm>
            <a:off x="677334" y="609600"/>
            <a:ext cx="8596668" cy="1320800"/>
          </a:xfrm>
        </p:spPr>
        <p:txBody>
          <a:bodyPr>
            <a:normAutofit/>
          </a:bodyPr>
          <a:lstStyle/>
          <a:p>
            <a:r>
              <a:rPr lang="hr-BA" dirty="0"/>
              <a:t>Čemu potreba za konstruktorima?</a:t>
            </a:r>
          </a:p>
        </p:txBody>
      </p:sp>
      <p:sp>
        <p:nvSpPr>
          <p:cNvPr id="3" name="Content Placeholder 2">
            <a:extLst>
              <a:ext uri="{FF2B5EF4-FFF2-40B4-BE49-F238E27FC236}">
                <a16:creationId xmlns:a16="http://schemas.microsoft.com/office/drawing/2014/main" id="{B69618A0-2006-46FE-A549-8C3919E07D3F}"/>
              </a:ext>
            </a:extLst>
          </p:cNvPr>
          <p:cNvSpPr>
            <a:spLocks noGrp="1"/>
          </p:cNvSpPr>
          <p:nvPr>
            <p:ph idx="1"/>
          </p:nvPr>
        </p:nvSpPr>
        <p:spPr>
          <a:xfrm>
            <a:off x="677334" y="1930400"/>
            <a:ext cx="8596668" cy="3880773"/>
          </a:xfrm>
        </p:spPr>
        <p:txBody>
          <a:bodyPr>
            <a:noAutofit/>
          </a:bodyPr>
          <a:lstStyle/>
          <a:p>
            <a:r>
              <a:rPr lang="hr-BA" sz="2000" dirty="0">
                <a:solidFill>
                  <a:srgbClr val="FFFFFF"/>
                </a:solidFill>
              </a:rPr>
              <a:t>Ukoliko nismo definisali konstruktor, mogu se pojaviti neželjene situacije u slučaju kada korisnik zaboravi inicijalizovati objekat ili ga nepravilno inicijalizuje.</a:t>
            </a:r>
          </a:p>
          <a:p>
            <a:r>
              <a:rPr lang="hr-BA" sz="2000" i="1" dirty="0">
                <a:solidFill>
                  <a:srgbClr val="FFFFFF"/>
                </a:solidFill>
              </a:rPr>
              <a:t>Konstruktor je operacija (funkcija) klase koja kreira objekat kao instancu klase , što uključuje:</a:t>
            </a:r>
            <a:br>
              <a:rPr lang="hr-BA" sz="2000" i="1" dirty="0">
                <a:solidFill>
                  <a:srgbClr val="FFFFFF"/>
                </a:solidFill>
              </a:rPr>
            </a:br>
            <a:r>
              <a:rPr lang="hr-BA" sz="2000" i="1" dirty="0">
                <a:solidFill>
                  <a:srgbClr val="FFFFFF"/>
                </a:solidFill>
              </a:rPr>
              <a:t>- alociranje memorije potrebne za pohranu strukture novog objekta</a:t>
            </a:r>
            <a:br>
              <a:rPr lang="hr-BA" sz="2000" i="1" dirty="0">
                <a:solidFill>
                  <a:srgbClr val="FFFFFF"/>
                </a:solidFill>
              </a:rPr>
            </a:br>
            <a:r>
              <a:rPr lang="hr-BA" sz="2000" i="1" dirty="0">
                <a:solidFill>
                  <a:srgbClr val="FFFFFF"/>
                </a:solidFill>
              </a:rPr>
              <a:t>- inicijalizaciju njegovih atributa na ispravan način (tako da invarijante klase važe za taj kreirani objekat)</a:t>
            </a:r>
            <a:r>
              <a:rPr lang="hr-BA" sz="2000" dirty="0">
                <a:solidFill>
                  <a:srgbClr val="FFFFFF"/>
                </a:solidFill>
              </a:rPr>
              <a:t> </a:t>
            </a:r>
            <a:br>
              <a:rPr lang="hr-BA" sz="2000" dirty="0">
                <a:solidFill>
                  <a:srgbClr val="FFFFFF"/>
                </a:solidFill>
              </a:rPr>
            </a:br>
            <a:br>
              <a:rPr lang="hr-BA" sz="2000" dirty="0">
                <a:solidFill>
                  <a:srgbClr val="FFFFFF"/>
                </a:solidFill>
              </a:rPr>
            </a:br>
            <a:endParaRPr lang="hr-BA" sz="2000" dirty="0">
              <a:solidFill>
                <a:srgbClr val="FFFFFF"/>
              </a:solidFill>
            </a:endParaRPr>
          </a:p>
        </p:txBody>
      </p:sp>
    </p:spTree>
    <p:extLst>
      <p:ext uri="{BB962C8B-B14F-4D97-AF65-F5344CB8AC3E}">
        <p14:creationId xmlns:p14="http://schemas.microsoft.com/office/powerpoint/2010/main" val="226993205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7C7E-CBA4-47C7-86E0-A2BAEB64F526}"/>
              </a:ext>
            </a:extLst>
          </p:cNvPr>
          <p:cNvSpPr>
            <a:spLocks noGrp="1"/>
          </p:cNvSpPr>
          <p:nvPr>
            <p:ph type="title"/>
          </p:nvPr>
        </p:nvSpPr>
        <p:spPr/>
        <p:txBody>
          <a:bodyPr/>
          <a:lstStyle/>
          <a:p>
            <a:r>
              <a:rPr lang="hr-BA" dirty="0"/>
              <a:t>Vježba</a:t>
            </a:r>
          </a:p>
        </p:txBody>
      </p:sp>
      <p:sp>
        <p:nvSpPr>
          <p:cNvPr id="3" name="Content Placeholder 2">
            <a:extLst>
              <a:ext uri="{FF2B5EF4-FFF2-40B4-BE49-F238E27FC236}">
                <a16:creationId xmlns:a16="http://schemas.microsoft.com/office/drawing/2014/main" id="{D442BCA2-8ECB-4A2A-BA27-F5E9B06927C6}"/>
              </a:ext>
            </a:extLst>
          </p:cNvPr>
          <p:cNvSpPr>
            <a:spLocks noGrp="1"/>
          </p:cNvSpPr>
          <p:nvPr>
            <p:ph idx="1"/>
          </p:nvPr>
        </p:nvSpPr>
        <p:spPr>
          <a:xfrm>
            <a:off x="677334" y="1561515"/>
            <a:ext cx="8596668" cy="4479848"/>
          </a:xfrm>
        </p:spPr>
        <p:txBody>
          <a:bodyPr>
            <a:normAutofit/>
          </a:bodyPr>
          <a:lstStyle/>
          <a:p>
            <a:r>
              <a:rPr lang="hr-BA" sz="2000" dirty="0"/>
              <a:t>1. Definisati klasu datum sa </a:t>
            </a:r>
            <a:br>
              <a:rPr lang="hr-BA" sz="2000" dirty="0"/>
            </a:br>
            <a:r>
              <a:rPr lang="hr-BA" sz="2000" dirty="0"/>
              <a:t>- defaultnim konstruktorom (konstruktorom koji ne prima parametre)</a:t>
            </a:r>
            <a:br>
              <a:rPr lang="hr-BA" sz="2000" dirty="0"/>
            </a:br>
            <a:r>
              <a:rPr lang="hr-BA" sz="2000" dirty="0"/>
              <a:t>- konstruktorom koji prima parametre (dan,mjesec, godina)</a:t>
            </a:r>
            <a:br>
              <a:rPr lang="hr-BA" sz="2000" dirty="0"/>
            </a:br>
            <a:r>
              <a:rPr lang="hr-BA" sz="2000" dirty="0"/>
              <a:t>- funkciju članicu Ispis koja ispisuje datum u formatu dd.mm.gggg.</a:t>
            </a:r>
            <a:br>
              <a:rPr lang="hr-BA" sz="2000" dirty="0"/>
            </a:br>
            <a:r>
              <a:rPr lang="hr-BA" sz="2000" dirty="0"/>
              <a:t>- globalnu funkciju prema opisu ispod:</a:t>
            </a:r>
            <a:br>
              <a:rPr lang="hr-BA" sz="2000" dirty="0"/>
            </a:br>
            <a:endParaRPr lang="hr-BA" sz="2000" dirty="0"/>
          </a:p>
        </p:txBody>
      </p:sp>
      <p:pic>
        <p:nvPicPr>
          <p:cNvPr id="4" name="Picture 3">
            <a:extLst>
              <a:ext uri="{FF2B5EF4-FFF2-40B4-BE49-F238E27FC236}">
                <a16:creationId xmlns:a16="http://schemas.microsoft.com/office/drawing/2014/main" id="{74DA3DE0-195C-4691-AC76-FAA98244A69B}"/>
              </a:ext>
            </a:extLst>
          </p:cNvPr>
          <p:cNvPicPr>
            <a:picLocks noChangeAspect="1"/>
          </p:cNvPicPr>
          <p:nvPr/>
        </p:nvPicPr>
        <p:blipFill>
          <a:blip r:embed="rId2"/>
          <a:stretch>
            <a:fillRect/>
          </a:stretch>
        </p:blipFill>
        <p:spPr>
          <a:xfrm>
            <a:off x="1032419" y="3429000"/>
            <a:ext cx="8241583" cy="1699176"/>
          </a:xfrm>
          <a:prstGeom prst="rect">
            <a:avLst/>
          </a:prstGeom>
        </p:spPr>
      </p:pic>
    </p:spTree>
    <p:extLst>
      <p:ext uri="{BB962C8B-B14F-4D97-AF65-F5344CB8AC3E}">
        <p14:creationId xmlns:p14="http://schemas.microsoft.com/office/powerpoint/2010/main" val="2981287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Slikovni rezultat za destructor">
            <a:extLst>
              <a:ext uri="{FF2B5EF4-FFF2-40B4-BE49-F238E27FC236}">
                <a16:creationId xmlns:a16="http://schemas.microsoft.com/office/drawing/2014/main" id="{B49C4863-5FDB-41FB-8D92-AD1445ADAA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74" r="5056" b="1"/>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F6F44EA-0617-46EB-8A90-242A44A8CC2A}"/>
              </a:ext>
            </a:extLst>
          </p:cNvPr>
          <p:cNvSpPr>
            <a:spLocks noGrp="1"/>
          </p:cNvSpPr>
          <p:nvPr>
            <p:ph type="title"/>
          </p:nvPr>
        </p:nvSpPr>
        <p:spPr>
          <a:xfrm>
            <a:off x="677333" y="609600"/>
            <a:ext cx="3851123" cy="1320800"/>
          </a:xfrm>
        </p:spPr>
        <p:txBody>
          <a:bodyPr>
            <a:normAutofit/>
          </a:bodyPr>
          <a:lstStyle/>
          <a:p>
            <a:r>
              <a:rPr lang="hr-BA" dirty="0"/>
              <a:t>Destruktori</a:t>
            </a:r>
          </a:p>
        </p:txBody>
      </p:sp>
      <p:sp>
        <p:nvSpPr>
          <p:cNvPr id="3" name="Content Placeholder 2">
            <a:extLst>
              <a:ext uri="{FF2B5EF4-FFF2-40B4-BE49-F238E27FC236}">
                <a16:creationId xmlns:a16="http://schemas.microsoft.com/office/drawing/2014/main" id="{4E4698CE-6CBF-4FA7-929D-6CBEE2418862}"/>
              </a:ext>
            </a:extLst>
          </p:cNvPr>
          <p:cNvSpPr>
            <a:spLocks noGrp="1"/>
          </p:cNvSpPr>
          <p:nvPr>
            <p:ph idx="1"/>
          </p:nvPr>
        </p:nvSpPr>
        <p:spPr>
          <a:xfrm>
            <a:off x="677334" y="2160589"/>
            <a:ext cx="3851122" cy="3880773"/>
          </a:xfrm>
        </p:spPr>
        <p:txBody>
          <a:bodyPr>
            <a:normAutofit/>
          </a:bodyPr>
          <a:lstStyle/>
          <a:p>
            <a:r>
              <a:rPr lang="hr-BA" sz="2000" b="1" dirty="0"/>
              <a:t>Destruktori su funkcije koje se, kao i konstruktori, pozivaju automatski, ali u ovom slučaju pri prestanku postojanja objekta tj. pri njegovom destruktuiranju (uništenju objekta).</a:t>
            </a:r>
          </a:p>
          <a:p>
            <a:r>
              <a:rPr lang="hr-BA" sz="2000" dirty="0"/>
              <a:t>Najčešći zadatak destruktora je dealociranje memorije i reinicijalizacija promenljivih (npr. brojača objekata odreĎene klase)</a:t>
            </a:r>
          </a:p>
        </p:txBody>
      </p:sp>
      <p:cxnSp>
        <p:nvCxnSpPr>
          <p:cNvPr id="80" name="Straight Connector 7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4"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69653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BDB9-5F04-4850-9C3F-5A8D30A1D12A}"/>
              </a:ext>
            </a:extLst>
          </p:cNvPr>
          <p:cNvSpPr>
            <a:spLocks noGrp="1"/>
          </p:cNvSpPr>
          <p:nvPr>
            <p:ph type="title"/>
          </p:nvPr>
        </p:nvSpPr>
        <p:spPr/>
        <p:txBody>
          <a:bodyPr/>
          <a:lstStyle/>
          <a:p>
            <a:r>
              <a:rPr lang="hr-BA" dirty="0"/>
              <a:t>Destruktori</a:t>
            </a:r>
          </a:p>
        </p:txBody>
      </p:sp>
      <p:sp>
        <p:nvSpPr>
          <p:cNvPr id="3" name="Content Placeholder 2">
            <a:extLst>
              <a:ext uri="{FF2B5EF4-FFF2-40B4-BE49-F238E27FC236}">
                <a16:creationId xmlns:a16="http://schemas.microsoft.com/office/drawing/2014/main" id="{61B1C918-C768-4149-8D06-FB182A9F5222}"/>
              </a:ext>
            </a:extLst>
          </p:cNvPr>
          <p:cNvSpPr>
            <a:spLocks noGrp="1"/>
          </p:cNvSpPr>
          <p:nvPr>
            <p:ph idx="1"/>
          </p:nvPr>
        </p:nvSpPr>
        <p:spPr>
          <a:xfrm>
            <a:off x="677334" y="2160589"/>
            <a:ext cx="8596668" cy="3880773"/>
          </a:xfrm>
        </p:spPr>
        <p:txBody>
          <a:bodyPr>
            <a:normAutofit/>
          </a:bodyPr>
          <a:lstStyle/>
          <a:p>
            <a:pPr>
              <a:lnSpc>
                <a:spcPct val="90000"/>
              </a:lnSpc>
            </a:pPr>
            <a:r>
              <a:rPr lang="hr-BA" sz="2000" dirty="0"/>
              <a:t>Destruktor je specijalna funkcija članica klase koja se izvršava svaki put kada objekat klase za koju je definisan, izlazi iz opsega važenja ili prilikom korišćenja operatora delete nad pokazivačem, koji pokazuje na objekat te klase. </a:t>
            </a:r>
          </a:p>
          <a:p>
            <a:pPr>
              <a:lnSpc>
                <a:spcPct val="90000"/>
              </a:lnSpc>
            </a:pPr>
            <a:r>
              <a:rPr lang="hr-BA" sz="2000" dirty="0"/>
              <a:t>Destruktor je od velike koristi za oslobađanje resursa prije izlaska iz programa, kao što je na primjer zatvaranja fajlova, oslobađanje dinamički zauzete memorije itd.</a:t>
            </a:r>
            <a:endParaRPr lang="hr-BA" sz="2000" b="1" dirty="0"/>
          </a:p>
          <a:p>
            <a:r>
              <a:rPr lang="hr-BA" sz="2000" dirty="0"/>
              <a:t>U programu se destruktori lako uočavaju jer im ime počinje znakom "~" (tilda), a slijedi naziv klase kojoj destruktor pripada.</a:t>
            </a:r>
          </a:p>
        </p:txBody>
      </p:sp>
    </p:spTree>
    <p:extLst>
      <p:ext uri="{BB962C8B-B14F-4D97-AF65-F5344CB8AC3E}">
        <p14:creationId xmlns:p14="http://schemas.microsoft.com/office/powerpoint/2010/main" val="2869661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5A399BA-AC32-45B3-8491-79E746553D59}"/>
              </a:ext>
            </a:extLst>
          </p:cNvPr>
          <p:cNvSpPr>
            <a:spLocks noGrp="1"/>
          </p:cNvSpPr>
          <p:nvPr>
            <p:ph type="title"/>
          </p:nvPr>
        </p:nvSpPr>
        <p:spPr>
          <a:xfrm>
            <a:off x="673754" y="643467"/>
            <a:ext cx="4203045" cy="1375608"/>
          </a:xfrm>
        </p:spPr>
        <p:txBody>
          <a:bodyPr anchor="ctr">
            <a:normAutofit/>
          </a:bodyPr>
          <a:lstStyle/>
          <a:p>
            <a:r>
              <a:rPr lang="hr-BA">
                <a:solidFill>
                  <a:schemeClr val="bg1"/>
                </a:solidFill>
              </a:rPr>
              <a:t>Destruktori</a:t>
            </a:r>
          </a:p>
        </p:txBody>
      </p:sp>
      <p:sp>
        <p:nvSpPr>
          <p:cNvPr id="9" name="Content Placeholder 8">
            <a:extLst>
              <a:ext uri="{FF2B5EF4-FFF2-40B4-BE49-F238E27FC236}">
                <a16:creationId xmlns:a16="http://schemas.microsoft.com/office/drawing/2014/main" id="{3561D13B-A3DA-4E32-8404-1A174683FE8C}"/>
              </a:ext>
            </a:extLst>
          </p:cNvPr>
          <p:cNvSpPr>
            <a:spLocks noGrp="1"/>
          </p:cNvSpPr>
          <p:nvPr>
            <p:ph idx="1"/>
          </p:nvPr>
        </p:nvSpPr>
        <p:spPr>
          <a:xfrm>
            <a:off x="673754" y="2160590"/>
            <a:ext cx="3973943" cy="3440110"/>
          </a:xfrm>
        </p:spPr>
        <p:txBody>
          <a:bodyPr>
            <a:normAutofit/>
          </a:bodyPr>
          <a:lstStyle/>
          <a:p>
            <a:r>
              <a:rPr lang="hr-BA" sz="2000" dirty="0">
                <a:solidFill>
                  <a:schemeClr val="bg1"/>
                </a:solidFill>
              </a:rPr>
              <a:t>Kao što vidimo destruktor ne trebamo mi ručno pozivati, kada se objekat čisti iz memorije, destruktor se sam poziva.</a:t>
            </a:r>
            <a:endParaRPr lang="en-US" sz="2000" dirty="0">
              <a:solidFill>
                <a:schemeClr val="bg1"/>
              </a:solidFill>
            </a:endParaRPr>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5" name="Picture 4">
            <a:extLst>
              <a:ext uri="{FF2B5EF4-FFF2-40B4-BE49-F238E27FC236}">
                <a16:creationId xmlns:a16="http://schemas.microsoft.com/office/drawing/2014/main" id="{35F1894B-E3DB-4E28-B4F4-5512EAA244E6}"/>
              </a:ext>
            </a:extLst>
          </p:cNvPr>
          <p:cNvPicPr>
            <a:picLocks noChangeAspect="1"/>
          </p:cNvPicPr>
          <p:nvPr/>
        </p:nvPicPr>
        <p:blipFill>
          <a:blip r:embed="rId2"/>
          <a:stretch>
            <a:fillRect/>
          </a:stretch>
        </p:blipFill>
        <p:spPr>
          <a:xfrm>
            <a:off x="5729301" y="413473"/>
            <a:ext cx="5979200" cy="6057020"/>
          </a:xfrm>
          <a:prstGeom prst="rect">
            <a:avLst/>
          </a:prstGeom>
        </p:spPr>
      </p:pic>
    </p:spTree>
    <p:extLst>
      <p:ext uri="{BB962C8B-B14F-4D97-AF65-F5344CB8AC3E}">
        <p14:creationId xmlns:p14="http://schemas.microsoft.com/office/powerpoint/2010/main" val="165888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Slikovni rezultat za info">
            <a:extLst>
              <a:ext uri="{FF2B5EF4-FFF2-40B4-BE49-F238E27FC236}">
                <a16:creationId xmlns:a16="http://schemas.microsoft.com/office/drawing/2014/main" id="{C23C47E6-0225-407F-AEBC-F37C94BA77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03" r="3" b="6532"/>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300D0DF-9A3D-43FE-A33C-CA04B0D183BF}"/>
              </a:ext>
            </a:extLst>
          </p:cNvPr>
          <p:cNvSpPr>
            <a:spLocks noGrp="1"/>
          </p:cNvSpPr>
          <p:nvPr>
            <p:ph type="title"/>
          </p:nvPr>
        </p:nvSpPr>
        <p:spPr>
          <a:xfrm>
            <a:off x="677333" y="609600"/>
            <a:ext cx="3851123" cy="1320800"/>
          </a:xfrm>
        </p:spPr>
        <p:txBody>
          <a:bodyPr>
            <a:normAutofit/>
          </a:bodyPr>
          <a:lstStyle/>
          <a:p>
            <a:r>
              <a:rPr lang="hr-BA"/>
              <a:t>Uvod</a:t>
            </a:r>
            <a:endParaRPr lang="hr-BA" dirty="0"/>
          </a:p>
        </p:txBody>
      </p:sp>
      <p:sp>
        <p:nvSpPr>
          <p:cNvPr id="3" name="Content Placeholder 2">
            <a:extLst>
              <a:ext uri="{FF2B5EF4-FFF2-40B4-BE49-F238E27FC236}">
                <a16:creationId xmlns:a16="http://schemas.microsoft.com/office/drawing/2014/main" id="{2E0212CC-2E6A-4FC8-993C-2F7C43DEA2DF}"/>
              </a:ext>
            </a:extLst>
          </p:cNvPr>
          <p:cNvSpPr>
            <a:spLocks noGrp="1"/>
          </p:cNvSpPr>
          <p:nvPr>
            <p:ph idx="1"/>
          </p:nvPr>
        </p:nvSpPr>
        <p:spPr>
          <a:xfrm>
            <a:off x="677333" y="2160589"/>
            <a:ext cx="4570527" cy="3880773"/>
          </a:xfrm>
        </p:spPr>
        <p:txBody>
          <a:bodyPr>
            <a:normAutofit/>
          </a:bodyPr>
          <a:lstStyle/>
          <a:p>
            <a:r>
              <a:rPr lang="hr-BA" dirty="0">
                <a:latin typeface="+mj-lt"/>
              </a:rPr>
              <a:t>U osnovi OOP leže objekti i njihova međusobna interakcija.</a:t>
            </a:r>
          </a:p>
          <a:p>
            <a:r>
              <a:rPr lang="hr-BA" dirty="0">
                <a:latin typeface="+mj-lt"/>
              </a:rPr>
              <a:t>Svaki objekt se kreira prema svom ’’nacrtu’’ koju čini klasa kojoj pripada. Klase imaju slijedeću strukturu:</a:t>
            </a:r>
            <a:br>
              <a:rPr lang="hr-BA" dirty="0">
                <a:latin typeface="+mj-lt"/>
              </a:rPr>
            </a:br>
            <a:br>
              <a:rPr lang="hr-BA" dirty="0">
                <a:latin typeface="+mj-lt"/>
              </a:rPr>
            </a:br>
            <a:r>
              <a:rPr lang="hr-BA" dirty="0">
                <a:latin typeface="+mj-lt"/>
              </a:rPr>
              <a:t>class imeKlase {</a:t>
            </a:r>
            <a:br>
              <a:rPr lang="hr-BA" dirty="0">
                <a:latin typeface="+mj-lt"/>
              </a:rPr>
            </a:br>
            <a:r>
              <a:rPr lang="hr-BA" dirty="0">
                <a:latin typeface="+mj-lt"/>
              </a:rPr>
              <a:t>		novi pristupa: varijable clanice;</a:t>
            </a:r>
            <a:br>
              <a:rPr lang="hr-BA" dirty="0">
                <a:latin typeface="+mj-lt"/>
              </a:rPr>
            </a:br>
            <a:r>
              <a:rPr lang="hr-BA" dirty="0">
                <a:latin typeface="+mj-lt"/>
              </a:rPr>
              <a:t>		metode();</a:t>
            </a:r>
          </a:p>
          <a:p>
            <a:pPr marL="0" indent="0">
              <a:buNone/>
            </a:pPr>
            <a:r>
              <a:rPr lang="hr-BA" dirty="0">
                <a:latin typeface="+mj-lt"/>
              </a:rPr>
              <a:t>	};</a:t>
            </a:r>
          </a:p>
          <a:p>
            <a:pPr marL="0" indent="0">
              <a:buNone/>
            </a:pPr>
            <a:endParaRPr lang="hr-BA" dirty="0">
              <a:latin typeface="+mj-lt"/>
            </a:endParaRPr>
          </a:p>
          <a:p>
            <a:pPr marL="0" indent="0">
              <a:buNone/>
            </a:pPr>
            <a:endParaRPr lang="hr-BA" dirty="0">
              <a:latin typeface="+mj-lt"/>
            </a:endParaRPr>
          </a:p>
        </p:txBody>
      </p:sp>
      <p:cxnSp>
        <p:nvCxnSpPr>
          <p:cNvPr id="1030" name="Straight Connector 72">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1" name="Straight Connector 74">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2"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44106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4469-06A9-4210-81AC-4210A918C1E6}"/>
              </a:ext>
            </a:extLst>
          </p:cNvPr>
          <p:cNvSpPr>
            <a:spLocks noGrp="1"/>
          </p:cNvSpPr>
          <p:nvPr>
            <p:ph type="title"/>
          </p:nvPr>
        </p:nvSpPr>
        <p:spPr/>
        <p:txBody>
          <a:bodyPr/>
          <a:lstStyle/>
          <a:p>
            <a:r>
              <a:rPr lang="hr-BA" dirty="0"/>
              <a:t>Konkretan primjer destruktora</a:t>
            </a:r>
          </a:p>
        </p:txBody>
      </p:sp>
      <p:pic>
        <p:nvPicPr>
          <p:cNvPr id="4" name="Content Placeholder 3">
            <a:extLst>
              <a:ext uri="{FF2B5EF4-FFF2-40B4-BE49-F238E27FC236}">
                <a16:creationId xmlns:a16="http://schemas.microsoft.com/office/drawing/2014/main" id="{8D702F9B-2A84-44D7-9847-70FB64EEE01E}"/>
              </a:ext>
            </a:extLst>
          </p:cNvPr>
          <p:cNvPicPr>
            <a:picLocks noGrp="1" noChangeAspect="1"/>
          </p:cNvPicPr>
          <p:nvPr>
            <p:ph idx="1"/>
          </p:nvPr>
        </p:nvPicPr>
        <p:blipFill>
          <a:blip r:embed="rId2"/>
          <a:stretch>
            <a:fillRect/>
          </a:stretch>
        </p:blipFill>
        <p:spPr>
          <a:xfrm>
            <a:off x="1389212" y="2230700"/>
            <a:ext cx="6738997" cy="3382310"/>
          </a:xfrm>
          <a:prstGeom prst="rect">
            <a:avLst/>
          </a:prstGeom>
        </p:spPr>
      </p:pic>
    </p:spTree>
    <p:extLst>
      <p:ext uri="{BB962C8B-B14F-4D97-AF65-F5344CB8AC3E}">
        <p14:creationId xmlns:p14="http://schemas.microsoft.com/office/powerpoint/2010/main" val="4055840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38252C0-B913-4725-845A-FDF71B1AC453}"/>
              </a:ext>
            </a:extLst>
          </p:cNvPr>
          <p:cNvSpPr>
            <a:spLocks noGrp="1"/>
          </p:cNvSpPr>
          <p:nvPr>
            <p:ph type="title"/>
          </p:nvPr>
        </p:nvSpPr>
        <p:spPr>
          <a:xfrm>
            <a:off x="673754" y="643467"/>
            <a:ext cx="4203045" cy="1375608"/>
          </a:xfrm>
        </p:spPr>
        <p:txBody>
          <a:bodyPr anchor="ctr">
            <a:normAutofit/>
          </a:bodyPr>
          <a:lstStyle/>
          <a:p>
            <a:r>
              <a:rPr lang="hr-BA">
                <a:solidFill>
                  <a:schemeClr val="bg1"/>
                </a:solidFill>
              </a:rPr>
              <a:t>Pokazivač this</a:t>
            </a:r>
          </a:p>
        </p:txBody>
      </p:sp>
      <p:sp>
        <p:nvSpPr>
          <p:cNvPr id="3" name="Content Placeholder 2">
            <a:extLst>
              <a:ext uri="{FF2B5EF4-FFF2-40B4-BE49-F238E27FC236}">
                <a16:creationId xmlns:a16="http://schemas.microsoft.com/office/drawing/2014/main" id="{4CD491DF-7BFC-4F2E-AD17-0BB85E46D74F}"/>
              </a:ext>
            </a:extLst>
          </p:cNvPr>
          <p:cNvSpPr>
            <a:spLocks noGrp="1"/>
          </p:cNvSpPr>
          <p:nvPr>
            <p:ph idx="1"/>
          </p:nvPr>
        </p:nvSpPr>
        <p:spPr>
          <a:xfrm>
            <a:off x="673754" y="2160589"/>
            <a:ext cx="3973943" cy="4053943"/>
          </a:xfrm>
        </p:spPr>
        <p:txBody>
          <a:bodyPr>
            <a:noAutofit/>
          </a:bodyPr>
          <a:lstStyle/>
          <a:p>
            <a:pPr>
              <a:lnSpc>
                <a:spcPct val="90000"/>
              </a:lnSpc>
            </a:pPr>
            <a:r>
              <a:rPr lang="hr-BA" sz="2000" dirty="0">
                <a:solidFill>
                  <a:schemeClr val="bg1"/>
                </a:solidFill>
              </a:rPr>
              <a:t>Svaki objekat u C++-u ima pristup svojoj adresi (adresi na kojoj je smještenu memoriji) pomoću jednog veoma bitnog pokazivača koji se naziva </a:t>
            </a:r>
            <a:r>
              <a:rPr lang="hr-BA" sz="2000" b="1" dirty="0">
                <a:solidFill>
                  <a:schemeClr val="bg1"/>
                </a:solidFill>
              </a:rPr>
              <a:t>pokazivač this.</a:t>
            </a:r>
          </a:p>
          <a:p>
            <a:pPr>
              <a:lnSpc>
                <a:spcPct val="90000"/>
              </a:lnSpc>
            </a:pPr>
            <a:r>
              <a:rPr lang="hr-BA" sz="2000" b="1" dirty="0">
                <a:solidFill>
                  <a:schemeClr val="bg1"/>
                </a:solidFill>
              </a:rPr>
              <a:t>On se može koristiti unutar tijela same klase. </a:t>
            </a:r>
          </a:p>
          <a:p>
            <a:pPr>
              <a:lnSpc>
                <a:spcPct val="90000"/>
              </a:lnSpc>
            </a:pPr>
            <a:r>
              <a:rPr lang="hr-BA" sz="2000" dirty="0">
                <a:solidFill>
                  <a:schemeClr val="bg1"/>
                </a:solidFill>
              </a:rPr>
              <a:t>Stoga, unutar tijela funkcije članice, pokazivač this se može korititi za objekat nad kojim je funkcija članica i pozvana. </a:t>
            </a:r>
            <a:endParaRPr lang="hr-BA" sz="2000" b="1" dirty="0">
              <a:solidFill>
                <a:schemeClr val="bg1"/>
              </a:solidFill>
            </a:endParaRPr>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27BFFBF8-C6D3-4818-A451-4220AE4381EC}"/>
              </a:ext>
            </a:extLst>
          </p:cNvPr>
          <p:cNvSpPr txBox="1"/>
          <p:nvPr/>
        </p:nvSpPr>
        <p:spPr>
          <a:xfrm>
            <a:off x="5716872" y="126610"/>
            <a:ext cx="6614311" cy="2031325"/>
          </a:xfrm>
          <a:prstGeom prst="rect">
            <a:avLst/>
          </a:prstGeom>
          <a:noFill/>
        </p:spPr>
        <p:txBody>
          <a:bodyPr wrap="none" rtlCol="0">
            <a:spAutoFit/>
          </a:bodyPr>
          <a:lstStyle/>
          <a:p>
            <a:r>
              <a:rPr lang="hr-BA" dirty="0"/>
              <a:t>Na primjeru ispod vidimo prednost korištenja pokazivača this.</a:t>
            </a:r>
            <a:br>
              <a:rPr lang="hr-BA" dirty="0"/>
            </a:br>
            <a:r>
              <a:rPr lang="hr-BA" dirty="0"/>
              <a:t>Naime, u konstruktoru smo proslijedili parametre koji se zovu</a:t>
            </a:r>
          </a:p>
          <a:p>
            <a:r>
              <a:rPr lang="hr-BA" dirty="0"/>
              <a:t>Isto kao i atributi klase.</a:t>
            </a:r>
            <a:br>
              <a:rPr lang="hr-BA" dirty="0"/>
            </a:br>
            <a:r>
              <a:rPr lang="hr-BA" dirty="0"/>
              <a:t>Kako bi drugačije program znao u kojem momentu da koristi </a:t>
            </a:r>
            <a:br>
              <a:rPr lang="hr-BA" dirty="0"/>
            </a:br>
            <a:r>
              <a:rPr lang="hr-BA" dirty="0"/>
              <a:t>imePrezime - atribut, a </a:t>
            </a:r>
            <a:br>
              <a:rPr lang="hr-BA" dirty="0"/>
            </a:br>
            <a:r>
              <a:rPr lang="hr-BA" dirty="0"/>
              <a:t>u kojem imePrezime – parametar?</a:t>
            </a:r>
            <a:br>
              <a:rPr lang="hr-BA" dirty="0"/>
            </a:br>
            <a:r>
              <a:rPr lang="hr-BA" dirty="0"/>
              <a:t>Rješenje se krije u pokazivaču this.</a:t>
            </a:r>
          </a:p>
        </p:txBody>
      </p:sp>
      <p:pic>
        <p:nvPicPr>
          <p:cNvPr id="6" name="Picture 5">
            <a:extLst>
              <a:ext uri="{FF2B5EF4-FFF2-40B4-BE49-F238E27FC236}">
                <a16:creationId xmlns:a16="http://schemas.microsoft.com/office/drawing/2014/main" id="{F2C48C36-2C2F-4C8D-A943-FE32C7108D8B}"/>
              </a:ext>
            </a:extLst>
          </p:cNvPr>
          <p:cNvPicPr>
            <a:picLocks noChangeAspect="1"/>
          </p:cNvPicPr>
          <p:nvPr/>
        </p:nvPicPr>
        <p:blipFill>
          <a:blip r:embed="rId2"/>
          <a:stretch>
            <a:fillRect/>
          </a:stretch>
        </p:blipFill>
        <p:spPr>
          <a:xfrm>
            <a:off x="5286881" y="2686256"/>
            <a:ext cx="6905120" cy="2333625"/>
          </a:xfrm>
          <a:prstGeom prst="rect">
            <a:avLst/>
          </a:prstGeom>
        </p:spPr>
      </p:pic>
    </p:spTree>
    <p:extLst>
      <p:ext uri="{BB962C8B-B14F-4D97-AF65-F5344CB8AC3E}">
        <p14:creationId xmlns:p14="http://schemas.microsoft.com/office/powerpoint/2010/main" val="3830085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58B9-D3F4-4933-A710-E08B34BC4F84}"/>
              </a:ext>
            </a:extLst>
          </p:cNvPr>
          <p:cNvSpPr>
            <a:spLocks noGrp="1"/>
          </p:cNvSpPr>
          <p:nvPr>
            <p:ph type="title"/>
          </p:nvPr>
        </p:nvSpPr>
        <p:spPr/>
        <p:txBody>
          <a:bodyPr/>
          <a:lstStyle/>
          <a:p>
            <a:r>
              <a:rPr lang="hr-BA" dirty="0"/>
              <a:t>Vježba</a:t>
            </a:r>
          </a:p>
        </p:txBody>
      </p:sp>
      <p:sp>
        <p:nvSpPr>
          <p:cNvPr id="3" name="Content Placeholder 2">
            <a:extLst>
              <a:ext uri="{FF2B5EF4-FFF2-40B4-BE49-F238E27FC236}">
                <a16:creationId xmlns:a16="http://schemas.microsoft.com/office/drawing/2014/main" id="{17732EC6-76F6-4233-9300-F1E07EC135C1}"/>
              </a:ext>
            </a:extLst>
          </p:cNvPr>
          <p:cNvSpPr>
            <a:spLocks noGrp="1"/>
          </p:cNvSpPr>
          <p:nvPr>
            <p:ph idx="1"/>
          </p:nvPr>
        </p:nvSpPr>
        <p:spPr>
          <a:xfrm>
            <a:off x="518308" y="1630502"/>
            <a:ext cx="8596668" cy="3880773"/>
          </a:xfrm>
        </p:spPr>
        <p:txBody>
          <a:bodyPr/>
          <a:lstStyle/>
          <a:p>
            <a:r>
              <a:rPr lang="hr-BA" dirty="0"/>
              <a:t>Zadatak u prilogu ...</a:t>
            </a:r>
          </a:p>
          <a:p>
            <a:endParaRPr lang="hr-BA" dirty="0"/>
          </a:p>
        </p:txBody>
      </p:sp>
      <p:pic>
        <p:nvPicPr>
          <p:cNvPr id="5122" name="Picture 2" descr="Slikovni rezultat za practice">
            <a:extLst>
              <a:ext uri="{FF2B5EF4-FFF2-40B4-BE49-F238E27FC236}">
                <a16:creationId xmlns:a16="http://schemas.microsoft.com/office/drawing/2014/main" id="{0E832723-13AF-4F86-B21A-6D24714F4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112" y="2041526"/>
            <a:ext cx="7705725"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638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3" name="Straight Connector 22">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C92162C-0942-4499-9548-60ECC317F56E}"/>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3000" b="1" dirty="0" err="1">
                <a:solidFill>
                  <a:srgbClr val="FFC000"/>
                </a:solidFill>
              </a:rPr>
              <a:t>Hvala</a:t>
            </a:r>
            <a:r>
              <a:rPr lang="en-US" sz="3000" b="1" dirty="0">
                <a:solidFill>
                  <a:srgbClr val="FFC000"/>
                </a:solidFill>
              </a:rPr>
              <a:t> </a:t>
            </a:r>
            <a:r>
              <a:rPr lang="en-US" sz="3000" b="1" dirty="0" err="1">
                <a:solidFill>
                  <a:srgbClr val="FFC000"/>
                </a:solidFill>
              </a:rPr>
              <a:t>na</a:t>
            </a:r>
            <a:r>
              <a:rPr lang="en-US" sz="3000" b="1" dirty="0">
                <a:solidFill>
                  <a:srgbClr val="FFC000"/>
                </a:solidFill>
              </a:rPr>
              <a:t> </a:t>
            </a:r>
            <a:r>
              <a:rPr lang="en-US" sz="3000" b="1" dirty="0" err="1">
                <a:solidFill>
                  <a:srgbClr val="FFC000"/>
                </a:solidFill>
              </a:rPr>
              <a:t>pažnji</a:t>
            </a:r>
            <a:r>
              <a:rPr lang="en-US" sz="3000" b="1" dirty="0">
                <a:solidFill>
                  <a:srgbClr val="FFC000"/>
                </a:solidFill>
              </a:rPr>
              <a:t>!</a:t>
            </a:r>
            <a:br>
              <a:rPr lang="en-US" sz="3000" b="1" dirty="0">
                <a:solidFill>
                  <a:srgbClr val="FFC000"/>
                </a:solidFill>
              </a:rPr>
            </a:br>
            <a:r>
              <a:rPr lang="en-US" sz="3000" b="1" dirty="0">
                <a:solidFill>
                  <a:srgbClr val="FFC000"/>
                </a:solidFill>
              </a:rPr>
              <a:t>aida.pirusic@hotmail.com</a:t>
            </a:r>
            <a:br>
              <a:rPr lang="en-US" sz="3000" b="1" dirty="0">
                <a:solidFill>
                  <a:srgbClr val="FFC000"/>
                </a:solidFill>
              </a:rPr>
            </a:br>
            <a:endParaRPr lang="en-US" sz="3000" b="1" dirty="0">
              <a:solidFill>
                <a:srgbClr val="FFC000"/>
              </a:solidFill>
            </a:endParaRPr>
          </a:p>
        </p:txBody>
      </p:sp>
      <p:sp>
        <p:nvSpPr>
          <p:cNvPr id="38" name="Freeform: Shape 30">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2855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5B6DED7-3D63-4AE3-A8EA-3D83EE85F99A}"/>
              </a:ext>
            </a:extLst>
          </p:cNvPr>
          <p:cNvSpPr>
            <a:spLocks noGrp="1"/>
          </p:cNvSpPr>
          <p:nvPr>
            <p:ph type="title"/>
          </p:nvPr>
        </p:nvSpPr>
        <p:spPr>
          <a:xfrm>
            <a:off x="673754" y="392491"/>
            <a:ext cx="4203045" cy="1375608"/>
          </a:xfrm>
        </p:spPr>
        <p:txBody>
          <a:bodyPr anchor="ctr">
            <a:normAutofit/>
          </a:bodyPr>
          <a:lstStyle/>
          <a:p>
            <a:r>
              <a:rPr lang="hr-BA" dirty="0">
                <a:solidFill>
                  <a:schemeClr val="bg1"/>
                </a:solidFill>
              </a:rPr>
              <a:t>Konstruktori</a:t>
            </a:r>
          </a:p>
        </p:txBody>
      </p:sp>
      <p:sp>
        <p:nvSpPr>
          <p:cNvPr id="3" name="Content Placeholder 2">
            <a:extLst>
              <a:ext uri="{FF2B5EF4-FFF2-40B4-BE49-F238E27FC236}">
                <a16:creationId xmlns:a16="http://schemas.microsoft.com/office/drawing/2014/main" id="{1A35B6E6-DE12-4B8B-8996-2F7CCF2496AD}"/>
              </a:ext>
            </a:extLst>
          </p:cNvPr>
          <p:cNvSpPr>
            <a:spLocks noGrp="1"/>
          </p:cNvSpPr>
          <p:nvPr>
            <p:ph idx="1"/>
          </p:nvPr>
        </p:nvSpPr>
        <p:spPr>
          <a:xfrm>
            <a:off x="267287" y="1762173"/>
            <a:ext cx="4338864" cy="4483881"/>
          </a:xfrm>
        </p:spPr>
        <p:txBody>
          <a:bodyPr>
            <a:normAutofit/>
          </a:bodyPr>
          <a:lstStyle/>
          <a:p>
            <a:r>
              <a:rPr lang="hr-BA" sz="2000" dirty="0">
                <a:solidFill>
                  <a:schemeClr val="bg1"/>
                </a:solidFill>
              </a:rPr>
              <a:t>Konstruktor je posebna vrsta metode zadužena za inicijalizaciju objekta klase. </a:t>
            </a:r>
          </a:p>
          <a:p>
            <a:r>
              <a:rPr lang="hr-BA" sz="2000" dirty="0">
                <a:solidFill>
                  <a:schemeClr val="bg1"/>
                </a:solidFill>
              </a:rPr>
              <a:t>Razlikuje se od metode (funkcije) po tome </a:t>
            </a:r>
            <a:r>
              <a:rPr lang="hr-BA" sz="2000" b="1" dirty="0">
                <a:solidFill>
                  <a:srgbClr val="FFC000"/>
                </a:solidFill>
              </a:rPr>
              <a:t>što ima isto ime kao i klasa te nema povratni tip (čak niti void).</a:t>
            </a:r>
            <a:r>
              <a:rPr lang="hr-BA" sz="2000" dirty="0">
                <a:solidFill>
                  <a:srgbClr val="FFC000"/>
                </a:solidFill>
              </a:rPr>
              <a:t> </a:t>
            </a:r>
          </a:p>
          <a:p>
            <a:r>
              <a:rPr lang="hr-BA" sz="2000" dirty="0">
                <a:solidFill>
                  <a:schemeClr val="bg1"/>
                </a:solidFill>
              </a:rPr>
              <a:t>Može postojati i više konstruktora koji se razlikuju samo po parametrima tj. ulaznim podacima koji kreiraju objekt.</a:t>
            </a:r>
          </a:p>
        </p:txBody>
      </p:sp>
      <p:pic>
        <p:nvPicPr>
          <p:cNvPr id="6" name="Picture 5">
            <a:extLst>
              <a:ext uri="{FF2B5EF4-FFF2-40B4-BE49-F238E27FC236}">
                <a16:creationId xmlns:a16="http://schemas.microsoft.com/office/drawing/2014/main" id="{7977BF9F-1053-4E14-9DD4-4C05C5C68B73}"/>
              </a:ext>
            </a:extLst>
          </p:cNvPr>
          <p:cNvPicPr>
            <a:picLocks noChangeAspect="1"/>
          </p:cNvPicPr>
          <p:nvPr/>
        </p:nvPicPr>
        <p:blipFill>
          <a:blip r:embed="rId2"/>
          <a:stretch>
            <a:fillRect/>
          </a:stretch>
        </p:blipFill>
        <p:spPr>
          <a:xfrm>
            <a:off x="5645251" y="1432783"/>
            <a:ext cx="6002493" cy="4546082"/>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1480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BFA6BBF-FAC3-41FF-9589-D10A9D12B971}"/>
              </a:ext>
            </a:extLst>
          </p:cNvPr>
          <p:cNvSpPr>
            <a:spLocks noGrp="1"/>
          </p:cNvSpPr>
          <p:nvPr>
            <p:ph type="title"/>
          </p:nvPr>
        </p:nvSpPr>
        <p:spPr>
          <a:xfrm>
            <a:off x="673754" y="643467"/>
            <a:ext cx="4203045" cy="1375608"/>
          </a:xfrm>
        </p:spPr>
        <p:txBody>
          <a:bodyPr anchor="ctr">
            <a:normAutofit/>
          </a:bodyPr>
          <a:lstStyle/>
          <a:p>
            <a:r>
              <a:rPr lang="hr-BA">
                <a:solidFill>
                  <a:schemeClr val="bg1"/>
                </a:solidFill>
              </a:rPr>
              <a:t>Konstruktori</a:t>
            </a:r>
          </a:p>
        </p:txBody>
      </p:sp>
      <p:sp>
        <p:nvSpPr>
          <p:cNvPr id="3" name="Content Placeholder 2">
            <a:extLst>
              <a:ext uri="{FF2B5EF4-FFF2-40B4-BE49-F238E27FC236}">
                <a16:creationId xmlns:a16="http://schemas.microsoft.com/office/drawing/2014/main" id="{03A958EC-842F-46D0-8966-AC400DDE1297}"/>
              </a:ext>
            </a:extLst>
          </p:cNvPr>
          <p:cNvSpPr>
            <a:spLocks noGrp="1"/>
          </p:cNvSpPr>
          <p:nvPr>
            <p:ph idx="1"/>
          </p:nvPr>
        </p:nvSpPr>
        <p:spPr>
          <a:xfrm>
            <a:off x="673754" y="2160590"/>
            <a:ext cx="3973943" cy="3440110"/>
          </a:xfrm>
        </p:spPr>
        <p:txBody>
          <a:bodyPr>
            <a:normAutofit/>
          </a:bodyPr>
          <a:lstStyle/>
          <a:p>
            <a:r>
              <a:rPr lang="hr-BA" sz="2000" dirty="0">
                <a:solidFill>
                  <a:schemeClr val="bg1"/>
                </a:solidFill>
              </a:rPr>
              <a:t>Dakle</a:t>
            </a:r>
            <a:r>
              <a:rPr lang="hr-BA" sz="2000" dirty="0">
                <a:solidFill>
                  <a:srgbClr val="FFC000"/>
                </a:solidFill>
              </a:rPr>
              <a:t>, </a:t>
            </a:r>
            <a:r>
              <a:rPr lang="hr-BA" sz="2000" b="1" dirty="0">
                <a:solidFill>
                  <a:srgbClr val="FFC000"/>
                </a:solidFill>
              </a:rPr>
              <a:t>konstruktor je funkcija članica koja ima isto ime kao i klasa. Poziva se pri kreiranju objekta.</a:t>
            </a:r>
          </a:p>
          <a:p>
            <a:r>
              <a:rPr lang="hr-BA" sz="2000" dirty="0">
                <a:solidFill>
                  <a:schemeClr val="bg1"/>
                </a:solidFill>
              </a:rPr>
              <a:t>Sada, kada kreiramo objekat klase to radimo na slijedeći način:</a:t>
            </a:r>
          </a:p>
        </p:txBody>
      </p:sp>
      <p:pic>
        <p:nvPicPr>
          <p:cNvPr id="4" name="Picture 3">
            <a:extLst>
              <a:ext uri="{FF2B5EF4-FFF2-40B4-BE49-F238E27FC236}">
                <a16:creationId xmlns:a16="http://schemas.microsoft.com/office/drawing/2014/main" id="{2D9EC903-FB55-4470-80E4-EBFFAB6E578F}"/>
              </a:ext>
            </a:extLst>
          </p:cNvPr>
          <p:cNvPicPr>
            <a:picLocks noChangeAspect="1"/>
          </p:cNvPicPr>
          <p:nvPr/>
        </p:nvPicPr>
        <p:blipFill>
          <a:blip r:embed="rId2"/>
          <a:stretch>
            <a:fillRect/>
          </a:stretch>
        </p:blipFill>
        <p:spPr>
          <a:xfrm>
            <a:off x="5550554" y="1039979"/>
            <a:ext cx="6356596" cy="4656207"/>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571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E89945A-AF24-4AE1-9577-D427540AD48B}"/>
              </a:ext>
            </a:extLst>
          </p:cNvPr>
          <p:cNvSpPr>
            <a:spLocks noGrp="1"/>
          </p:cNvSpPr>
          <p:nvPr>
            <p:ph type="title"/>
          </p:nvPr>
        </p:nvSpPr>
        <p:spPr>
          <a:xfrm>
            <a:off x="469510" y="97177"/>
            <a:ext cx="4203045" cy="1375608"/>
          </a:xfrm>
        </p:spPr>
        <p:txBody>
          <a:bodyPr anchor="ctr">
            <a:normAutofit/>
          </a:bodyPr>
          <a:lstStyle/>
          <a:p>
            <a:r>
              <a:rPr lang="hr-BA" dirty="0">
                <a:solidFill>
                  <a:schemeClr val="bg1"/>
                </a:solidFill>
              </a:rPr>
              <a:t>Konstruktor sa parametrima</a:t>
            </a:r>
          </a:p>
        </p:txBody>
      </p:sp>
      <p:sp>
        <p:nvSpPr>
          <p:cNvPr id="3" name="Content Placeholder 2">
            <a:extLst>
              <a:ext uri="{FF2B5EF4-FFF2-40B4-BE49-F238E27FC236}">
                <a16:creationId xmlns:a16="http://schemas.microsoft.com/office/drawing/2014/main" id="{91ACF7C6-559F-4D6B-9EA6-546FFEDF6EB6}"/>
              </a:ext>
            </a:extLst>
          </p:cNvPr>
          <p:cNvSpPr>
            <a:spLocks noGrp="1"/>
          </p:cNvSpPr>
          <p:nvPr>
            <p:ph idx="1"/>
          </p:nvPr>
        </p:nvSpPr>
        <p:spPr>
          <a:xfrm>
            <a:off x="444652" y="1569962"/>
            <a:ext cx="4203045" cy="4901176"/>
          </a:xfrm>
        </p:spPr>
        <p:txBody>
          <a:bodyPr>
            <a:noAutofit/>
          </a:bodyPr>
          <a:lstStyle/>
          <a:p>
            <a:pPr>
              <a:lnSpc>
                <a:spcPct val="90000"/>
              </a:lnSpc>
            </a:pPr>
            <a:r>
              <a:rPr lang="hr-BA" sz="2000" b="1" dirty="0">
                <a:solidFill>
                  <a:srgbClr val="FFC000"/>
                </a:solidFill>
              </a:rPr>
              <a:t>Konstruktor sa parametrima omogućava da se kroz listu argumenata konstruktora dodijele inicijalne vrednosti članovima objekta u samom trenutku kreiranja objekta.</a:t>
            </a:r>
          </a:p>
          <a:p>
            <a:pPr>
              <a:lnSpc>
                <a:spcPct val="90000"/>
              </a:lnSpc>
            </a:pPr>
            <a:r>
              <a:rPr lang="hr-BA" sz="2000" dirty="0">
                <a:solidFill>
                  <a:schemeClr val="bg1"/>
                </a:solidFill>
              </a:rPr>
              <a:t>Podrazumjevajući konstruktor (default constructor) je funkcija koja nema argumente. Ako postoji potreba, može se definisati konstruktor koji ima parametre. Konstruktor sa parametrima pomaže da se dodijele inicijalne vrijednosti članovima objekta u samom trenutku kreiranja objekta.</a:t>
            </a:r>
            <a:endParaRPr lang="hr-BA" sz="2000" b="1" dirty="0">
              <a:solidFill>
                <a:schemeClr val="bg1"/>
              </a:solidFill>
            </a:endParaRPr>
          </a:p>
        </p:txBody>
      </p:sp>
      <p:pic>
        <p:nvPicPr>
          <p:cNvPr id="4" name="Picture 3">
            <a:extLst>
              <a:ext uri="{FF2B5EF4-FFF2-40B4-BE49-F238E27FC236}">
                <a16:creationId xmlns:a16="http://schemas.microsoft.com/office/drawing/2014/main" id="{F63DC74F-49E3-4138-8F56-859B8DE47C04}"/>
              </a:ext>
            </a:extLst>
          </p:cNvPr>
          <p:cNvPicPr>
            <a:picLocks noChangeAspect="1"/>
          </p:cNvPicPr>
          <p:nvPr/>
        </p:nvPicPr>
        <p:blipFill>
          <a:blip r:embed="rId2"/>
          <a:stretch>
            <a:fillRect/>
          </a:stretch>
        </p:blipFill>
        <p:spPr>
          <a:xfrm>
            <a:off x="5713444" y="839382"/>
            <a:ext cx="5970301" cy="5179235"/>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76566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5DD2788-496A-4F7B-9376-AA1AA28090B4}"/>
              </a:ext>
            </a:extLst>
          </p:cNvPr>
          <p:cNvSpPr>
            <a:spLocks noGrp="1"/>
          </p:cNvSpPr>
          <p:nvPr>
            <p:ph type="title"/>
          </p:nvPr>
        </p:nvSpPr>
        <p:spPr>
          <a:xfrm>
            <a:off x="673754" y="643467"/>
            <a:ext cx="4203045" cy="1375608"/>
          </a:xfrm>
        </p:spPr>
        <p:txBody>
          <a:bodyPr anchor="ctr">
            <a:normAutofit/>
          </a:bodyPr>
          <a:lstStyle/>
          <a:p>
            <a:r>
              <a:rPr lang="hr-BA" sz="3300">
                <a:solidFill>
                  <a:schemeClr val="bg1"/>
                </a:solidFill>
              </a:rPr>
              <a:t>Primjer konstruktora sa parametrima</a:t>
            </a:r>
          </a:p>
        </p:txBody>
      </p:sp>
      <p:sp>
        <p:nvSpPr>
          <p:cNvPr id="9" name="Content Placeholder 8">
            <a:extLst>
              <a:ext uri="{FF2B5EF4-FFF2-40B4-BE49-F238E27FC236}">
                <a16:creationId xmlns:a16="http://schemas.microsoft.com/office/drawing/2014/main" id="{37683C73-59CD-44F0-A3E7-BFA2BDF843C1}"/>
              </a:ext>
            </a:extLst>
          </p:cNvPr>
          <p:cNvSpPr>
            <a:spLocks noGrp="1"/>
          </p:cNvSpPr>
          <p:nvPr>
            <p:ph idx="1"/>
          </p:nvPr>
        </p:nvSpPr>
        <p:spPr>
          <a:xfrm>
            <a:off x="673754" y="2160590"/>
            <a:ext cx="3973943" cy="3440110"/>
          </a:xfrm>
        </p:spPr>
        <p:txBody>
          <a:bodyPr>
            <a:normAutofit/>
          </a:bodyPr>
          <a:lstStyle/>
          <a:p>
            <a:r>
              <a:rPr lang="hr-BA" sz="2000" dirty="0">
                <a:solidFill>
                  <a:schemeClr val="bg1"/>
                </a:solidFill>
              </a:rPr>
              <a:t>Konstruktor klase ne vraća nikakvu vrednost, čak ni void, pa se zato pri pisanju konstruktora funkcije piše samo njegovo ime bez tipa</a:t>
            </a:r>
          </a:p>
        </p:txBody>
      </p:sp>
      <p:pic>
        <p:nvPicPr>
          <p:cNvPr id="7" name="Content Placeholder 3">
            <a:extLst>
              <a:ext uri="{FF2B5EF4-FFF2-40B4-BE49-F238E27FC236}">
                <a16:creationId xmlns:a16="http://schemas.microsoft.com/office/drawing/2014/main" id="{C6108CDC-94E1-462A-BED2-7C210074293A}"/>
              </a:ext>
            </a:extLst>
          </p:cNvPr>
          <p:cNvPicPr>
            <a:picLocks noChangeAspect="1"/>
          </p:cNvPicPr>
          <p:nvPr/>
        </p:nvPicPr>
        <p:blipFill>
          <a:blip r:embed="rId2"/>
          <a:stretch>
            <a:fillRect/>
          </a:stretch>
        </p:blipFill>
        <p:spPr>
          <a:xfrm>
            <a:off x="5550553" y="1364093"/>
            <a:ext cx="6566946" cy="4071507"/>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7630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5DD2788-496A-4F7B-9376-AA1AA28090B4}"/>
              </a:ext>
            </a:extLst>
          </p:cNvPr>
          <p:cNvSpPr>
            <a:spLocks noGrp="1"/>
          </p:cNvSpPr>
          <p:nvPr>
            <p:ph type="title"/>
          </p:nvPr>
        </p:nvSpPr>
        <p:spPr>
          <a:xfrm>
            <a:off x="673754" y="643467"/>
            <a:ext cx="4203045" cy="1375608"/>
          </a:xfrm>
        </p:spPr>
        <p:txBody>
          <a:bodyPr anchor="ctr">
            <a:normAutofit/>
          </a:bodyPr>
          <a:lstStyle/>
          <a:p>
            <a:r>
              <a:rPr lang="hr-HR" sz="3200" dirty="0">
                <a:solidFill>
                  <a:schemeClr val="bg1"/>
                </a:solidFill>
              </a:rPr>
              <a:t>Konstruktor „2 u 1”</a:t>
            </a:r>
            <a:endParaRPr lang="hr-BA" sz="3300" dirty="0">
              <a:solidFill>
                <a:schemeClr val="bg1"/>
              </a:solidFill>
            </a:endParaRPr>
          </a:p>
        </p:txBody>
      </p:sp>
      <p:sp>
        <p:nvSpPr>
          <p:cNvPr id="9" name="Content Placeholder 8">
            <a:extLst>
              <a:ext uri="{FF2B5EF4-FFF2-40B4-BE49-F238E27FC236}">
                <a16:creationId xmlns:a16="http://schemas.microsoft.com/office/drawing/2014/main" id="{37683C73-59CD-44F0-A3E7-BFA2BDF843C1}"/>
              </a:ext>
            </a:extLst>
          </p:cNvPr>
          <p:cNvSpPr>
            <a:spLocks noGrp="1"/>
          </p:cNvSpPr>
          <p:nvPr>
            <p:ph idx="1"/>
          </p:nvPr>
        </p:nvSpPr>
        <p:spPr>
          <a:xfrm>
            <a:off x="673754" y="2160590"/>
            <a:ext cx="3973943" cy="3440110"/>
          </a:xfrm>
        </p:spPr>
        <p:txBody>
          <a:bodyPr>
            <a:normAutofit/>
          </a:bodyPr>
          <a:lstStyle/>
          <a:p>
            <a:r>
              <a:rPr lang="hr-HR" sz="2000" dirty="0">
                <a:solidFill>
                  <a:schemeClr val="bg1"/>
                </a:solidFill>
              </a:rPr>
              <a:t>Moguće je napraviti konstruktor koji može poslužiti kao defaultni ali i preklopljeni u isto vrijeme, tako da se parametrima koji se primaju dodijele neke defaultne vrijednosti.</a:t>
            </a:r>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3" name="Picture 2">
            <a:extLst>
              <a:ext uri="{FF2B5EF4-FFF2-40B4-BE49-F238E27FC236}">
                <a16:creationId xmlns:a16="http://schemas.microsoft.com/office/drawing/2014/main" id="{A3F02D71-AC62-4808-A7EE-6708613574E1}"/>
              </a:ext>
            </a:extLst>
          </p:cNvPr>
          <p:cNvPicPr>
            <a:picLocks noChangeAspect="1"/>
          </p:cNvPicPr>
          <p:nvPr/>
        </p:nvPicPr>
        <p:blipFill>
          <a:blip r:embed="rId2"/>
          <a:stretch>
            <a:fillRect/>
          </a:stretch>
        </p:blipFill>
        <p:spPr>
          <a:xfrm>
            <a:off x="5960988" y="1727400"/>
            <a:ext cx="5346161" cy="3612836"/>
          </a:xfrm>
          <a:prstGeom prst="rect">
            <a:avLst/>
          </a:prstGeom>
        </p:spPr>
      </p:pic>
    </p:spTree>
    <p:extLst>
      <p:ext uri="{BB962C8B-B14F-4D97-AF65-F5344CB8AC3E}">
        <p14:creationId xmlns:p14="http://schemas.microsoft.com/office/powerpoint/2010/main" val="236721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4043-249A-4DAB-898E-103692DF8ACB}"/>
              </a:ext>
            </a:extLst>
          </p:cNvPr>
          <p:cNvSpPr>
            <a:spLocks noGrp="1"/>
          </p:cNvSpPr>
          <p:nvPr>
            <p:ph type="title"/>
          </p:nvPr>
        </p:nvSpPr>
        <p:spPr>
          <a:xfrm>
            <a:off x="586826" y="360473"/>
            <a:ext cx="8596668" cy="1320800"/>
          </a:xfrm>
        </p:spPr>
        <p:txBody>
          <a:bodyPr/>
          <a:lstStyle/>
          <a:p>
            <a:r>
              <a:rPr lang="hr-BA" dirty="0"/>
              <a:t>Pokazivači na objekat klase</a:t>
            </a:r>
          </a:p>
        </p:txBody>
      </p:sp>
      <p:pic>
        <p:nvPicPr>
          <p:cNvPr id="4" name="Content Placeholder 3">
            <a:extLst>
              <a:ext uri="{FF2B5EF4-FFF2-40B4-BE49-F238E27FC236}">
                <a16:creationId xmlns:a16="http://schemas.microsoft.com/office/drawing/2014/main" id="{41213B36-B8AC-4507-AB46-29ACDD16D246}"/>
              </a:ext>
            </a:extLst>
          </p:cNvPr>
          <p:cNvPicPr>
            <a:picLocks noGrp="1" noChangeAspect="1"/>
          </p:cNvPicPr>
          <p:nvPr>
            <p:ph idx="1"/>
          </p:nvPr>
        </p:nvPicPr>
        <p:blipFill>
          <a:blip r:embed="rId2"/>
          <a:stretch>
            <a:fillRect/>
          </a:stretch>
        </p:blipFill>
        <p:spPr>
          <a:xfrm>
            <a:off x="460133" y="1483174"/>
            <a:ext cx="7229475" cy="3009900"/>
          </a:xfrm>
          <a:prstGeom prst="rect">
            <a:avLst/>
          </a:prstGeom>
        </p:spPr>
      </p:pic>
      <p:pic>
        <p:nvPicPr>
          <p:cNvPr id="5" name="Picture 4">
            <a:extLst>
              <a:ext uri="{FF2B5EF4-FFF2-40B4-BE49-F238E27FC236}">
                <a16:creationId xmlns:a16="http://schemas.microsoft.com/office/drawing/2014/main" id="{1E90035D-F9E8-4ABC-A882-94A34633AA32}"/>
              </a:ext>
            </a:extLst>
          </p:cNvPr>
          <p:cNvPicPr>
            <a:picLocks noChangeAspect="1"/>
          </p:cNvPicPr>
          <p:nvPr/>
        </p:nvPicPr>
        <p:blipFill>
          <a:blip r:embed="rId3"/>
          <a:stretch>
            <a:fillRect/>
          </a:stretch>
        </p:blipFill>
        <p:spPr>
          <a:xfrm>
            <a:off x="6365631" y="3429000"/>
            <a:ext cx="4311748" cy="3472201"/>
          </a:xfrm>
          <a:prstGeom prst="rect">
            <a:avLst/>
          </a:prstGeom>
        </p:spPr>
      </p:pic>
    </p:spTree>
    <p:extLst>
      <p:ext uri="{BB962C8B-B14F-4D97-AF65-F5344CB8AC3E}">
        <p14:creationId xmlns:p14="http://schemas.microsoft.com/office/powerpoint/2010/main" val="32632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0819-A64E-459A-B7EA-C633224AFD0C}"/>
              </a:ext>
            </a:extLst>
          </p:cNvPr>
          <p:cNvSpPr>
            <a:spLocks noGrp="1"/>
          </p:cNvSpPr>
          <p:nvPr>
            <p:ph type="title"/>
          </p:nvPr>
        </p:nvSpPr>
        <p:spPr/>
        <p:txBody>
          <a:bodyPr/>
          <a:lstStyle/>
          <a:p>
            <a:r>
              <a:rPr lang="hr-BA" dirty="0"/>
              <a:t>Konstruktor i niz</a:t>
            </a:r>
          </a:p>
        </p:txBody>
      </p:sp>
      <p:sp>
        <p:nvSpPr>
          <p:cNvPr id="3" name="Content Placeholder 2">
            <a:extLst>
              <a:ext uri="{FF2B5EF4-FFF2-40B4-BE49-F238E27FC236}">
                <a16:creationId xmlns:a16="http://schemas.microsoft.com/office/drawing/2014/main" id="{981F52C6-68D3-435C-8416-8D05AC61071A}"/>
              </a:ext>
            </a:extLst>
          </p:cNvPr>
          <p:cNvSpPr>
            <a:spLocks noGrp="1"/>
          </p:cNvSpPr>
          <p:nvPr>
            <p:ph idx="1"/>
          </p:nvPr>
        </p:nvSpPr>
        <p:spPr/>
        <p:txBody>
          <a:bodyPr/>
          <a:lstStyle/>
          <a:p>
            <a:r>
              <a:rPr lang="hr-BA" dirty="0"/>
              <a:t>Niz objekata klase se kreira na uobičajeni način:</a:t>
            </a:r>
            <a:br>
              <a:rPr lang="hr-BA" dirty="0"/>
            </a:br>
            <a:br>
              <a:rPr lang="hr-BA" dirty="0"/>
            </a:br>
            <a:br>
              <a:rPr lang="hr-BA" dirty="0"/>
            </a:br>
            <a:endParaRPr lang="hr-BA" dirty="0"/>
          </a:p>
          <a:p>
            <a:r>
              <a:rPr lang="hr-BA" dirty="0"/>
              <a:t>Uzimajući u obzir da kreiranje niza ne omogućava odgovarajući način da se nekom od konstruktora pošalju potrebni parametri,može se zaključiti da klasa sa čijim objektima želite kreirati nizove mora posjedovati podrazumijevani konstruktor.</a:t>
            </a:r>
          </a:p>
          <a:p>
            <a:r>
              <a:rPr lang="hr-BA" dirty="0"/>
              <a:t>To znači da se u prikazanoj liniji koda 10 puta poziva defulatni konstruktor klase PolozeniPredmet.</a:t>
            </a:r>
          </a:p>
        </p:txBody>
      </p:sp>
      <p:pic>
        <p:nvPicPr>
          <p:cNvPr id="4" name="Picture 3">
            <a:extLst>
              <a:ext uri="{FF2B5EF4-FFF2-40B4-BE49-F238E27FC236}">
                <a16:creationId xmlns:a16="http://schemas.microsoft.com/office/drawing/2014/main" id="{7A42DD24-B71D-4B74-8825-41D6527EAA8B}"/>
              </a:ext>
            </a:extLst>
          </p:cNvPr>
          <p:cNvPicPr>
            <a:picLocks noChangeAspect="1"/>
          </p:cNvPicPr>
          <p:nvPr/>
        </p:nvPicPr>
        <p:blipFill>
          <a:blip r:embed="rId2"/>
          <a:stretch>
            <a:fillRect/>
          </a:stretch>
        </p:blipFill>
        <p:spPr>
          <a:xfrm>
            <a:off x="1962356" y="2610471"/>
            <a:ext cx="3629025" cy="523875"/>
          </a:xfrm>
          <a:prstGeom prst="rect">
            <a:avLst/>
          </a:prstGeom>
        </p:spPr>
      </p:pic>
    </p:spTree>
    <p:extLst>
      <p:ext uri="{BB962C8B-B14F-4D97-AF65-F5344CB8AC3E}">
        <p14:creationId xmlns:p14="http://schemas.microsoft.com/office/powerpoint/2010/main" val="3948458995"/>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259</TotalTime>
  <Words>695</Words>
  <Application>Microsoft Office PowerPoint</Application>
  <PresentationFormat>Widescreen</PresentationFormat>
  <Paragraphs>63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Konstruktori i destruktori</vt:lpstr>
      <vt:lpstr>Uvod</vt:lpstr>
      <vt:lpstr>Konstruktori</vt:lpstr>
      <vt:lpstr>Konstruktori</vt:lpstr>
      <vt:lpstr>Konstruktor sa parametrima</vt:lpstr>
      <vt:lpstr>Primjer konstruktora sa parametrima</vt:lpstr>
      <vt:lpstr>Konstruktor „2 u 1”</vt:lpstr>
      <vt:lpstr>Pokazivači na objekat klase</vt:lpstr>
      <vt:lpstr>Konstruktor i niz</vt:lpstr>
      <vt:lpstr>Konstruktor kopije</vt:lpstr>
      <vt:lpstr>Pozivanje konstruktora kopije</vt:lpstr>
      <vt:lpstr>Zašto koristiti konstrukor kopije?</vt:lpstr>
      <vt:lpstr>Primjer za upotrebu konstruktora kopije</vt:lpstr>
      <vt:lpstr>Konstruktor kopije – česte greške</vt:lpstr>
      <vt:lpstr>Čemu potreba za konstruktorima?</vt:lpstr>
      <vt:lpstr>Vježba</vt:lpstr>
      <vt:lpstr>Destruktori</vt:lpstr>
      <vt:lpstr>Destruktori</vt:lpstr>
      <vt:lpstr>Destruktori</vt:lpstr>
      <vt:lpstr>Konkretan primjer destruktora</vt:lpstr>
      <vt:lpstr>Pokazivač this</vt:lpstr>
      <vt:lpstr>Vježba</vt:lpstr>
      <vt:lpstr>Hvala na pažnji! aida.pirusic@hotmail.com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Konstruktori i destruktori</dc:title>
  <dc:creator>Adna Zlomužica</dc:creator>
  <cp:lastModifiedBy>User</cp:lastModifiedBy>
  <cp:revision>18</cp:revision>
  <dcterms:created xsi:type="dcterms:W3CDTF">2019-01-27T10:52:42Z</dcterms:created>
  <dcterms:modified xsi:type="dcterms:W3CDTF">2019-02-06T09:40:41Z</dcterms:modified>
</cp:coreProperties>
</file>