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12192000"/>
  <p:notesSz cx="6858000" cy="9144000"/>
  <p:embeddedFontLst>
    <p:embeddedFont>
      <p:font typeface="Roboto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oboto-bold.fntdata"/><Relationship Id="rId32" Type="http://schemas.openxmlformats.org/officeDocument/2006/relationships/slide" Target="slides/slide27.xml"/><Relationship Id="rId76" Type="http://schemas.openxmlformats.org/officeDocument/2006/relationships/font" Target="fonts/Roboto-regular.fntdata"/><Relationship Id="rId35" Type="http://schemas.openxmlformats.org/officeDocument/2006/relationships/slide" Target="slides/slide30.xml"/><Relationship Id="rId79" Type="http://schemas.openxmlformats.org/officeDocument/2006/relationships/font" Target="fonts/Roboto-boldItalic.fntdata"/><Relationship Id="rId34" Type="http://schemas.openxmlformats.org/officeDocument/2006/relationships/slide" Target="slides/slide29.xml"/><Relationship Id="rId78" Type="http://schemas.openxmlformats.org/officeDocument/2006/relationships/font" Target="fonts/Roboto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5" name="Google Shape;425;p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p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p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p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p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p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p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4" name="Google Shape;474;p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p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p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p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2" name="Google Shape;502;p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9" name="Google Shape;509;p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6" name="Google Shape;516;p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3" name="Google Shape;523;p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2" name="Google Shape;532;p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9" name="Google Shape;539;p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6" name="Google Shape;546;p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5" name="Google Shape;555;p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p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1" name="Google Shape;571;p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9" name="Google Shape;579;p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7" name="Google Shape;587;p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5" name="Google Shape;595;p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3" name="Google Shape;603;p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1" name="Google Shape;611;p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0" name="Google Shape;620;p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9bf3c177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7" name="Google Shape;627;g59bf3c1779_7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4" name="Google Shape;634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40" y="1604520"/>
            <a:ext cx="498420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40" y="1604520"/>
            <a:ext cx="498420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838080" y="365040"/>
            <a:ext cx="10515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838080" y="1825560"/>
            <a:ext cx="105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838080" y="365040"/>
            <a:ext cx="10515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38080" y="365040"/>
            <a:ext cx="10515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838080" y="365040"/>
            <a:ext cx="10515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838080" y="365040"/>
            <a:ext cx="10515300" cy="61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838080" y="365040"/>
            <a:ext cx="10515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838080" y="365040"/>
            <a:ext cx="10515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838080" y="365040"/>
            <a:ext cx="10515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3"/>
          <p:cNvSpPr txBox="1"/>
          <p:nvPr>
            <p:ph idx="3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838080" y="365040"/>
            <a:ext cx="10515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838080" y="365040"/>
            <a:ext cx="10515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838080" y="365040"/>
            <a:ext cx="10515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04" name="Google Shape;10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9240" y="1825560"/>
            <a:ext cx="545256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9240" y="1825560"/>
            <a:ext cx="545256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523880" y="1122480"/>
            <a:ext cx="91437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2.png"/><Relationship Id="rId6" Type="http://schemas.openxmlformats.org/officeDocument/2006/relationships/image" Target="../media/image4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7776000" y="3024000"/>
            <a:ext cx="415152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hr-HR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7056000" y="5760000"/>
            <a:ext cx="551988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hr-H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TONČICA BULIČIĆ</a:t>
            </a:r>
            <a:br>
              <a:rPr b="1" i="0" lang="hr-H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hr-H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bulicic.toncica@nsoft.com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key identifies one particular row in a table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 primary key </a:t>
            </a:r>
            <a:r>
              <a:rPr b="0" i="1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be null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each table cannot have more than one primary key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must be unique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8800" y="3056040"/>
            <a:ext cx="4923360" cy="119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/>
          <p:nvPr/>
        </p:nvSpPr>
        <p:spPr>
          <a:xfrm>
            <a:off x="1152000" y="1872000"/>
            <a:ext cx="9050760" cy="3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66675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Char char="●"/>
            </a:pPr>
            <a:r>
              <a:rPr b="0" i="0" lang="hr-HR" sz="105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is a key that consists of two or more simple keys that uniquely identify an entity occurrence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7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 Key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8080" y="2883240"/>
            <a:ext cx="3628080" cy="163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One-to-Many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Many-to-Many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with keys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8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9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to one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200" y="1933560"/>
            <a:ext cx="3704040" cy="29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0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to many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3920" y="2153880"/>
            <a:ext cx="4561560" cy="11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9240" y="3657600"/>
            <a:ext cx="4570920" cy="118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1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to many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1640" y="2233080"/>
            <a:ext cx="4561560" cy="11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1640" y="3815280"/>
            <a:ext cx="5666400" cy="12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is a field (or collection of fields) in one table that uniquely identifies a row of another table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is not unique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can be named different than primary key from referenced table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2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1640" y="2828880"/>
            <a:ext cx="4561560" cy="11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1640" y="4174200"/>
            <a:ext cx="5656680" cy="119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3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to many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3320" y="2048040"/>
            <a:ext cx="4590000" cy="120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58640" y="3796920"/>
            <a:ext cx="4599360" cy="120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4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to many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6000" y="3815640"/>
            <a:ext cx="4599360" cy="120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0680" y="1955880"/>
            <a:ext cx="4590000" cy="120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8160" y="2724120"/>
            <a:ext cx="2541960" cy="140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s the process of organizing the columns (attributes) and tables (relations) of a relational database to minimize data redundancy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duplication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modifications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selection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maintenance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types: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Normal Form (1NF)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Normal Form (2NF)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Fourth Normal Form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Fifth Normal Form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Sixth Normal Form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5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 database is an organized collection of data.</a:t>
            </a:r>
            <a:endParaRPr b="0" i="0" sz="16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600">
                <a:highlight>
                  <a:srgbClr val="FFFFFF"/>
                </a:highlight>
              </a:rPr>
              <a:t>A database is a collection of information that is organized so that it can be easily accessed, managed and updated.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/>
          <p:nvPr/>
        </p:nvSpPr>
        <p:spPr>
          <a:xfrm>
            <a:off x="1307160" y="1163160"/>
            <a:ext cx="336780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databases 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 table to be in the First Normal Form, it should follow the following 4 rules: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should only have single(atomic) valued attributes/columns.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stored in a column should be of the same domain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columns in a table should have unique names.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order in which data is stored, does not matter.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values in same column: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difficult to search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difficult to sort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difficult to maintain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6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Normal Form (1NF)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										multiple values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	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	    repeating groups	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7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Normal Form (1NF)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360" y="1850760"/>
            <a:ext cx="4628160" cy="118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4360" y="3159360"/>
            <a:ext cx="4752000" cy="124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4360" y="4462560"/>
            <a:ext cx="6085440" cy="123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8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Normal Form (1NF)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3600" y="3630600"/>
            <a:ext cx="3665880" cy="16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3120" y="2255760"/>
            <a:ext cx="3246840" cy="118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956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should be in the First Normal form.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non-key field should be dependent on the entire primary key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only have it when we have composite key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9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Normal Form (2NF)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0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Normal Form (2NF)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6320" y="2449800"/>
            <a:ext cx="7028280" cy="167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1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Normal Form (2NF)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1720" y="3828960"/>
            <a:ext cx="2284920" cy="121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0600" y="2016000"/>
            <a:ext cx="5951880" cy="164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956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in the Second Normal form.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non-key field is dependent on any other non-key field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2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3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5080" y="1850760"/>
            <a:ext cx="5951880" cy="164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61800" y="3902760"/>
            <a:ext cx="2284920" cy="121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4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9560" y="3902760"/>
            <a:ext cx="2284920" cy="121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3280" y="3907440"/>
            <a:ext cx="2570760" cy="120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54560" y="2022480"/>
            <a:ext cx="4923360" cy="162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is the process of attempting to optimize the read performance of a database by adding redundant data or by grouping 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Denormalization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7160" y="3083760"/>
            <a:ext cx="8619120" cy="119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solve next problems: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	(search, slow)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Updating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(validation)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(permissions)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Redundancy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do we need databases 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/>
          <p:nvPr/>
        </p:nvSpPr>
        <p:spPr>
          <a:xfrm>
            <a:off x="1307160" y="1909800"/>
            <a:ext cx="86187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Query Language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is a declarative query language, not a procedural, imperative language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the DBMS to interact with the database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 you access and manipulate databases</a:t>
            </a:r>
            <a:endParaRPr b="0" i="0" sz="16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6"/>
          <p:cNvSpPr/>
          <p:nvPr/>
        </p:nvSpPr>
        <p:spPr>
          <a:xfrm>
            <a:off x="1307160" y="1163160"/>
            <a:ext cx="7062000" cy="6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/>
          <p:nvPr/>
        </p:nvSpPr>
        <p:spPr>
          <a:xfrm>
            <a:off x="1307160" y="1909800"/>
            <a:ext cx="86187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database schema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7"/>
          <p:cNvSpPr/>
          <p:nvPr/>
        </p:nvSpPr>
        <p:spPr>
          <a:xfrm>
            <a:off x="1307160" y="1163160"/>
            <a:ext cx="7062000" cy="6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Data definition language (DDL)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/>
          <p:nvPr/>
        </p:nvSpPr>
        <p:spPr>
          <a:xfrm>
            <a:off x="1307160" y="1909800"/>
            <a:ext cx="86187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table_name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column_name1 data_type(size),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`departments` (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`id_department` int(11) NOT NULL AUTO_INCREMENT,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`department_name` varchar(128) NOT NULL,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PRIMARY KEY (`id_department`)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hr-H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8"/>
          <p:cNvSpPr/>
          <p:nvPr/>
        </p:nvSpPr>
        <p:spPr>
          <a:xfrm>
            <a:off x="1307160" y="1104935"/>
            <a:ext cx="7062000" cy="6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add, delete, or modify columns in an existing table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column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table_name				ALTER TABLE employee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column_name datatype				ADD email VARCHAR(100);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column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ALTER TABLE table_name				ALTER TABLE employee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COLUMN column_name			DROP COLUMN email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column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ALTER TABLE table_name				ALTER TABLE employee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COLUMN column_name datatype	MODIFY COLUMN email  INT(11)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9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  <a:r>
              <a:rPr b="1" i="0" lang="hr-HR" sz="18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TABLE table_name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TABLE employee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0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modify stored data but not the schema or database objects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 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1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Data manipulation language(DML)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b="0" i="1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</a:t>
            </a: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column1</a:t>
            </a: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column2</a:t>
            </a: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column3</a:t>
            </a: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(</a:t>
            </a:r>
            <a:r>
              <a:rPr b="0" i="1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value1</a:t>
            </a: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value2</a:t>
            </a: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value3</a:t>
            </a: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,...);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workers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(first_name, city)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(“Petar”, “Mostar”);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2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where to update only specific rows, otherwise every row will be updated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column1</a:t>
            </a: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value1</a:t>
            </a: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column2</a:t>
            </a: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value2</a:t>
            </a: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some_column</a:t>
            </a: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some_value</a:t>
            </a: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UPDATE cities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city_name = “Mostar”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city_name = “Mosstar”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workers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citities ON citities .id_city = workers.id_city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salary = “200”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city_name = “Mostar”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3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where to delete only specific rows, otherwise every row will be deleted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table_name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some_column=some_value;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workers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first_name = “Petar”;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4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used to temporarily rename a table or a column heading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SELECT column_name AS alias_name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first_name AS 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workers;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column_name(s)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 AS alias_name;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first_name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workers AS 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5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database management system (DBMS) is a collection of programs which enables its users to access database, manipulate data, help in representation of 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database model is a type of data model that determines the logical structure of a database and fundamentally determines in which manner data can be stored, organized and manipulated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management systems are often classified according to the database model that they support: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DBMS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Hierarchial DBMS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DBMS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Object-Oriented DBMS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NoSQL DBMS (Not only SQL)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 DBMS : Oracle, SQL Server, MySQL, PostgreSQL, MongoDB, Elasticsearch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database management system 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select data from a database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column_name,column_name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first_name, city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selects all the columns from the table: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6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7"/>
          <p:cNvSpPr txBox="1"/>
          <p:nvPr/>
        </p:nvSpPr>
        <p:spPr>
          <a:xfrm>
            <a:off x="1307160" y="19860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filter records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column_name,column_name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column_name operator value;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first_name, city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salary &gt; 500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7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8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&gt;=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NOT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8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9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salary  = 500 AND salary = 400;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salary  = 500 OR salary = 400;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salary  IN (500, 400 );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9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- OR - 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sort the result-set by one or more columns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 - default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column_name</a:t>
            </a: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column_name </a:t>
            </a: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ASC|DESC,</a:t>
            </a:r>
            <a:r>
              <a:rPr b="0" i="1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column_name</a:t>
            </a: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ASC|DESC;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salary DESC;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0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search for a specified pattern in a column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wildcard: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a substitute for zero or more characters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  a substitute for one character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[charlist] characters to match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column_name LIKE pattern;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first_name LIKE ‘pet%’;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first_name LIKE ‘pe_ar’;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1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column_name BETWEEN value1 AND value2;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salary BETWEEN 100 AND 500;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salary NOT BETWEEN 100 AND 500;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2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3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has many built-in functions for performing calculations on 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 functions: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LOWER, UPPER, SUBSTR, CONCAT, CONCAT, REPLACE...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functions: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ROUND, ABS…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 and time functions: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NOW, MONTH, DAY, DATE, TO_DAYS…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flow functions: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CASE, IF...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Comparasion functions: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COALESCE, ISNULL..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3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used to return only distinct (different) values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DISTINCT column_name,column_name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DISTINCT id_city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4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5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ROUND(column_name,decimals)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ROUND(salary, 2)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NOW() function returns the current system date and time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NOW()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NOW()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workers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75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ROUND() , NOW()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1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database management system 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2920" y="2941560"/>
            <a:ext cx="4999680" cy="134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6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gruping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is a function where the values of multiple rows are grouped together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perform on one column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common aggregate functions: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76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7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the number of rows that matches a specified criteria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COUNT(*)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COUNT(*)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7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8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the average value of a numeric column.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AVG(column_name)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AVG(salary)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78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9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the smallest value of the selected column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MIN(column_name)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MIN(salary)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9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0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the total sum of a numeric column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SUM(column_name)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SUM(salary)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80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1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in conjunction with the aggregate functions to group the result-set by one or more columns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column in SELECT statement (except aggregate function) must be also in GROUP BY statement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- used for group filtering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column_name, aggregate_function(column_name)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column_name operator value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column_name;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81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2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COUNT(*), course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events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course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82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9640" y="3185640"/>
            <a:ext cx="4924080" cy="16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4640" y="3742200"/>
            <a:ext cx="2781000" cy="99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3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column_name, aggregate_function(column_name)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column_name operator value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column_name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aggregate_function(column_name) operator value;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course, COUNT(*)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events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course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COUNT(*) &gt; 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83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4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used to combine rows from two or more tables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OUTER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OUTER</a:t>
            </a:r>
            <a:r>
              <a:rPr b="0" i="0" lang="hr-HR" sz="1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OUTER</a:t>
            </a:r>
            <a:r>
              <a:rPr b="0" i="0" lang="hr-HR" sz="1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84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Joining tables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5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85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Joining tables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9400" y="1966680"/>
            <a:ext cx="6486120" cy="166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6080" y="3881520"/>
            <a:ext cx="3590640" cy="166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is a database whose organization is based on the relational model of 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this model organizes data into one or more tables (or "relations") of columns and rows, with a unique key identifying each row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each table represents one "entity type" (such as customer or product)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the rows represent instances of that type of entity (such as "Lee" or "iPhone 6")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the columns representing values attributed to that instance (such as address or price)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the most popular database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6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selects all rows from both tables as long as there is a match between the columns in both tables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86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8040" y="3195720"/>
            <a:ext cx="1980720" cy="110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7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column_name(s)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table2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table1.column_name=table2.column_name;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first_name, last_name, hire_date,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employee.id_department, name, city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employee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employee.id_department = department.id_department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87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000" y="4273920"/>
            <a:ext cx="10907640" cy="142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8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all rows from the left table, with the matching rows in the right table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88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OUTER JOIN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8160" y="3065400"/>
            <a:ext cx="1952280" cy="109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9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column_name(s)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OUTER  JOIN table2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table1.column_name=table2.column_name;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first_name, last_name, hire_date,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employee.id_department, name, city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employee LEFT OUTER JOIN 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employee.id_department = department.id_department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89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OUTER JOIN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3" name="Google Shape;583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7720" y="4101480"/>
            <a:ext cx="9124560" cy="1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0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all rows from the right table, with the matching rows in the left table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90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OUTER JOIN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0600" y="3259440"/>
            <a:ext cx="1952280" cy="109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1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column_name(s)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OUTER JOIN table2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table1.column_name=table2.column_name;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first_name, last_name, hire_date,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employee.id_department, name, city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employee RIGHT OUTER JOIN 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employee.id_department = department.id_department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91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OUTER JOIN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7120" y="4086360"/>
            <a:ext cx="9115200" cy="164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2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the database application to find data fast, without reading the whole table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Clustered Index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With a clustered index the rows are stored physically on the disk in the same order as the index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base index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usually primary key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only one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92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4880" y="3263760"/>
            <a:ext cx="4990679" cy="172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3"/>
          <p:cNvSpPr txBox="1"/>
          <p:nvPr/>
        </p:nvSpPr>
        <p:spPr>
          <a:xfrm>
            <a:off x="1307160" y="1909800"/>
            <a:ext cx="8619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Non-Clustered Index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93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6000" y="3033720"/>
            <a:ext cx="4990679" cy="172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25680" y="3268800"/>
            <a:ext cx="2552400" cy="141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4"/>
          <p:cNvSpPr txBox="1"/>
          <p:nvPr/>
        </p:nvSpPr>
        <p:spPr>
          <a:xfrm>
            <a:off x="1307150" y="1909800"/>
            <a:ext cx="86196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every column 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indexing is not just "upfront" work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indexing is a trade-of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reads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hr-H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slower writes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5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94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r-H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5"/>
          <p:cNvSpPr txBox="1"/>
          <p:nvPr/>
        </p:nvSpPr>
        <p:spPr>
          <a:xfrm>
            <a:off x="1307150" y="1909800"/>
            <a:ext cx="86196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r-HR" sz="1800">
                <a:solidFill>
                  <a:schemeClr val="dk1"/>
                </a:solidFill>
                <a:highlight>
                  <a:srgbClr val="FFFFFF"/>
                </a:highlight>
              </a:rPr>
              <a:t>A sequence of operations performed (using one or more SQL statements) on a database as a single logical unit of work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r-HR" sz="1800">
                <a:solidFill>
                  <a:schemeClr val="dk1"/>
                </a:solidFill>
                <a:highlight>
                  <a:srgbClr val="FFFFFF"/>
                </a:highlight>
              </a:rPr>
              <a:t>The effects of all the SQL statements in a transaction can be either all committed or all rolled back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r-HR" sz="1800">
                <a:solidFill>
                  <a:schemeClr val="dk1"/>
                </a:solidFill>
                <a:highlight>
                  <a:srgbClr val="FFFFFF"/>
                </a:highlight>
              </a:rPr>
              <a:t>A database transaction must be atomic, consistent, isolated and durable. Later we have discussed these four points.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5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95"/>
          <p:cNvSpPr/>
          <p:nvPr/>
        </p:nvSpPr>
        <p:spPr>
          <a:xfrm>
            <a:off x="1307160" y="1163160"/>
            <a:ext cx="70629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hr-HR" sz="1800"/>
              <a:t>TRANSACTION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719" cy="184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3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3760" y="2125800"/>
            <a:ext cx="3009960" cy="297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5680" y="3041640"/>
            <a:ext cx="4580280" cy="118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6"/>
          <p:cNvSpPr/>
          <p:nvPr/>
        </p:nvSpPr>
        <p:spPr>
          <a:xfrm>
            <a:off x="8069400" y="2499480"/>
            <a:ext cx="33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hr-H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That‘s all folks!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names are unique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store a single type of information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data types: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TINYINT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SMALLINT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MEDIUMINT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BIGINT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DATETIME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r-H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/>
          <p:nvPr/>
        </p:nvSpPr>
        <p:spPr>
          <a:xfrm>
            <a:off x="1307160" y="1909800"/>
            <a:ext cx="861876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each row in a table represents a set of related 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●"/>
            </a:pPr>
            <a:r>
              <a:rPr b="0" i="0" lang="hr-HR" sz="16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every row in the table has the same structure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5"/>
          <p:cNvSpPr/>
          <p:nvPr/>
        </p:nvSpPr>
        <p:spPr>
          <a:xfrm>
            <a:off x="1307160" y="1163160"/>
            <a:ext cx="7062120" cy="68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r-H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960" y="5413680"/>
            <a:ext cx="3168000" cy="18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