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p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p4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" name="Google Shape;350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" name="Google Shape;374;p4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p4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p4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p4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p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p5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0" name="Google Shape;410;p5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240" y="1604520"/>
            <a:ext cx="498420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240" y="1604520"/>
            <a:ext cx="498420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idx="1"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21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21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Google Shape;85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Google Shape;86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Google Shape;94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Google Shape;95;p2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25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26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240" y="1604520"/>
            <a:ext cx="498420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240" y="1604520"/>
            <a:ext cx="498420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1" Type="http://schemas.openxmlformats.org/officeDocument/2006/relationships/hyperlink" Target="http://localhost/phpmyadmin/url.php?url=http://dev.mysql.com/doc/refman/5.5/en/logical-operators.html#operator_not" TargetMode="External"/><Relationship Id="rId10" Type="http://schemas.openxmlformats.org/officeDocument/2006/relationships/hyperlink" Target="http://localhost/phpmyadmin/url.php?url=http://dev.mysql.com/doc/refman/5.5/en/string-types.html" TargetMode="External"/><Relationship Id="rId13" Type="http://schemas.openxmlformats.org/officeDocument/2006/relationships/hyperlink" Target="http://localhost/phpmyadmin/url.php?url=http://dev.mysql.com/doc/refman/5.5/en/logical-operators.html#operator_not" TargetMode="External"/><Relationship Id="rId12" Type="http://schemas.openxmlformats.org/officeDocument/2006/relationships/hyperlink" Target="http://localhost/phpmyadmin/url.php?url=http://dev.mysql.com/doc/refman/5.5/en/numeric-types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hyperlink" Target="http://localhost/phpmyadmin/url.php?url=http://dev.mysql.com/doc/refman/5.5/en/create-table.html" TargetMode="External"/><Relationship Id="rId9" Type="http://schemas.openxmlformats.org/officeDocument/2006/relationships/hyperlink" Target="http://localhost/phpmyadmin/url.php?url=http://dev.mysql.com/doc/refman/5.5/en/logical-operators.html#operator_not" TargetMode="External"/><Relationship Id="rId5" Type="http://schemas.openxmlformats.org/officeDocument/2006/relationships/hyperlink" Target="http://localhost/phpmyadmin/url.php?url=http://dev.mysql.com/doc/refman/5.5/en/create-table.html" TargetMode="External"/><Relationship Id="rId6" Type="http://schemas.openxmlformats.org/officeDocument/2006/relationships/hyperlink" Target="http://localhost/phpmyadmin/url.php?url=http://dev.mysql.com/doc/refman/5.5/en/numeric-types.html" TargetMode="External"/><Relationship Id="rId7" Type="http://schemas.openxmlformats.org/officeDocument/2006/relationships/hyperlink" Target="http://localhost/phpmyadmin/url.php?url=http://dev.mysql.com/doc/refman/5.5/en/logical-operators.html#operator_not" TargetMode="External"/><Relationship Id="rId8" Type="http://schemas.openxmlformats.org/officeDocument/2006/relationships/hyperlink" Target="http://localhost/phpmyadmin/url.php?url=http://dev.mysql.com/doc/refman/5.5/en/string-typ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1" Type="http://schemas.openxmlformats.org/officeDocument/2006/relationships/hyperlink" Target="http://localhost/phpmyadmin/url.php?url=http://dev.mysql.com/doc/refman/5.5/en/logical-operators.html#operator_not" TargetMode="External"/><Relationship Id="rId10" Type="http://schemas.openxmlformats.org/officeDocument/2006/relationships/hyperlink" Target="http://localhost/phpmyadmin/url.php?url=http://dev.mysql.com/doc/refman/5.5/en/numeric-types.html" TargetMode="External"/><Relationship Id="rId12" Type="http://schemas.openxmlformats.org/officeDocument/2006/relationships/hyperlink" Target="http://localhost/phpmyadmin/url.php?url=http://dev.mysql.com/doc/refman/5.5/en/miscellaneous-functions.html#function_default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hyperlink" Target="http://localhost/phpmyadmin/url.php?url=http://dev.mysql.com/doc/refman/5.5/en/alter-table.html" TargetMode="External"/><Relationship Id="rId9" Type="http://schemas.openxmlformats.org/officeDocument/2006/relationships/hyperlink" Target="http://localhost/phpmyadmin/url.php?url=http://dev.mysql.com/doc/refman/5.5/en/alter-table.html" TargetMode="External"/><Relationship Id="rId5" Type="http://schemas.openxmlformats.org/officeDocument/2006/relationships/hyperlink" Target="http://localhost/phpmyadmin/url.php?url=http://dev.mysql.com/doc/refman/5.5/en/alter-table.html" TargetMode="External"/><Relationship Id="rId6" Type="http://schemas.openxmlformats.org/officeDocument/2006/relationships/hyperlink" Target="http://localhost/phpmyadmin/url.php?url=http://dev.mysql.com/doc/refman/5.5/en/numeric-types.html" TargetMode="External"/><Relationship Id="rId7" Type="http://schemas.openxmlformats.org/officeDocument/2006/relationships/hyperlink" Target="http://localhost/phpmyadmin/url.php?url=http://dev.mysql.com/doc/refman/5.5/en/logical-operators.html#operator_not" TargetMode="External"/><Relationship Id="rId8" Type="http://schemas.openxmlformats.org/officeDocument/2006/relationships/hyperlink" Target="http://localhost/phpmyadmin/url.php?url=http://dev.mysql.com/doc/refman/5.5/en/alter-table.html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7806240" y="3157560"/>
            <a:ext cx="4151880" cy="110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Zadaci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Prikaži minimalnu i maksimalnu plaću na razini svakog odjela.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department_name    min_salary    max_salary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6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department_name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`workers`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7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6 - 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Prikaži osnovne podatke o radnicima (name,lastname) koji rade u odjelu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naziva Support ili Prodaja.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Rijesiti na dva načina (OR i IN operator).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8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worker_name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worker_lastname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`workers`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department_name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"Prodaja"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department_name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"Support"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worker_name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worker_lastname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`workers`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"Prodaja"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"Support"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9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7 - 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Prikazi sve radnike zaposlene u 2014.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0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/>
          <p:nvPr/>
        </p:nvSpPr>
        <p:spPr>
          <a:xfrm>
            <a:off x="1192860" y="2005050"/>
            <a:ext cx="86190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`workers`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worker_since_datetime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"2014-01-01 00:00:00"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"2014-12-31 23:59:59"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1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8 - 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/>
          <p:nvPr/>
        </p:nvSpPr>
        <p:spPr>
          <a:xfrm>
            <a:off x="1307160" y="1909800"/>
            <a:ext cx="86190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Prikazati ukupan broj radnika u odjelu Prodaja i njihovu prosječnu plaću.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2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/>
          <p:nvPr/>
        </p:nvSpPr>
        <p:spPr>
          <a:xfrm>
            <a:off x="1307160" y="1986000"/>
            <a:ext cx="86190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`workers`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department_name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"Prodaja"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3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9 - 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4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Prikazati imena odjela koji nema djelatnika.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4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/>
          <p:nvPr/>
        </p:nvSpPr>
        <p:spPr>
          <a:xfrm>
            <a:off x="1180800" y="192708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department_name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`departments`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OUTER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id_worker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5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10 - 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Prikaži osnovne podatke o radnicima (worker_name, worker_lastname) čije ime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(worker_name) završava slovom 'a' i imaju plaću veću od 600.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8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Prikazati odjeljenja koja imaju prosječnu plaću veću od 660.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"/>
          <p:cNvSpPr/>
          <p:nvPr/>
        </p:nvSpPr>
        <p:spPr>
          <a:xfrm>
            <a:off x="1307160" y="192888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department_name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`workers`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660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7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11 - 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Prikazi sva imena radnika bez ponavljanja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Prikazi koliko ima imena radnika bez ponavljanja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8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9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worker_name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`workers`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worker_name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`workers`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9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12 - 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/>
          <p:nvPr/>
        </p:nvSpPr>
        <p:spPr>
          <a:xfrm>
            <a:off x="1307160" y="1909800"/>
            <a:ext cx="86190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Prikazati prosjecnu plaća po odjelu u svakom gradu.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Prikazati prosjecnu plaća po odjelu u gradu Mostar.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0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1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city_name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department_name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`workers`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cities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id_city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id_city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id_city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city_name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department_name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`workers`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cities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id_city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id_city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city_name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"Mostar"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id_city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13 - 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2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Prikazati sva odjeljenja koja imaju barem jednog radnika sa plaćom većom od 750;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2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3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`workers`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750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3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14 - 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4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Prikazi sve radnike koji ne dolaze iz Mostara.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4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`workers`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id_city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5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15 - 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worker_name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worker_lastname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`workers`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worker_name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"%a"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600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9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2 - 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/>
          <p:nvPr/>
        </p:nvSpPr>
        <p:spPr>
          <a:xfrm>
            <a:off x="1392885" y="1935525"/>
            <a:ext cx="86190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Prikazi sve radnike čije prezime sadrzi “at”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6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`workers`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worker_lastname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"%at%"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7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16 - 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8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Unjeti novog radnika.</a:t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name: “Ime”, </a:t>
            </a:r>
            <a:b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lastname: “Prezime”</a:t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department_id: 1 </a:t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salary: 1000</a:t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worked_since_datetime: “2019-06-05 09:00:00”</a:t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id_city: 2</a:t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8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9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workers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worker_name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worker_lastname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worker_since_datetime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id_city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"Ime"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"Prezimer"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"2019-05-06 12:00:00"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9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17 - 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Radniku sa id-om 2 promijeniti ime u Darko i grad u Mostar.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0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worker_name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"Darko"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id_city =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id_worker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1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18 - 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2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Svim radnicima čije ime odjela počinje slovom P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postavi plaću na 2000.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2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3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department_name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"P%"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3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19 - 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4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Kako dobiti mjesečnu plaču zaposlenika, ako je godišnja upisana.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4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5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worker_name,  salary/12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5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Prikaži broj djelatnika po pojedinim odjelima. Neka na vrhu bude odjel s najviše djelatnika.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0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6"/>
          <p:cNvSpPr/>
          <p:nvPr/>
        </p:nvSpPr>
        <p:spPr>
          <a:xfrm>
            <a:off x="1307160" y="1909800"/>
            <a:ext cx="86190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Ispisati sve studente koji nisu polagali ispit a id im je 2.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6"/>
          <p:cNvSpPr/>
          <p:nvPr/>
        </p:nvSpPr>
        <p:spPr>
          <a:xfrm>
            <a:off x="1307160" y="1163160"/>
            <a:ext cx="3368100" cy="6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/>
          <p:nvPr/>
        </p:nvSpPr>
        <p:spPr>
          <a:xfrm>
            <a:off x="1307160" y="1909800"/>
            <a:ext cx="86190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99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student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where id_student NOT IN 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(SELECT ispit.id_student FROM ispit WHERE id_ispit = 2)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7"/>
          <p:cNvSpPr/>
          <p:nvPr/>
        </p:nvSpPr>
        <p:spPr>
          <a:xfrm>
            <a:off x="1307160" y="1163160"/>
            <a:ext cx="3368100" cy="6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21 -R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8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Kako dobiti 3 najveće plaće iz tablice 'workers'?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8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9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distinct (salary 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workers a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WHERE 3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&gt;= (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count(distinct salary)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workers b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a.salary &lt;= b.salary)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a.salary desc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9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22 -R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0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ispisati posljednjeg upisanog zaposlenika.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70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id_worker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=(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max(i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d_worker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			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workers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1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23 -R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2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Ispisati zaposlenike s neparnim id-om.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72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3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Mod(id_worker,2) =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73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24 -R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4"/>
          <p:cNvSpPr/>
          <p:nvPr/>
        </p:nvSpPr>
        <p:spPr>
          <a:xfrm>
            <a:off x="1407810" y="1850150"/>
            <a:ext cx="86190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Kreirajte tablicu ‘countries’ sa sljedećim poljima , id_country (integer), name (string), iso_code (string) i area  (integer). Gdje je id_country primarni ključ čija se automatski povečava pri svakom insertu i napraviti restrikciju da ne mogu postojati dva reda sa istim iso kodom.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4"/>
          <p:cNvSpPr/>
          <p:nvPr/>
        </p:nvSpPr>
        <p:spPr>
          <a:xfrm>
            <a:off x="1307160" y="1163160"/>
            <a:ext cx="3368100" cy="6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5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CREATE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TABLE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 cap="none" strike="noStrike">
                <a:solidFill>
                  <a:srgbClr val="0055AA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`db_example`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0" i="0" lang="en-US" sz="2400" u="none" cap="none" strike="noStrike">
                <a:solidFill>
                  <a:srgbClr val="0055AA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`countries`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( </a:t>
            </a:r>
            <a:r>
              <a:rPr b="0" i="0" lang="en-US" sz="2400" u="none" cap="none" strike="noStrike">
                <a:solidFill>
                  <a:srgbClr val="0055AA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`id_country`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INT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NOT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 cap="none" strike="noStrike">
                <a:solidFill>
                  <a:srgbClr val="221199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b="0" i="0" lang="en-US" sz="2400" u="none" cap="none" strike="noStrike">
                <a:solidFill>
                  <a:srgbClr val="77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AUTO_INCREMENT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, </a:t>
            </a:r>
            <a:r>
              <a:rPr b="0" i="0" lang="en-US" sz="2400" u="none" cap="none" strike="noStrike">
                <a:solidFill>
                  <a:srgbClr val="0055AA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`name`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VARCHAR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en-US" sz="2400" u="none" cap="none" strike="noStrike">
                <a:solidFill>
                  <a:srgbClr val="116644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45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9"/>
              </a:rPr>
              <a:t>NOT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 cap="none" strike="noStrike">
                <a:solidFill>
                  <a:srgbClr val="221199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, </a:t>
            </a:r>
            <a:r>
              <a:rPr b="0" i="0" lang="en-US" sz="2400" u="none" cap="none" strike="noStrike">
                <a:solidFill>
                  <a:srgbClr val="0055AA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`iso_code`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10"/>
              </a:rPr>
              <a:t>VARCHAR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en-US" sz="2400" u="none" cap="none" strike="noStrike">
                <a:solidFill>
                  <a:srgbClr val="116644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45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11"/>
              </a:rPr>
              <a:t>NOT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 cap="none" strike="noStrike">
                <a:solidFill>
                  <a:srgbClr val="221199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, </a:t>
            </a:r>
            <a:r>
              <a:rPr b="0" i="0" lang="en-US" sz="2400" u="none" cap="none" strike="noStrike">
                <a:solidFill>
                  <a:srgbClr val="0055AA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`area`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12"/>
              </a:rPr>
              <a:t>INT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13"/>
              </a:rPr>
              <a:t>NOT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 cap="none" strike="noStrike">
                <a:solidFill>
                  <a:srgbClr val="221199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, </a:t>
            </a:r>
            <a:r>
              <a:rPr b="0" i="0" lang="en-US" sz="2400" u="none" cap="none" strike="noStrike">
                <a:solidFill>
                  <a:srgbClr val="77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PRIMARY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 cap="none" strike="noStrike">
                <a:solidFill>
                  <a:srgbClr val="77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KEY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b="0" i="0" lang="en-US" sz="2400" u="none" cap="none" strike="noStrike">
                <a:solidFill>
                  <a:srgbClr val="0055AA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`id_country`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), </a:t>
            </a:r>
            <a:r>
              <a:rPr b="0" i="0" lang="en-US" sz="2400" u="none" cap="none" strike="noStrike">
                <a:solidFill>
                  <a:srgbClr val="77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UNIQUE</a:t>
            </a:r>
            <a:r>
              <a:rPr b="0" i="0" lang="en-US" sz="2400" u="none" cap="none" strike="noStrike">
                <a:solidFill>
                  <a:srgbClr val="0055AA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`uq_countries_iso`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b="0" i="0" lang="en-US" sz="2400" u="none" cap="none" strike="noStrike">
                <a:solidFill>
                  <a:srgbClr val="0055AA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`iso_code`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)) </a:t>
            </a:r>
            <a:r>
              <a:rPr b="0" i="0" lang="en-US" sz="2400" u="none" cap="none" strike="noStrike">
                <a:solidFill>
                  <a:srgbClr val="77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ENGINE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b="0" i="0" lang="en-US" sz="2400" u="none" cap="none" strike="noStrike">
                <a:solidFill>
                  <a:srgbClr val="77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InnoDB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75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25 -R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`workers`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DESC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1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6"/>
          <p:cNvSpPr/>
          <p:nvPr/>
        </p:nvSpPr>
        <p:spPr>
          <a:xfrm>
            <a:off x="1407810" y="1850150"/>
            <a:ext cx="86190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tablici iz prošlog primjera ‘countries’, potrebno je: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promijeniti naziv kolone ‘area’ u ‘surface’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dodati novu kolonu ‘population’ sa default-nom vrijednošću 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pobrisati unique key na ‘iso_code’ koloni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76"/>
          <p:cNvSpPr/>
          <p:nvPr/>
        </p:nvSpPr>
        <p:spPr>
          <a:xfrm>
            <a:off x="1307160" y="1163160"/>
            <a:ext cx="3368100" cy="6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7"/>
          <p:cNvSpPr/>
          <p:nvPr/>
        </p:nvSpPr>
        <p:spPr>
          <a:xfrm>
            <a:off x="1407810" y="1850150"/>
            <a:ext cx="86190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ALTER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TABLE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 cap="none" strike="noStrike">
                <a:solidFill>
                  <a:srgbClr val="0055AA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`countries`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 cap="none" strike="noStrike">
                <a:solidFill>
                  <a:srgbClr val="77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CHANGE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 cap="none" strike="noStrike">
                <a:solidFill>
                  <a:srgbClr val="0055AA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`area`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 cap="none" strike="noStrike">
                <a:solidFill>
                  <a:srgbClr val="0055AA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`surface`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INT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en-US" sz="2400" u="none" cap="none" strike="noStrike">
                <a:solidFill>
                  <a:srgbClr val="116644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NOT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 cap="none" strike="noStrike">
                <a:solidFill>
                  <a:srgbClr val="221199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b="0" i="0" sz="2400" u="none" cap="none" strike="noStrike">
              <a:solidFill>
                <a:srgbClr val="222222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ALTER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9"/>
              </a:rPr>
              <a:t>TABLE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 cap="none" strike="noStrike">
                <a:solidFill>
                  <a:srgbClr val="0055AA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`countries`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 cap="none" strike="noStrike">
                <a:solidFill>
                  <a:srgbClr val="77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ADD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 cap="none" strike="noStrike">
                <a:solidFill>
                  <a:srgbClr val="0055AA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`population`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10"/>
              </a:rPr>
              <a:t>INT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11"/>
              </a:rPr>
              <a:t>NOT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 cap="none" strike="noStrike">
                <a:solidFill>
                  <a:srgbClr val="221199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  <a:hlinkClick r:id="rId12"/>
              </a:rPr>
              <a:t>DEFAULT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 cap="none" strike="noStrike">
                <a:solidFill>
                  <a:srgbClr val="AA111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'0'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 cap="none" strike="noStrike">
                <a:solidFill>
                  <a:srgbClr val="77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AFTER</a:t>
            </a:r>
            <a:r>
              <a:rPr b="0" i="0" lang="en-US" sz="2400" u="none" cap="none" strike="noStrike">
                <a:solidFill>
                  <a:srgbClr val="0055AA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`surface`</a:t>
            </a: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b="0" i="0" sz="2400" u="none" cap="none" strike="noStrike">
              <a:solidFill>
                <a:srgbClr val="222222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`ALTER TABLE countries DROP INDEX uq_countries_iso;`</a:t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7" name="Google Shape;407;p77"/>
          <p:cNvSpPr/>
          <p:nvPr/>
        </p:nvSpPr>
        <p:spPr>
          <a:xfrm>
            <a:off x="1307160" y="1163160"/>
            <a:ext cx="3368100" cy="6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26 - R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8"/>
          <p:cNvSpPr/>
          <p:nvPr/>
        </p:nvSpPr>
        <p:spPr>
          <a:xfrm>
            <a:off x="8069400" y="2499480"/>
            <a:ext cx="33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That‘s all folks!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Prikaži naziv odjela i broj djelatnika u tom odjelu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2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/>
          <p:nvPr/>
        </p:nvSpPr>
        <p:spPr>
          <a:xfrm>
            <a:off x="1307160" y="1909800"/>
            <a:ext cx="8619120" cy="34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department_name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`workers`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4 - 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1540210" y="1966225"/>
            <a:ext cx="86190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Prikaži odijele (department_name)  koje obavlja više od 2 djelatnika.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4"/>
          <p:cNvSpPr/>
          <p:nvPr/>
        </p:nvSpPr>
        <p:spPr>
          <a:xfrm>
            <a:off x="1540210" y="1219585"/>
            <a:ext cx="3368100" cy="6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/>
          <p:nvPr/>
        </p:nvSpPr>
        <p:spPr>
          <a:xfrm>
            <a:off x="1307160" y="1909800"/>
            <a:ext cx="86190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department_name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`workers`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5"/>
          <p:cNvSpPr/>
          <p:nvPr/>
        </p:nvSpPr>
        <p:spPr>
          <a:xfrm>
            <a:off x="1307160" y="1163160"/>
            <a:ext cx="3368160" cy="68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5 - 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