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nodejs.org/api/path.html" TargetMode="External"/><Relationship Id="rId5" Type="http://schemas.openxmlformats.org/officeDocument/2006/relationships/hyperlink" Target="https://pastebin.com/7pEthUec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nodejs.org/api/readline.html" TargetMode="External"/><Relationship Id="rId5" Type="http://schemas.openxmlformats.org/officeDocument/2006/relationships/hyperlink" Target="https://pastebin.com/bkG8HPQ8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nodejs.org/api/fs.html" TargetMode="External"/><Relationship Id="rId5" Type="http://schemas.openxmlformats.org/officeDocument/2006/relationships/hyperlink" Target="https://pastebin.com/FdBEyyU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nodejs.org/api/crypto.html" TargetMode="External"/><Relationship Id="rId5" Type="http://schemas.openxmlformats.org/officeDocument/2006/relationships/hyperlink" Target="https://pastebin.com/dJkcG527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nodejs.org/api/readline.html" TargetMode="External"/><Relationship Id="rId5" Type="http://schemas.openxmlformats.org/officeDocument/2006/relationships/hyperlink" Target="https://pastebin.com/wMmzBT8c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nodejs.org/api/os.html" TargetMode="External"/><Relationship Id="rId5" Type="http://schemas.openxmlformats.org/officeDocument/2006/relationships/hyperlink" Target="https://pastebin.com/SmRfr07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nodejs.org/api/crypto.html" TargetMode="External"/><Relationship Id="rId5" Type="http://schemas.openxmlformats.org/officeDocument/2006/relationships/hyperlink" Target="https://pastebin.com/ZRQnhLF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7564128" y="2771925"/>
            <a:ext cx="4152748" cy="1100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i="0" lang="hr-BA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Uvod u </a:t>
            </a:r>
            <a:r>
              <a:rPr b="1" lang="hr-BA" sz="3200">
                <a:solidFill>
                  <a:schemeClr val="lt1"/>
                </a:solidFill>
              </a:rPr>
              <a:t>Node.js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7135999" y="5950195"/>
            <a:ext cx="5809037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lang="hr-BA" sz="1800">
                <a:solidFill>
                  <a:schemeClr val="lt1"/>
                </a:solidFill>
              </a:rPr>
              <a:t>Amer Selimović, Ivan Visković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hr-BA" sz="1200">
                <a:solidFill>
                  <a:schemeClr val="lt1"/>
                </a:solidFill>
              </a:rPr>
              <a:t>Backend developers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Koristeći core modul “</a:t>
            </a:r>
            <a:r>
              <a:rPr b="1" lang="hr-BA" sz="2400">
                <a:solidFill>
                  <a:schemeClr val="dk1"/>
                </a:solidFill>
              </a:rPr>
              <a:t>path</a:t>
            </a:r>
            <a:r>
              <a:rPr lang="hr-BA" sz="2400">
                <a:solidFill>
                  <a:schemeClr val="dk1"/>
                </a:solidFill>
              </a:rPr>
              <a:t>” (file system) u trenutnom direktoriju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Ispišite ekstenziju i direktorij server.js file-a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Dokumentacija: </a:t>
            </a:r>
            <a:r>
              <a:rPr lang="hr-BA" sz="2400" u="sng">
                <a:solidFill>
                  <a:schemeClr val="hlink"/>
                </a:solidFill>
                <a:hlinkClick r:id="rId4"/>
              </a:rPr>
              <a:t>https://nodejs.org/api/path.html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hr-BA" sz="2400" u="sng">
                <a:solidFill>
                  <a:schemeClr val="hlink"/>
                </a:solidFill>
                <a:hlinkClick r:id="rId5"/>
              </a:rPr>
              <a:t>Rješenje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0" name="Shape 140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2400">
                <a:solidFill>
                  <a:schemeClr val="dk1"/>
                </a:solidFill>
              </a:rPr>
              <a:t>Zadatak </a:t>
            </a:r>
            <a:r>
              <a:rPr b="1" lang="hr-BA" sz="2400">
                <a:solidFill>
                  <a:schemeClr val="dk1"/>
                </a:solidFill>
              </a:rPr>
              <a:t>3</a:t>
            </a:r>
            <a:r>
              <a:rPr b="1" lang="hr-BA" sz="2400">
                <a:solidFill>
                  <a:schemeClr val="dk1"/>
                </a:solidFill>
              </a:rPr>
              <a:t>.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Koristeći core modul “</a:t>
            </a:r>
            <a:r>
              <a:rPr b="1" lang="hr-BA" sz="2400">
                <a:solidFill>
                  <a:schemeClr val="dk1"/>
                </a:solidFill>
              </a:rPr>
              <a:t>readline</a:t>
            </a:r>
            <a:r>
              <a:rPr lang="hr-BA" sz="2400">
                <a:solidFill>
                  <a:schemeClr val="dk1"/>
                </a:solidFill>
              </a:rPr>
              <a:t>” (file system) u trenutnom direktoriju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Postavite pitanje korisniku i ispišite odgovor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Dokumentacija: </a:t>
            </a:r>
            <a:r>
              <a:rPr lang="hr-BA" sz="2400" u="sng">
                <a:solidFill>
                  <a:schemeClr val="hlink"/>
                </a:solidFill>
                <a:hlinkClick r:id="rId4"/>
              </a:rPr>
              <a:t>https://nodejs.org/api/readline.html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hr-BA" sz="2400" u="sng">
                <a:solidFill>
                  <a:schemeClr val="hlink"/>
                </a:solidFill>
                <a:hlinkClick r:id="rId5"/>
              </a:rPr>
              <a:t>Rješenje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6" name="Shape 146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2400">
                <a:solidFill>
                  <a:schemeClr val="dk1"/>
                </a:solidFill>
              </a:rPr>
              <a:t>Zadatak </a:t>
            </a:r>
            <a:r>
              <a:rPr b="1" lang="hr-BA" sz="2400">
                <a:solidFill>
                  <a:schemeClr val="dk1"/>
                </a:solidFill>
              </a:rPr>
              <a:t>4</a:t>
            </a:r>
            <a:r>
              <a:rPr b="1" lang="hr-BA" sz="2400">
                <a:solidFill>
                  <a:schemeClr val="dk1"/>
                </a:solidFill>
              </a:rPr>
              <a:t>.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Koristeći core module “</a:t>
            </a:r>
            <a:r>
              <a:rPr b="1" lang="hr-BA" sz="2400">
                <a:solidFill>
                  <a:schemeClr val="dk1"/>
                </a:solidFill>
              </a:rPr>
              <a:t>readline</a:t>
            </a:r>
            <a:r>
              <a:rPr lang="hr-BA" sz="2400">
                <a:solidFill>
                  <a:schemeClr val="dk1"/>
                </a:solidFill>
              </a:rPr>
              <a:t>” i “</a:t>
            </a:r>
            <a:r>
              <a:rPr b="1" lang="hr-BA" sz="2400">
                <a:solidFill>
                  <a:schemeClr val="dk1"/>
                </a:solidFill>
              </a:rPr>
              <a:t>fs</a:t>
            </a:r>
            <a:r>
              <a:rPr lang="hr-BA" sz="2400">
                <a:solidFill>
                  <a:schemeClr val="dk1"/>
                </a:solidFill>
              </a:rPr>
              <a:t>” (file system) u trenutnom direktoriju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 Zatražite od korisnika unos naziva file-a i teksta i zapišite ga asinkrono u file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Dokumentacija: </a:t>
            </a:r>
            <a:r>
              <a:rPr lang="hr-BA" sz="2400" u="sng">
                <a:solidFill>
                  <a:schemeClr val="hlink"/>
                </a:solidFill>
                <a:hlinkClick r:id="rId4"/>
              </a:rPr>
              <a:t>https://nodejs.org/api/fs.html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hr-BA" sz="2400" u="sng">
                <a:solidFill>
                  <a:schemeClr val="hlink"/>
                </a:solidFill>
                <a:hlinkClick r:id="rId5"/>
              </a:rPr>
              <a:t>Rješenje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2" name="Shape 152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2400">
                <a:solidFill>
                  <a:schemeClr val="dk1"/>
                </a:solidFill>
              </a:rPr>
              <a:t>Zadatak </a:t>
            </a:r>
            <a:r>
              <a:rPr b="1" lang="hr-BA" sz="2400">
                <a:solidFill>
                  <a:schemeClr val="dk1"/>
                </a:solidFill>
              </a:rPr>
              <a:t>5</a:t>
            </a:r>
            <a:r>
              <a:rPr b="1" lang="hr-BA" sz="2400">
                <a:solidFill>
                  <a:schemeClr val="dk1"/>
                </a:solidFill>
              </a:rPr>
              <a:t>.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Koristeći core module “</a:t>
            </a:r>
            <a:r>
              <a:rPr b="1" lang="hr-BA" sz="2400">
                <a:solidFill>
                  <a:schemeClr val="dk1"/>
                </a:solidFill>
              </a:rPr>
              <a:t>crypto” </a:t>
            </a:r>
            <a:r>
              <a:rPr lang="hr-BA" sz="2400">
                <a:solidFill>
                  <a:schemeClr val="dk1"/>
                </a:solidFill>
              </a:rPr>
              <a:t>i</a:t>
            </a:r>
            <a:r>
              <a:rPr b="1" lang="hr-BA" sz="2400">
                <a:solidFill>
                  <a:schemeClr val="dk1"/>
                </a:solidFill>
              </a:rPr>
              <a:t> </a:t>
            </a:r>
            <a:r>
              <a:rPr lang="hr-BA" sz="2400">
                <a:solidFill>
                  <a:schemeClr val="dk1"/>
                </a:solidFill>
              </a:rPr>
              <a:t>“</a:t>
            </a:r>
            <a:r>
              <a:rPr b="1" lang="hr-BA" sz="2400">
                <a:solidFill>
                  <a:schemeClr val="dk1"/>
                </a:solidFill>
              </a:rPr>
              <a:t>fs”</a:t>
            </a:r>
            <a:r>
              <a:rPr lang="hr-BA" sz="2400">
                <a:solidFill>
                  <a:schemeClr val="dk1"/>
                </a:solidFill>
              </a:rPr>
              <a:t>  kreirajte kreirajte hash od file-a kreiranog u zadatku 5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Dokumentacija: </a:t>
            </a:r>
            <a:r>
              <a:rPr lang="hr-BA" sz="2400" u="sng">
                <a:solidFill>
                  <a:schemeClr val="hlink"/>
                </a:solidFill>
                <a:hlinkClick r:id="rId4"/>
              </a:rPr>
              <a:t>https://nodejs.org/api/crypto.html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hr-BA" sz="2400" u="sng">
                <a:solidFill>
                  <a:schemeClr val="hlink"/>
                </a:solidFill>
                <a:hlinkClick r:id="rId5"/>
              </a:rPr>
              <a:t>Rješenje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2400">
                <a:solidFill>
                  <a:schemeClr val="dk1"/>
                </a:solidFill>
              </a:rPr>
              <a:t>Zadatak 6.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Koristeći core module “</a:t>
            </a:r>
            <a:r>
              <a:rPr b="1" lang="hr-BA" sz="2400">
                <a:solidFill>
                  <a:schemeClr val="dk1"/>
                </a:solidFill>
              </a:rPr>
              <a:t>readline</a:t>
            </a:r>
            <a:r>
              <a:rPr lang="hr-BA" sz="2400">
                <a:solidFill>
                  <a:schemeClr val="dk1"/>
                </a:solidFill>
              </a:rPr>
              <a:t>” i “</a:t>
            </a:r>
            <a:r>
              <a:rPr b="1" lang="hr-BA" sz="2400">
                <a:solidFill>
                  <a:schemeClr val="dk1"/>
                </a:solidFill>
              </a:rPr>
              <a:t>fs</a:t>
            </a:r>
            <a:r>
              <a:rPr lang="hr-BA" sz="2400">
                <a:solidFill>
                  <a:schemeClr val="dk1"/>
                </a:solidFill>
              </a:rPr>
              <a:t>” u trenutnom direktoriju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Ispišite u konzolu liniju po liniju sadržaj server.js file-a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Dokumentacija: </a:t>
            </a:r>
            <a:r>
              <a:rPr lang="hr-BA" sz="2400">
                <a:solidFill>
                  <a:schemeClr val="dk1"/>
                </a:solidFill>
              </a:rPr>
              <a:t>https://nodejs.org/api/readline.html , </a:t>
            </a:r>
            <a:r>
              <a:rPr lang="hr-BA" sz="2400" u="sng">
                <a:solidFill>
                  <a:schemeClr val="hlink"/>
                </a:solidFill>
                <a:hlinkClick r:id="rId4"/>
              </a:rPr>
              <a:t>https://nodejs.org/api/readline.html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hr-BA" sz="2400" u="sng">
                <a:solidFill>
                  <a:schemeClr val="hlink"/>
                </a:solidFill>
                <a:hlinkClick r:id="rId5"/>
              </a:rPr>
              <a:t>Rješenje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4" name="Shape 164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2400">
                <a:solidFill>
                  <a:schemeClr val="dk1"/>
                </a:solidFill>
              </a:rPr>
              <a:t>Zadatak 7.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069484" y="2499555"/>
            <a:ext cx="331569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2622"/>
              </a:buClr>
              <a:buSzPts val="1400"/>
              <a:buFont typeface="Roboto"/>
              <a:buNone/>
            </a:pPr>
            <a:r>
              <a:rPr b="0" i="0" lang="hr-BA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That‘s all folks!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subTitle"/>
          </p:nvPr>
        </p:nvSpPr>
        <p:spPr>
          <a:xfrm>
            <a:off x="794825" y="2018272"/>
            <a:ext cx="8484123" cy="293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771899" y="1333475"/>
            <a:ext cx="10648200" cy="4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hr-BA" sz="2600">
                <a:solidFill>
                  <a:schemeClr val="dk1"/>
                </a:solidFill>
              </a:rPr>
              <a:t>Node.js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hr-BA" sz="2600">
                <a:solidFill>
                  <a:schemeClr val="dk1"/>
                </a:solidFill>
              </a:rPr>
              <a:t>Instalacija i korištenje Node.js-a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hr-BA" sz="2600">
                <a:solidFill>
                  <a:schemeClr val="dk1"/>
                </a:solidFill>
              </a:rPr>
              <a:t>Moduli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hr-BA" sz="2600">
                <a:solidFill>
                  <a:schemeClr val="dk1"/>
                </a:solidFill>
              </a:rPr>
              <a:t>Require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hr-BA" sz="2600">
                <a:solidFill>
                  <a:schemeClr val="dk1"/>
                </a:solidFill>
              </a:rPr>
              <a:t>Ugrađeni moduli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92" name="Shape 92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3000">
                <a:solidFill>
                  <a:schemeClr val="dk1"/>
                </a:solidFill>
              </a:rPr>
              <a:t>Sadržaj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hr-BA" sz="2600">
                <a:solidFill>
                  <a:schemeClr val="dk1"/>
                </a:solidFill>
              </a:rPr>
              <a:t>Napravljen 2009. (Ryan Dahl)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hr-BA" sz="2600">
                <a:solidFill>
                  <a:schemeClr val="dk1"/>
                </a:solidFill>
              </a:rPr>
              <a:t>Google V8 javascript engine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hr-BA" sz="2600">
                <a:solidFill>
                  <a:schemeClr val="dk1"/>
                </a:solidFill>
              </a:rPr>
              <a:t>Napisan u Javascriptu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hr-BA" sz="2600">
                <a:solidFill>
                  <a:schemeClr val="dk1"/>
                </a:solidFill>
              </a:rPr>
              <a:t>Asinkron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hr-BA" sz="2600">
                <a:solidFill>
                  <a:schemeClr val="dk1"/>
                </a:solidFill>
              </a:rPr>
              <a:t>Single threaded ( samo jedna jezgra)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hr-BA" sz="2600">
                <a:solidFill>
                  <a:schemeClr val="dk1"/>
                </a:solidFill>
              </a:rPr>
              <a:t>Event driven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98" name="Shape 98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3000">
                <a:solidFill>
                  <a:schemeClr val="dk1"/>
                </a:solidFill>
              </a:rPr>
              <a:t>Node.js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r-BA" sz="2600">
                <a:solidFill>
                  <a:schemeClr val="dk1"/>
                </a:solidFill>
              </a:rPr>
              <a:t>$</a:t>
            </a:r>
            <a:r>
              <a:rPr lang="hr-BA" sz="2600">
                <a:solidFill>
                  <a:schemeClr val="dk1"/>
                </a:solidFill>
              </a:rPr>
              <a:t> curl -sL https://deb.nodesource.com/setup_9.x | sudo -E bash -</a:t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BA" sz="2600">
                <a:solidFill>
                  <a:schemeClr val="dk1"/>
                </a:solidFill>
              </a:rPr>
              <a:t>//Dodavanje oficijelnog repositorija tako da dobijemo najnoviju verziju nodejs-a</a:t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r-BA" sz="2600">
                <a:solidFill>
                  <a:schemeClr val="dk1"/>
                </a:solidFill>
              </a:rPr>
              <a:t>$</a:t>
            </a:r>
            <a:r>
              <a:rPr lang="hr-BA" sz="2600">
                <a:solidFill>
                  <a:schemeClr val="dk1"/>
                </a:solidFill>
              </a:rPr>
              <a:t> sudo apt-get install nodejs //Pokretanje instalacije</a:t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r-BA" sz="2600">
                <a:solidFill>
                  <a:schemeClr val="dk1"/>
                </a:solidFill>
              </a:rPr>
              <a:t>$</a:t>
            </a:r>
            <a:r>
              <a:rPr lang="hr-BA" sz="2600">
                <a:solidFill>
                  <a:schemeClr val="dk1"/>
                </a:solidFill>
              </a:rPr>
              <a:t> node -v //Ispis verzije</a:t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r-BA" sz="2600">
                <a:solidFill>
                  <a:schemeClr val="dk1"/>
                </a:solidFill>
              </a:rPr>
              <a:t>$</a:t>
            </a:r>
            <a:r>
              <a:rPr lang="hr-BA" sz="2600">
                <a:solidFill>
                  <a:schemeClr val="dk1"/>
                </a:solidFill>
              </a:rPr>
              <a:t> node server.js //Pokretanje nodejs fajla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3000">
                <a:solidFill>
                  <a:schemeClr val="dk1"/>
                </a:solidFill>
              </a:rPr>
              <a:t>Instalacija i korištenje Node.js-a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hr-BA" sz="3000">
                <a:solidFill>
                  <a:schemeClr val="dk1"/>
                </a:solidFill>
              </a:rPr>
              <a:t>Dio koda koji je zatvoren (encapsulated) i koji je zadužen za neku funkcionalnost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hr-BA" sz="3000">
                <a:solidFill>
                  <a:schemeClr val="dk1"/>
                </a:solidFill>
              </a:rPr>
              <a:t>Kao da ste sve funkcije potrebne za neku funkcionalnost napisali u jednom file-u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Shape 110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2400">
                <a:solidFill>
                  <a:schemeClr val="dk1"/>
                </a:solidFill>
              </a:rPr>
              <a:t>Moduli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Koristi se za uključivanje modula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core moduli - uključeni po defaultu u Node.js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custom moduli - potrebno ih je prvo instalirati da bi se mogli koristiti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Primjer: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r-BA" sz="2400">
                <a:solidFill>
                  <a:schemeClr val="dk1"/>
                </a:solidFill>
              </a:rPr>
              <a:t>	var http = </a:t>
            </a:r>
            <a:r>
              <a:rPr b="1" lang="hr-BA" sz="2400">
                <a:solidFill>
                  <a:schemeClr val="dk1"/>
                </a:solidFill>
              </a:rPr>
              <a:t>require</a:t>
            </a:r>
            <a:r>
              <a:rPr lang="hr-BA" sz="2400">
                <a:solidFill>
                  <a:schemeClr val="dk1"/>
                </a:solidFill>
              </a:rPr>
              <a:t>("http");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6" name="Shape 116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2400">
                <a:solidFill>
                  <a:schemeClr val="dk1"/>
                </a:solidFill>
              </a:rPr>
              <a:t>Require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/>
              <a:t>Rad sa operativnim sistemom, file sistemom, requestovima, ... </a:t>
            </a:r>
            <a:endParaRPr sz="2400"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hr-BA" sz="2400"/>
              <a:t>os</a:t>
            </a:r>
            <a:endParaRPr sz="2400"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hr-BA" sz="2400"/>
              <a:t>fs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hr-BA" sz="2400">
                <a:solidFill>
                  <a:schemeClr val="dk1"/>
                </a:solidFill>
              </a:rPr>
              <a:t>readline</a:t>
            </a:r>
            <a:endParaRPr sz="2400"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hr-BA" sz="2400"/>
              <a:t>path</a:t>
            </a:r>
            <a:endParaRPr sz="2400"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hr-BA" sz="2400"/>
              <a:t>http</a:t>
            </a:r>
            <a:endParaRPr sz="2400"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hr-BA" sz="2400"/>
              <a:t>...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2" name="Shape 122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2400">
                <a:solidFill>
                  <a:schemeClr val="dk1"/>
                </a:solidFill>
              </a:rPr>
              <a:t>Core moduli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Koristeći core modul “</a:t>
            </a:r>
            <a:r>
              <a:rPr b="1" lang="hr-BA" sz="2400">
                <a:solidFill>
                  <a:schemeClr val="dk1"/>
                </a:solidFill>
              </a:rPr>
              <a:t>os”</a:t>
            </a:r>
            <a:r>
              <a:rPr lang="hr-BA" sz="2400">
                <a:solidFill>
                  <a:schemeClr val="dk1"/>
                </a:solidFill>
              </a:rPr>
              <a:t> dohvatite i ispišite tip operacijskog sustava, platformu, ukupnu memoriju i broj jezgri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Dokumentacija: </a:t>
            </a:r>
            <a:r>
              <a:rPr lang="hr-BA" sz="2400" u="sng">
                <a:solidFill>
                  <a:schemeClr val="hlink"/>
                </a:solidFill>
                <a:hlinkClick r:id="rId4"/>
              </a:rPr>
              <a:t>https://nodejs.org/api/os.html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hr-BA" sz="2400" u="sng">
                <a:solidFill>
                  <a:schemeClr val="hlink"/>
                </a:solidFill>
                <a:hlinkClick r:id="rId5"/>
              </a:rPr>
              <a:t>Rješenje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8" name="Shape 128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2400">
                <a:solidFill>
                  <a:schemeClr val="dk1"/>
                </a:solidFill>
              </a:rPr>
              <a:t>Zadatak 1.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Koristeći core modul “</a:t>
            </a:r>
            <a:r>
              <a:rPr b="1" lang="hr-BA" sz="2400">
                <a:solidFill>
                  <a:schemeClr val="dk1"/>
                </a:solidFill>
              </a:rPr>
              <a:t>crypto</a:t>
            </a:r>
            <a:r>
              <a:rPr b="1" lang="hr-BA" sz="2400">
                <a:solidFill>
                  <a:schemeClr val="dk1"/>
                </a:solidFill>
              </a:rPr>
              <a:t>”</a:t>
            </a:r>
            <a:r>
              <a:rPr lang="hr-BA" sz="2400">
                <a:solidFill>
                  <a:schemeClr val="dk1"/>
                </a:solidFill>
              </a:rPr>
              <a:t> kreirajte funkcije za enkripciju i dekripciju string parametra.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hr-BA" sz="2400">
                <a:solidFill>
                  <a:schemeClr val="dk1"/>
                </a:solidFill>
              </a:rPr>
              <a:t>Dokumentacija: </a:t>
            </a:r>
            <a:r>
              <a:rPr lang="hr-BA" sz="2400" u="sng">
                <a:solidFill>
                  <a:schemeClr val="hlink"/>
                </a:solidFill>
                <a:hlinkClick r:id="rId4"/>
              </a:rPr>
              <a:t>https://nodejs.org/api/crypto.html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hr-BA" sz="2400" u="sng">
                <a:solidFill>
                  <a:schemeClr val="hlink"/>
                </a:solidFill>
                <a:hlinkClick r:id="rId5"/>
              </a:rPr>
              <a:t>Rješenje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4" name="Shape 134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2400">
                <a:solidFill>
                  <a:schemeClr val="dk1"/>
                </a:solidFill>
              </a:rPr>
              <a:t>Zadatak 2.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