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D3292-CEB2-4F7C-8CC6-C1D96437E36D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373DDC-3CD9-4497-8A01-525774A66EF2}">
      <dgm:prSet phldrT="[Text]" custT="1"/>
      <dgm:spPr/>
      <dgm:t>
        <a:bodyPr/>
        <a:lstStyle/>
        <a:p>
          <a:r>
            <a:rPr lang="en-US" sz="2400" dirty="0">
              <a:latin typeface="+mn-lt"/>
            </a:rPr>
            <a:t>Problem Statement</a:t>
          </a:r>
        </a:p>
      </dgm:t>
    </dgm:pt>
    <dgm:pt modelId="{A13CA111-3F97-42D6-B948-FD6BC814DABA}" type="parTrans" cxnId="{D6879820-B3E5-4AEA-9D03-B97C9BE80CF1}">
      <dgm:prSet/>
      <dgm:spPr/>
      <dgm:t>
        <a:bodyPr/>
        <a:lstStyle/>
        <a:p>
          <a:endParaRPr lang="en-US"/>
        </a:p>
      </dgm:t>
    </dgm:pt>
    <dgm:pt modelId="{098080E6-B6E1-4417-9B45-3FE42A969748}" type="sibTrans" cxnId="{D6879820-B3E5-4AEA-9D03-B97C9BE80CF1}">
      <dgm:prSet/>
      <dgm:spPr/>
      <dgm:t>
        <a:bodyPr/>
        <a:lstStyle/>
        <a:p>
          <a:endParaRPr lang="en-US"/>
        </a:p>
      </dgm:t>
    </dgm:pt>
    <dgm:pt modelId="{C98E37C2-D498-4138-B5DE-46DD59F35F7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Provide recommendations to Users for books, electronics, movies</a:t>
          </a:r>
        </a:p>
      </dgm:t>
    </dgm:pt>
    <dgm:pt modelId="{AD76C717-013B-433B-9D66-87C9F67C5649}" type="parTrans" cxnId="{9BBBD7B4-3915-4D84-8638-CCD5D2DEA1A0}">
      <dgm:prSet/>
      <dgm:spPr/>
      <dgm:t>
        <a:bodyPr/>
        <a:lstStyle/>
        <a:p>
          <a:endParaRPr lang="en-US"/>
        </a:p>
      </dgm:t>
    </dgm:pt>
    <dgm:pt modelId="{60146B5E-30DC-4AE9-9FE0-74AB60DAA3B3}" type="sibTrans" cxnId="{9BBBD7B4-3915-4D84-8638-CCD5D2DEA1A0}">
      <dgm:prSet/>
      <dgm:spPr/>
      <dgm:t>
        <a:bodyPr/>
        <a:lstStyle/>
        <a:p>
          <a:endParaRPr lang="en-US"/>
        </a:p>
      </dgm:t>
    </dgm:pt>
    <dgm:pt modelId="{3487C0DF-E185-4C4B-ACC1-1F16A976188B}">
      <dgm:prSet phldrT="[Text]" custT="1"/>
      <dgm:spPr/>
      <dgm:t>
        <a:bodyPr/>
        <a:lstStyle/>
        <a:p>
          <a:r>
            <a:rPr lang="en-US" sz="2400" dirty="0"/>
            <a:t>Approach</a:t>
          </a:r>
        </a:p>
      </dgm:t>
    </dgm:pt>
    <dgm:pt modelId="{D9D3A9A4-032F-4059-8AED-C5A17F51184D}" type="parTrans" cxnId="{DB482DC4-080E-4B92-872F-EEB1D8065307}">
      <dgm:prSet/>
      <dgm:spPr/>
      <dgm:t>
        <a:bodyPr/>
        <a:lstStyle/>
        <a:p>
          <a:endParaRPr lang="en-US"/>
        </a:p>
      </dgm:t>
    </dgm:pt>
    <dgm:pt modelId="{6FD965C2-E9B9-4CC3-AD82-FB8054FC51EE}" type="sibTrans" cxnId="{DB482DC4-080E-4B92-872F-EEB1D8065307}">
      <dgm:prSet/>
      <dgm:spPr/>
      <dgm:t>
        <a:bodyPr/>
        <a:lstStyle/>
        <a:p>
          <a:endParaRPr lang="en-US"/>
        </a:p>
      </dgm:t>
    </dgm:pt>
    <dgm:pt modelId="{89529EE7-8881-484E-B42A-3C1417D7C40F}">
      <dgm:prSet phldrT="[Text]"/>
      <dgm:spPr/>
      <dgm:t>
        <a:bodyPr/>
        <a:lstStyle/>
        <a:p>
          <a:r>
            <a:rPr lang="en-US" dirty="0"/>
            <a:t>Each category will be treated separately. i.e. each category would have a separate model</a:t>
          </a:r>
        </a:p>
      </dgm:t>
    </dgm:pt>
    <dgm:pt modelId="{0357388D-22E9-4007-977C-D12C16967262}" type="parTrans" cxnId="{9A527734-A14E-49FF-8DDE-C11A3F1F72AF}">
      <dgm:prSet/>
      <dgm:spPr/>
      <dgm:t>
        <a:bodyPr/>
        <a:lstStyle/>
        <a:p>
          <a:endParaRPr lang="en-US"/>
        </a:p>
      </dgm:t>
    </dgm:pt>
    <dgm:pt modelId="{A79AEA4B-7F96-4205-842D-90FE8C3A86DB}" type="sibTrans" cxnId="{9A527734-A14E-49FF-8DDE-C11A3F1F72AF}">
      <dgm:prSet/>
      <dgm:spPr/>
      <dgm:t>
        <a:bodyPr/>
        <a:lstStyle/>
        <a:p>
          <a:endParaRPr lang="en-US"/>
        </a:p>
      </dgm:t>
    </dgm:pt>
    <dgm:pt modelId="{98A6874E-F3E1-4885-9A84-844A2D3D1754}">
      <dgm:prSet phldrT="[Text]" custT="1"/>
      <dgm:spPr/>
      <dgm:t>
        <a:bodyPr/>
        <a:lstStyle/>
        <a:p>
          <a:r>
            <a:rPr lang="en-US" sz="2400" dirty="0"/>
            <a:t>Future Work</a:t>
          </a:r>
        </a:p>
      </dgm:t>
    </dgm:pt>
    <dgm:pt modelId="{17302E42-9D79-43D8-BE75-CAEA4A515505}" type="parTrans" cxnId="{FE92D5AB-12B4-4887-BA66-10555C4C56DF}">
      <dgm:prSet/>
      <dgm:spPr/>
      <dgm:t>
        <a:bodyPr/>
        <a:lstStyle/>
        <a:p>
          <a:endParaRPr lang="en-US"/>
        </a:p>
      </dgm:t>
    </dgm:pt>
    <dgm:pt modelId="{57C35078-D0C4-443F-BF20-6E7D5308BD22}" type="sibTrans" cxnId="{FE92D5AB-12B4-4887-BA66-10555C4C56DF}">
      <dgm:prSet/>
      <dgm:spPr/>
      <dgm:t>
        <a:bodyPr/>
        <a:lstStyle/>
        <a:p>
          <a:endParaRPr lang="en-US"/>
        </a:p>
      </dgm:t>
    </dgm:pt>
    <dgm:pt modelId="{AECFC8A1-3CDB-498D-B894-AC33E2282E96}">
      <dgm:prSet phldrT="[Text]"/>
      <dgm:spPr/>
      <dgm:t>
        <a:bodyPr/>
        <a:lstStyle/>
        <a:p>
          <a:r>
            <a:rPr lang="en-US" dirty="0"/>
            <a:t>Train on a larger dataset with more hyper parameter and on a distributed Cluster - Hadoop or EMR preferably</a:t>
          </a:r>
        </a:p>
        <a:p>
          <a:r>
            <a:rPr lang="en-US" dirty="0"/>
            <a:t>Train on seasonality data to get seasonality trends</a:t>
          </a:r>
        </a:p>
        <a:p>
          <a:r>
            <a:rPr lang="en-US" dirty="0"/>
            <a:t>For Cold Start problem - Use demographics data to cluster the result and then assign each user the popular items within that Cluster</a:t>
          </a:r>
        </a:p>
        <a:p>
          <a:r>
            <a:rPr lang="en-US" dirty="0"/>
            <a:t>Model Refresh – Look for methods with online batch training</a:t>
          </a:r>
        </a:p>
        <a:p>
          <a:r>
            <a:rPr lang="en-US" dirty="0"/>
            <a:t>Compare the results, performance with AWS Personalize</a:t>
          </a:r>
        </a:p>
        <a:p>
          <a:r>
            <a:rPr lang="en-US" dirty="0"/>
            <a:t>For streaming, use SGD instead of ALS</a:t>
          </a:r>
        </a:p>
        <a:p>
          <a:endParaRPr lang="en-US" dirty="0"/>
        </a:p>
      </dgm:t>
    </dgm:pt>
    <dgm:pt modelId="{56A24C66-F21F-4005-9B92-72B8A8318E63}" type="parTrans" cxnId="{880DD27B-29B0-43E8-8883-86EDC90963CD}">
      <dgm:prSet/>
      <dgm:spPr/>
      <dgm:t>
        <a:bodyPr/>
        <a:lstStyle/>
        <a:p>
          <a:endParaRPr lang="en-US"/>
        </a:p>
      </dgm:t>
    </dgm:pt>
    <dgm:pt modelId="{243EE065-0F0D-4751-B013-5717DA7E0ACD}" type="sibTrans" cxnId="{880DD27B-29B0-43E8-8883-86EDC90963CD}">
      <dgm:prSet/>
      <dgm:spPr/>
      <dgm:t>
        <a:bodyPr/>
        <a:lstStyle/>
        <a:p>
          <a:endParaRPr lang="en-US"/>
        </a:p>
      </dgm:t>
    </dgm:pt>
    <dgm:pt modelId="{581D0DB1-1413-409E-BB7E-27A9567260B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Produce fake data for all three categories</a:t>
          </a:r>
        </a:p>
      </dgm:t>
    </dgm:pt>
    <dgm:pt modelId="{FAE0C64B-6685-428C-9522-74ABD038572B}" type="parTrans" cxnId="{F9CC1A79-C3ED-4904-9501-48BA8FCC22BB}">
      <dgm:prSet/>
      <dgm:spPr/>
      <dgm:t>
        <a:bodyPr/>
        <a:lstStyle/>
        <a:p>
          <a:endParaRPr lang="en-US"/>
        </a:p>
      </dgm:t>
    </dgm:pt>
    <dgm:pt modelId="{916441D9-4484-4D89-A373-8EA809CF76B2}" type="sibTrans" cxnId="{F9CC1A79-C3ED-4904-9501-48BA8FCC22BB}">
      <dgm:prSet/>
      <dgm:spPr/>
      <dgm:t>
        <a:bodyPr/>
        <a:lstStyle/>
        <a:p>
          <a:endParaRPr lang="en-US"/>
        </a:p>
      </dgm:t>
    </dgm:pt>
    <dgm:pt modelId="{CD45D21E-7F1A-4E19-8EFF-34566DD60AA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Some users will provide preference for items</a:t>
          </a:r>
        </a:p>
      </dgm:t>
    </dgm:pt>
    <dgm:pt modelId="{8AB8D133-CECD-42C8-A1AB-6B3C04E41E1F}" type="parTrans" cxnId="{30387A66-D0C1-4AC3-AB86-16D49FB714E9}">
      <dgm:prSet/>
      <dgm:spPr/>
      <dgm:t>
        <a:bodyPr/>
        <a:lstStyle/>
        <a:p>
          <a:endParaRPr lang="en-US"/>
        </a:p>
      </dgm:t>
    </dgm:pt>
    <dgm:pt modelId="{C0ACD03F-AA40-4D7F-8FE9-C2940690EB6D}" type="sibTrans" cxnId="{30387A66-D0C1-4AC3-AB86-16D49FB714E9}">
      <dgm:prSet/>
      <dgm:spPr/>
      <dgm:t>
        <a:bodyPr/>
        <a:lstStyle/>
        <a:p>
          <a:endParaRPr lang="en-US"/>
        </a:p>
      </dgm:t>
    </dgm:pt>
    <dgm:pt modelId="{9F002FE3-5E7B-446D-8BE1-66A0EE28CC9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How are new users are handled?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Is the solution scalable?</a:t>
          </a:r>
        </a:p>
      </dgm:t>
    </dgm:pt>
    <dgm:pt modelId="{61261775-6291-4B78-ADE9-67394FBF44C4}" type="parTrans" cxnId="{C4213783-7896-4678-A41C-41FD7AD77729}">
      <dgm:prSet/>
      <dgm:spPr/>
      <dgm:t>
        <a:bodyPr/>
        <a:lstStyle/>
        <a:p>
          <a:endParaRPr lang="en-US"/>
        </a:p>
      </dgm:t>
    </dgm:pt>
    <dgm:pt modelId="{B928FD40-C7E3-4648-8098-9E34986229B3}" type="sibTrans" cxnId="{C4213783-7896-4678-A41C-41FD7AD77729}">
      <dgm:prSet/>
      <dgm:spPr/>
      <dgm:t>
        <a:bodyPr/>
        <a:lstStyle/>
        <a:p>
          <a:endParaRPr lang="en-US"/>
        </a:p>
      </dgm:t>
    </dgm:pt>
    <dgm:pt modelId="{BF152929-1606-4B42-B337-E2EECFC5BC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Future Work</a:t>
          </a:r>
        </a:p>
      </dgm:t>
    </dgm:pt>
    <dgm:pt modelId="{439D13CA-6C47-43BC-ADF1-485A123FE679}" type="parTrans" cxnId="{92A8A728-2F5C-4BF6-88E1-AD6739C0D97D}">
      <dgm:prSet/>
      <dgm:spPr/>
      <dgm:t>
        <a:bodyPr/>
        <a:lstStyle/>
        <a:p>
          <a:endParaRPr lang="en-US"/>
        </a:p>
      </dgm:t>
    </dgm:pt>
    <dgm:pt modelId="{34028D0A-851E-4570-AC8A-1223A46AE5A9}" type="sibTrans" cxnId="{92A8A728-2F5C-4BF6-88E1-AD6739C0D97D}">
      <dgm:prSet/>
      <dgm:spPr/>
      <dgm:t>
        <a:bodyPr/>
        <a:lstStyle/>
        <a:p>
          <a:endParaRPr lang="en-US"/>
        </a:p>
      </dgm:t>
    </dgm:pt>
    <dgm:pt modelId="{089F0A1F-5035-44AD-B96D-996FA53815FB}">
      <dgm:prSet phldrT="[Text]"/>
      <dgm:spPr/>
      <dgm:t>
        <a:bodyPr/>
        <a:lstStyle/>
        <a:p>
          <a:r>
            <a:rPr lang="en-US" dirty="0"/>
            <a:t>Technology – </a:t>
          </a:r>
          <a:r>
            <a:rPr lang="en-US" dirty="0" err="1"/>
            <a:t>PySpark</a:t>
          </a:r>
          <a:r>
            <a:rPr lang="en-US" dirty="0"/>
            <a:t>, Spark ML. Provides distributed computing, scales with larger dataset, provides resilience.</a:t>
          </a:r>
        </a:p>
      </dgm:t>
    </dgm:pt>
    <dgm:pt modelId="{D31EBB00-4B43-4E5B-8C89-B387D6C244C4}" type="parTrans" cxnId="{C90B3A31-45D0-4B23-A121-C95B198804D7}">
      <dgm:prSet/>
      <dgm:spPr/>
      <dgm:t>
        <a:bodyPr/>
        <a:lstStyle/>
        <a:p>
          <a:endParaRPr lang="en-US"/>
        </a:p>
      </dgm:t>
    </dgm:pt>
    <dgm:pt modelId="{AB70C581-CF2A-442C-9EB4-EFAE6D938AF3}" type="sibTrans" cxnId="{C90B3A31-45D0-4B23-A121-C95B198804D7}">
      <dgm:prSet/>
      <dgm:spPr/>
      <dgm:t>
        <a:bodyPr/>
        <a:lstStyle/>
        <a:p>
          <a:endParaRPr lang="en-US"/>
        </a:p>
      </dgm:t>
    </dgm:pt>
    <dgm:pt modelId="{F79E6309-1A85-4836-990B-FC66845D84CF}">
      <dgm:prSet phldrT="[Text]"/>
      <dgm:spPr/>
      <dgm:t>
        <a:bodyPr/>
        <a:lstStyle/>
        <a:p>
          <a:r>
            <a:rPr lang="en-US" dirty="0"/>
            <a:t>RMSE is used for validation</a:t>
          </a:r>
        </a:p>
      </dgm:t>
    </dgm:pt>
    <dgm:pt modelId="{1D349526-3F88-42BF-83D1-154FF4861846}" type="parTrans" cxnId="{E4A2CD8B-8E3D-4F7C-93E7-4F934CD5D635}">
      <dgm:prSet/>
      <dgm:spPr/>
      <dgm:t>
        <a:bodyPr/>
        <a:lstStyle/>
        <a:p>
          <a:endParaRPr lang="en-US"/>
        </a:p>
      </dgm:t>
    </dgm:pt>
    <dgm:pt modelId="{C36F738A-6109-4D6C-ABB1-DF06CF69B021}" type="sibTrans" cxnId="{E4A2CD8B-8E3D-4F7C-93E7-4F934CD5D635}">
      <dgm:prSet/>
      <dgm:spPr/>
      <dgm:t>
        <a:bodyPr/>
        <a:lstStyle/>
        <a:p>
          <a:endParaRPr lang="en-US"/>
        </a:p>
      </dgm:t>
    </dgm:pt>
    <dgm:pt modelId="{D44960ED-616C-4487-B4FA-5EFD6CA5C412}">
      <dgm:prSet phldrT="[Text]"/>
      <dgm:spPr/>
      <dgm:t>
        <a:bodyPr/>
        <a:lstStyle/>
        <a:p>
          <a:r>
            <a:rPr lang="en-US" dirty="0"/>
            <a:t>Data – 100,000 records consisting of 100 distinct </a:t>
          </a:r>
          <a:r>
            <a:rPr lang="en-US" dirty="0" err="1"/>
            <a:t>ItemId</a:t>
          </a:r>
          <a:r>
            <a:rPr lang="en-US" dirty="0"/>
            <a:t>, 57072 distinct User Id and rating ranging from 1 to 5. Train, Validation, Test split is 0.64, 0.16, 0.2</a:t>
          </a:r>
        </a:p>
        <a:p>
          <a:r>
            <a:rPr lang="en-US" dirty="0"/>
            <a:t>Algorithm - Collaborative Filtering using ALS matrix factorization has been chosen for the recommendation. ALS implicitly does a dimensionality reduction to the original data and can scale easily on distributed cluster</a:t>
          </a:r>
        </a:p>
        <a:p>
          <a:r>
            <a:rPr lang="en-US" dirty="0"/>
            <a:t>Results – Top ‘n’ items are selected for all the Users based on predicted ratings. </a:t>
          </a:r>
        </a:p>
        <a:p>
          <a:r>
            <a:rPr lang="en-US" dirty="0"/>
            <a:t>Model Refresh - Batch</a:t>
          </a:r>
        </a:p>
        <a:p>
          <a:r>
            <a:rPr lang="en-US" dirty="0"/>
            <a:t>Model Error -  For test data, RMSE of 3.25 was achieved. The higher RMSE can be attributed to highly random nature of data</a:t>
          </a:r>
        </a:p>
        <a:p>
          <a:endParaRPr lang="en-US" dirty="0"/>
        </a:p>
      </dgm:t>
    </dgm:pt>
    <dgm:pt modelId="{3FF989E8-2A50-41AD-93D4-12ADF092C4AD}" type="parTrans" cxnId="{D3F4644F-4818-422A-8FE0-2EE65B26529E}">
      <dgm:prSet/>
      <dgm:spPr/>
      <dgm:t>
        <a:bodyPr/>
        <a:lstStyle/>
        <a:p>
          <a:endParaRPr lang="en-US"/>
        </a:p>
      </dgm:t>
    </dgm:pt>
    <dgm:pt modelId="{84C78D3B-85E7-40FB-B0FD-21B5079A7301}" type="sibTrans" cxnId="{D3F4644F-4818-422A-8FE0-2EE65B26529E}">
      <dgm:prSet/>
      <dgm:spPr/>
      <dgm:t>
        <a:bodyPr/>
        <a:lstStyle/>
        <a:p>
          <a:endParaRPr lang="en-US"/>
        </a:p>
      </dgm:t>
    </dgm:pt>
    <dgm:pt modelId="{B7B9CDBF-0FEE-45FF-97B1-06B52017C9EB}" type="pres">
      <dgm:prSet presAssocID="{A0FD3292-CEB2-4F7C-8CC6-C1D96437E36D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BB3C193-B444-416F-BFA0-9800B154BAF4}" type="pres">
      <dgm:prSet presAssocID="{7D373DDC-3CD9-4497-8A01-525774A66EF2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AB9F0A4A-80E7-4F14-9862-30AE3F562325}" type="pres">
      <dgm:prSet presAssocID="{7D373DDC-3CD9-4497-8A01-525774A66EF2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296293A3-90F7-44FD-872A-2B90D2C3E39D}" type="pres">
      <dgm:prSet presAssocID="{3487C0DF-E185-4C4B-ACC1-1F16A976188B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90D76E0F-EA41-4E9D-86AF-90F08E66E837}" type="pres">
      <dgm:prSet presAssocID="{3487C0DF-E185-4C4B-ACC1-1F16A976188B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4543E0CE-21DA-4F3D-A2F2-1431CE109D5D}" type="pres">
      <dgm:prSet presAssocID="{98A6874E-F3E1-4885-9A84-844A2D3D1754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66347758-0E0C-42C6-9353-472AEDCDDC27}" type="pres">
      <dgm:prSet presAssocID="{98A6874E-F3E1-4885-9A84-844A2D3D1754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E7C1805-1371-4CB4-AFBF-0CF37FA82C0D}" type="presOf" srcId="{AECFC8A1-3CDB-498D-B894-AC33E2282E96}" destId="{66347758-0E0C-42C6-9353-472AEDCDDC27}" srcOrd="0" destOrd="0" presId="urn:microsoft.com/office/officeart/2009/3/layout/IncreasingArrowsProcess"/>
    <dgm:cxn modelId="{5CCD1E1B-0509-407A-B3BF-E0CD76DE48B2}" type="presOf" srcId="{A0FD3292-CEB2-4F7C-8CC6-C1D96437E36D}" destId="{B7B9CDBF-0FEE-45FF-97B1-06B52017C9EB}" srcOrd="0" destOrd="0" presId="urn:microsoft.com/office/officeart/2009/3/layout/IncreasingArrowsProcess"/>
    <dgm:cxn modelId="{D6879820-B3E5-4AEA-9D03-B97C9BE80CF1}" srcId="{A0FD3292-CEB2-4F7C-8CC6-C1D96437E36D}" destId="{7D373DDC-3CD9-4497-8A01-525774A66EF2}" srcOrd="0" destOrd="0" parTransId="{A13CA111-3F97-42D6-B948-FD6BC814DABA}" sibTransId="{098080E6-B6E1-4417-9B45-3FE42A969748}"/>
    <dgm:cxn modelId="{4546CA20-ADE6-49BC-AD13-BA24422EEA23}" type="presOf" srcId="{3487C0DF-E185-4C4B-ACC1-1F16A976188B}" destId="{296293A3-90F7-44FD-872A-2B90D2C3E39D}" srcOrd="0" destOrd="0" presId="urn:microsoft.com/office/officeart/2009/3/layout/IncreasingArrowsProcess"/>
    <dgm:cxn modelId="{CE295D22-AA9E-4777-A2C5-3623740F8C8F}" type="presOf" srcId="{98A6874E-F3E1-4885-9A84-844A2D3D1754}" destId="{4543E0CE-21DA-4F3D-A2F2-1431CE109D5D}" srcOrd="0" destOrd="0" presId="urn:microsoft.com/office/officeart/2009/3/layout/IncreasingArrowsProcess"/>
    <dgm:cxn modelId="{0193B024-12B6-468D-956E-E8D0B5854705}" type="presOf" srcId="{9F002FE3-5E7B-446D-8BE1-66A0EE28CC9D}" destId="{AB9F0A4A-80E7-4F14-9862-30AE3F562325}" srcOrd="0" destOrd="3" presId="urn:microsoft.com/office/officeart/2009/3/layout/IncreasingArrowsProcess"/>
    <dgm:cxn modelId="{92A8A728-2F5C-4BF6-88E1-AD6739C0D97D}" srcId="{7D373DDC-3CD9-4497-8A01-525774A66EF2}" destId="{BF152929-1606-4B42-B337-E2EECFC5BC82}" srcOrd="4" destOrd="0" parTransId="{439D13CA-6C47-43BC-ADF1-485A123FE679}" sibTransId="{34028D0A-851E-4570-AC8A-1223A46AE5A9}"/>
    <dgm:cxn modelId="{C90B3A31-45D0-4B23-A121-C95B198804D7}" srcId="{3487C0DF-E185-4C4B-ACC1-1F16A976188B}" destId="{089F0A1F-5035-44AD-B96D-996FA53815FB}" srcOrd="2" destOrd="0" parTransId="{D31EBB00-4B43-4E5B-8C89-B387D6C244C4}" sibTransId="{AB70C581-CF2A-442C-9EB4-EFAE6D938AF3}"/>
    <dgm:cxn modelId="{9A527734-A14E-49FF-8DDE-C11A3F1F72AF}" srcId="{3487C0DF-E185-4C4B-ACC1-1F16A976188B}" destId="{89529EE7-8881-484E-B42A-3C1417D7C40F}" srcOrd="0" destOrd="0" parTransId="{0357388D-22E9-4007-977C-D12C16967262}" sibTransId="{A79AEA4B-7F96-4205-842D-90FE8C3A86DB}"/>
    <dgm:cxn modelId="{7E96345D-1329-4AFC-A7FE-1298441F1F27}" type="presOf" srcId="{7D373DDC-3CD9-4497-8A01-525774A66EF2}" destId="{EBB3C193-B444-416F-BFA0-9800B154BAF4}" srcOrd="0" destOrd="0" presId="urn:microsoft.com/office/officeart/2009/3/layout/IncreasingArrowsProcess"/>
    <dgm:cxn modelId="{3E78C760-32B9-4A29-97E8-7E0F0FCA5149}" type="presOf" srcId="{C98E37C2-D498-4138-B5DE-46DD59F35F70}" destId="{AB9F0A4A-80E7-4F14-9862-30AE3F562325}" srcOrd="0" destOrd="0" presId="urn:microsoft.com/office/officeart/2009/3/layout/IncreasingArrowsProcess"/>
    <dgm:cxn modelId="{30387A66-D0C1-4AC3-AB86-16D49FB714E9}" srcId="{7D373DDC-3CD9-4497-8A01-525774A66EF2}" destId="{CD45D21E-7F1A-4E19-8EFF-34566DD60AA1}" srcOrd="2" destOrd="0" parTransId="{8AB8D133-CECD-42C8-A1AB-6B3C04E41E1F}" sibTransId="{C0ACD03F-AA40-4D7F-8FE9-C2940690EB6D}"/>
    <dgm:cxn modelId="{2B319C48-41C2-4CF2-A378-76DC2996F868}" type="presOf" srcId="{89529EE7-8881-484E-B42A-3C1417D7C40F}" destId="{90D76E0F-EA41-4E9D-86AF-90F08E66E837}" srcOrd="0" destOrd="0" presId="urn:microsoft.com/office/officeart/2009/3/layout/IncreasingArrowsProcess"/>
    <dgm:cxn modelId="{D3F4644F-4818-422A-8FE0-2EE65B26529E}" srcId="{3487C0DF-E185-4C4B-ACC1-1F16A976188B}" destId="{D44960ED-616C-4487-B4FA-5EFD6CA5C412}" srcOrd="3" destOrd="0" parTransId="{3FF989E8-2A50-41AD-93D4-12ADF092C4AD}" sibTransId="{84C78D3B-85E7-40FB-B0FD-21B5079A7301}"/>
    <dgm:cxn modelId="{778F5973-EBCE-4489-B79A-A84F66F6D2B4}" type="presOf" srcId="{CD45D21E-7F1A-4E19-8EFF-34566DD60AA1}" destId="{AB9F0A4A-80E7-4F14-9862-30AE3F562325}" srcOrd="0" destOrd="2" presId="urn:microsoft.com/office/officeart/2009/3/layout/IncreasingArrowsProcess"/>
    <dgm:cxn modelId="{F9CC1A79-C3ED-4904-9501-48BA8FCC22BB}" srcId="{7D373DDC-3CD9-4497-8A01-525774A66EF2}" destId="{581D0DB1-1413-409E-BB7E-27A9567260B1}" srcOrd="1" destOrd="0" parTransId="{FAE0C64B-6685-428C-9522-74ABD038572B}" sibTransId="{916441D9-4484-4D89-A373-8EA809CF76B2}"/>
    <dgm:cxn modelId="{880DD27B-29B0-43E8-8883-86EDC90963CD}" srcId="{98A6874E-F3E1-4885-9A84-844A2D3D1754}" destId="{AECFC8A1-3CDB-498D-B894-AC33E2282E96}" srcOrd="0" destOrd="0" parTransId="{56A24C66-F21F-4005-9B92-72B8A8318E63}" sibTransId="{243EE065-0F0D-4751-B013-5717DA7E0ACD}"/>
    <dgm:cxn modelId="{C4213783-7896-4678-A41C-41FD7AD77729}" srcId="{7D373DDC-3CD9-4497-8A01-525774A66EF2}" destId="{9F002FE3-5E7B-446D-8BE1-66A0EE28CC9D}" srcOrd="3" destOrd="0" parTransId="{61261775-6291-4B78-ADE9-67394FBF44C4}" sibTransId="{B928FD40-C7E3-4648-8098-9E34986229B3}"/>
    <dgm:cxn modelId="{16792487-C77F-441C-AB72-1B5EC53B9744}" type="presOf" srcId="{BF152929-1606-4B42-B337-E2EECFC5BC82}" destId="{AB9F0A4A-80E7-4F14-9862-30AE3F562325}" srcOrd="0" destOrd="4" presId="urn:microsoft.com/office/officeart/2009/3/layout/IncreasingArrowsProcess"/>
    <dgm:cxn modelId="{E4A2CD8B-8E3D-4F7C-93E7-4F934CD5D635}" srcId="{3487C0DF-E185-4C4B-ACC1-1F16A976188B}" destId="{F79E6309-1A85-4836-990B-FC66845D84CF}" srcOrd="1" destOrd="0" parTransId="{1D349526-3F88-42BF-83D1-154FF4861846}" sibTransId="{C36F738A-6109-4D6C-ABB1-DF06CF69B021}"/>
    <dgm:cxn modelId="{85DE668C-0146-4C56-9D0D-738740E58434}" type="presOf" srcId="{F79E6309-1A85-4836-990B-FC66845D84CF}" destId="{90D76E0F-EA41-4E9D-86AF-90F08E66E837}" srcOrd="0" destOrd="1" presId="urn:microsoft.com/office/officeart/2009/3/layout/IncreasingArrowsProcess"/>
    <dgm:cxn modelId="{FE92D5AB-12B4-4887-BA66-10555C4C56DF}" srcId="{A0FD3292-CEB2-4F7C-8CC6-C1D96437E36D}" destId="{98A6874E-F3E1-4885-9A84-844A2D3D1754}" srcOrd="2" destOrd="0" parTransId="{17302E42-9D79-43D8-BE75-CAEA4A515505}" sibTransId="{57C35078-D0C4-443F-BF20-6E7D5308BD22}"/>
    <dgm:cxn modelId="{9BBBD7B4-3915-4D84-8638-CCD5D2DEA1A0}" srcId="{7D373DDC-3CD9-4497-8A01-525774A66EF2}" destId="{C98E37C2-D498-4138-B5DE-46DD59F35F70}" srcOrd="0" destOrd="0" parTransId="{AD76C717-013B-433B-9D66-87C9F67C5649}" sibTransId="{60146B5E-30DC-4AE9-9FE0-74AB60DAA3B3}"/>
    <dgm:cxn modelId="{DB482DC4-080E-4B92-872F-EEB1D8065307}" srcId="{A0FD3292-CEB2-4F7C-8CC6-C1D96437E36D}" destId="{3487C0DF-E185-4C4B-ACC1-1F16A976188B}" srcOrd="1" destOrd="0" parTransId="{D9D3A9A4-032F-4059-8AED-C5A17F51184D}" sibTransId="{6FD965C2-E9B9-4CC3-AD82-FB8054FC51EE}"/>
    <dgm:cxn modelId="{C2DFD6C9-D5DF-40F6-B046-D5529E16E7BA}" type="presOf" srcId="{D44960ED-616C-4487-B4FA-5EFD6CA5C412}" destId="{90D76E0F-EA41-4E9D-86AF-90F08E66E837}" srcOrd="0" destOrd="3" presId="urn:microsoft.com/office/officeart/2009/3/layout/IncreasingArrowsProcess"/>
    <dgm:cxn modelId="{420DFEEC-D1E3-41F7-8F2D-1673D1E2EFF2}" type="presOf" srcId="{581D0DB1-1413-409E-BB7E-27A9567260B1}" destId="{AB9F0A4A-80E7-4F14-9862-30AE3F562325}" srcOrd="0" destOrd="1" presId="urn:microsoft.com/office/officeart/2009/3/layout/IncreasingArrowsProcess"/>
    <dgm:cxn modelId="{E72616F5-8B1D-4543-A25B-85FEEFE0A328}" type="presOf" srcId="{089F0A1F-5035-44AD-B96D-996FA53815FB}" destId="{90D76E0F-EA41-4E9D-86AF-90F08E66E837}" srcOrd="0" destOrd="2" presId="urn:microsoft.com/office/officeart/2009/3/layout/IncreasingArrowsProcess"/>
    <dgm:cxn modelId="{32C64E70-E0A3-43A8-ADDE-D1BF2AC47F57}" type="presParOf" srcId="{B7B9CDBF-0FEE-45FF-97B1-06B52017C9EB}" destId="{EBB3C193-B444-416F-BFA0-9800B154BAF4}" srcOrd="0" destOrd="0" presId="urn:microsoft.com/office/officeart/2009/3/layout/IncreasingArrowsProcess"/>
    <dgm:cxn modelId="{E4C06E21-2590-422D-9B83-D428B26843E5}" type="presParOf" srcId="{B7B9CDBF-0FEE-45FF-97B1-06B52017C9EB}" destId="{AB9F0A4A-80E7-4F14-9862-30AE3F562325}" srcOrd="1" destOrd="0" presId="urn:microsoft.com/office/officeart/2009/3/layout/IncreasingArrowsProcess"/>
    <dgm:cxn modelId="{3BDA88FB-9E9D-4EAE-9B73-3468DC5B6613}" type="presParOf" srcId="{B7B9CDBF-0FEE-45FF-97B1-06B52017C9EB}" destId="{296293A3-90F7-44FD-872A-2B90D2C3E39D}" srcOrd="2" destOrd="0" presId="urn:microsoft.com/office/officeart/2009/3/layout/IncreasingArrowsProcess"/>
    <dgm:cxn modelId="{2DE7618F-A3C4-45E3-B9A7-AD0F0118CAED}" type="presParOf" srcId="{B7B9CDBF-0FEE-45FF-97B1-06B52017C9EB}" destId="{90D76E0F-EA41-4E9D-86AF-90F08E66E837}" srcOrd="3" destOrd="0" presId="urn:microsoft.com/office/officeart/2009/3/layout/IncreasingArrowsProcess"/>
    <dgm:cxn modelId="{94D2D555-7FA0-4B55-A7AA-6DF2DEFD97F5}" type="presParOf" srcId="{B7B9CDBF-0FEE-45FF-97B1-06B52017C9EB}" destId="{4543E0CE-21DA-4F3D-A2F2-1431CE109D5D}" srcOrd="4" destOrd="0" presId="urn:microsoft.com/office/officeart/2009/3/layout/IncreasingArrowsProcess"/>
    <dgm:cxn modelId="{D0000614-6A2A-454D-A5A9-6F271FC1EF2F}" type="presParOf" srcId="{B7B9CDBF-0FEE-45FF-97B1-06B52017C9EB}" destId="{66347758-0E0C-42C6-9353-472AEDCDDC27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3C193-B444-416F-BFA0-9800B154BAF4}">
      <dsp:nvSpPr>
        <dsp:cNvPr id="0" name=""/>
        <dsp:cNvSpPr/>
      </dsp:nvSpPr>
      <dsp:spPr>
        <a:xfrm>
          <a:off x="0" y="348133"/>
          <a:ext cx="11741425" cy="170999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714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</a:rPr>
            <a:t>Problem Statement</a:t>
          </a:r>
        </a:p>
      </dsp:txBody>
      <dsp:txXfrm>
        <a:off x="0" y="775633"/>
        <a:ext cx="11313926" cy="854999"/>
      </dsp:txXfrm>
    </dsp:sp>
    <dsp:sp modelId="{AB9F0A4A-80E7-4F14-9862-30AE3F562325}">
      <dsp:nvSpPr>
        <dsp:cNvPr id="0" name=""/>
        <dsp:cNvSpPr/>
      </dsp:nvSpPr>
      <dsp:spPr>
        <a:xfrm>
          <a:off x="0" y="1666789"/>
          <a:ext cx="3616358" cy="32940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Provide recommendations to Users for books, electronics, movies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Produce fake data for all three categories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Some users will provide preference for items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How are new users are handled?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Is the solution scalable?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Future Work</a:t>
          </a:r>
        </a:p>
      </dsp:txBody>
      <dsp:txXfrm>
        <a:off x="0" y="1666789"/>
        <a:ext cx="3616358" cy="3294087"/>
      </dsp:txXfrm>
    </dsp:sp>
    <dsp:sp modelId="{296293A3-90F7-44FD-872A-2B90D2C3E39D}">
      <dsp:nvSpPr>
        <dsp:cNvPr id="0" name=""/>
        <dsp:cNvSpPr/>
      </dsp:nvSpPr>
      <dsp:spPr>
        <a:xfrm>
          <a:off x="3616358" y="918132"/>
          <a:ext cx="8125066" cy="170999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714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Approach</a:t>
          </a:r>
        </a:p>
      </dsp:txBody>
      <dsp:txXfrm>
        <a:off x="3616358" y="1345632"/>
        <a:ext cx="7697567" cy="854999"/>
      </dsp:txXfrm>
    </dsp:sp>
    <dsp:sp modelId="{90D76E0F-EA41-4E9D-86AF-90F08E66E837}">
      <dsp:nvSpPr>
        <dsp:cNvPr id="0" name=""/>
        <dsp:cNvSpPr/>
      </dsp:nvSpPr>
      <dsp:spPr>
        <a:xfrm>
          <a:off x="3616358" y="2236788"/>
          <a:ext cx="3616358" cy="32940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Each category will be treated separately. i.e. each category would have a separate model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RMSE is used for validation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Technology – </a:t>
          </a:r>
          <a:r>
            <a:rPr lang="en-US" sz="1000" kern="1200" dirty="0" err="1"/>
            <a:t>PySpark</a:t>
          </a:r>
          <a:r>
            <a:rPr lang="en-US" sz="1000" kern="1200" dirty="0"/>
            <a:t>, Spark ML. Provides distributed computing, scales with larger dataset, provides resilience.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– 100,000 records consisting of 100 distinct </a:t>
          </a:r>
          <a:r>
            <a:rPr lang="en-US" sz="1000" kern="1200" dirty="0" err="1"/>
            <a:t>ItemId</a:t>
          </a:r>
          <a:r>
            <a:rPr lang="en-US" sz="1000" kern="1200" dirty="0"/>
            <a:t>, 57072 distinct User Id and rating ranging from 1 to 5. Train, Validation, Test split is 0.64, 0.16, 0.2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Algorithm - Collaborative Filtering using ALS matrix factorization has been chosen for the recommendation. ALS implicitly does a dimensionality reduction to the original data and can scale easily on distributed cluster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Results – Top ‘n’ items are selected for all the Users based on predicted ratings.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 Refresh - Batch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 Error -  For test data, RMSE of 3.25 was achieved. The higher RMSE can be attributed to highly random nature of data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616358" y="2236788"/>
        <a:ext cx="3616358" cy="3294087"/>
      </dsp:txXfrm>
    </dsp:sp>
    <dsp:sp modelId="{4543E0CE-21DA-4F3D-A2F2-1431CE109D5D}">
      <dsp:nvSpPr>
        <dsp:cNvPr id="0" name=""/>
        <dsp:cNvSpPr/>
      </dsp:nvSpPr>
      <dsp:spPr>
        <a:xfrm>
          <a:off x="7232717" y="1488132"/>
          <a:ext cx="4508707" cy="170999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714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Future Work</a:t>
          </a:r>
        </a:p>
      </dsp:txBody>
      <dsp:txXfrm>
        <a:off x="7232717" y="1915632"/>
        <a:ext cx="4081208" cy="854999"/>
      </dsp:txXfrm>
    </dsp:sp>
    <dsp:sp modelId="{66347758-0E0C-42C6-9353-472AEDCDDC27}">
      <dsp:nvSpPr>
        <dsp:cNvPr id="0" name=""/>
        <dsp:cNvSpPr/>
      </dsp:nvSpPr>
      <dsp:spPr>
        <a:xfrm>
          <a:off x="7232717" y="2806788"/>
          <a:ext cx="3616358" cy="32458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Train on a larger dataset with more hyper parameter and on a distributed Cluster - Hadoop or EMR preferably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Train on seasonality data to get seasonality trends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 Cold Start problem - Use demographics data to cluster the result and then assign each user the popular items within that Cluster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 Refresh – Look for methods with online batch training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Compare the results, performance with AWS Personalize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 streaming, use SGD instead of ALS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7232717" y="2806788"/>
        <a:ext cx="3616358" cy="324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ED23-4ADC-4B1A-B44E-0AB90840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C882F-ABE2-430A-AB57-E3FC6C09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8FFC-C794-4EE1-9CE9-EC048066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6C34-2AAA-428E-9EB3-A358B409AC5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4A6C-5128-4062-A845-EB12A5B0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B068-73A4-4473-A2E5-610F624B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C4A7-F9FE-432E-8FF6-044BE7B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6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6CD9-DCE8-4182-8A84-600661F4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5107E-B2B9-4384-ABF9-96B58D074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C5872-99BB-4D26-8342-CF2D731B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6C34-2AAA-428E-9EB3-A358B409AC5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9B56-8AA4-404F-B6FC-C568B9D9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EF08-25E3-4A04-8CE5-90B49407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C4A7-F9FE-432E-8FF6-044BE7B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1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539C5-66CD-4906-A5C0-59F8C42AF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B17AE-1D6C-432F-B677-7D1734BDD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CAE91-AA0E-40D9-9BE6-AF709D99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6C34-2AAA-428E-9EB3-A358B409AC5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7D0E-AA30-4A59-959E-C8FAC43F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0C5C-BA20-4523-9EE5-3C6C0FCE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C4A7-F9FE-432E-8FF6-044BE7B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4936-86F2-4AFC-9F5E-4FBEBC48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63C2-CF18-4A9C-9E50-459B48DC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DEF68-CE61-420E-B37D-81129419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6C34-2AAA-428E-9EB3-A358B409AC5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A3FF-2E7B-4BB4-A5B3-F6D22FF6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B666-9FFB-4639-8B61-28581B03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C4A7-F9FE-432E-8FF6-044BE7B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2E60-53D7-4438-97B0-1546186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F4989-11A4-42E6-9E69-542EFBE0D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A16F-C951-4FF9-86CB-9494948C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6C34-2AAA-428E-9EB3-A358B409AC5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6EC61-1B6A-4440-9110-031A78B9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DE5B-4972-4780-9701-1CF5BA67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C4A7-F9FE-432E-8FF6-044BE7B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F8D6-55BE-46F9-9F9C-DEDDA815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D450-BBAC-46A4-B4B0-A1D96B9E9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4C09F-0B74-4ADC-814D-AB22A4B60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467FD-CE52-42DC-97F5-83DA94A3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6C34-2AAA-428E-9EB3-A358B409AC5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1B28-92C5-4202-B681-3B381F7F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00FC3-EE72-499A-9F1C-E471B50B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C4A7-F9FE-432E-8FF6-044BE7B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3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17E8-B911-4AA6-AA01-27F16615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84E35-7954-453A-9702-0A8FDA35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78280-8881-4F98-91B1-295E9B484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5B9D4-B6FF-492B-A726-01737EA1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17DAB-E7D8-4967-8338-3F0B5C4C2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9A986-4762-4BF4-90F6-60DBA430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6C34-2AAA-428E-9EB3-A358B409AC5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18C33-A191-414B-A1FF-6ABC8DC2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73F98-9EB7-4579-A097-6F60D2F9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C4A7-F9FE-432E-8FF6-044BE7B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4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DA99-CC1E-4D23-9768-051BC2C5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D93B0-0A92-4ECC-B663-89FA3A13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6C34-2AAA-428E-9EB3-A358B409AC5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762E0-AEB1-46AF-BCA5-2226CED7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B236A-1BC6-40BA-AD7A-0E1F6E4E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C4A7-F9FE-432E-8FF6-044BE7B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7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443EE-F40D-492C-AB75-3FEE634B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6C34-2AAA-428E-9EB3-A358B409AC5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34D08-0E50-4EA9-AA6A-8AF6F435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3D2A8-338C-439D-9EDD-63C9D57D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C4A7-F9FE-432E-8FF6-044BE7B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CF37-B8FF-4232-AECC-9E93319B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80D1-EA39-4E6D-86E1-94FB95A0C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5A919-2A05-4AC0-9A14-BE8B91211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E0903-5C3B-4F19-B1B1-A4A4E0AF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6C34-2AAA-428E-9EB3-A358B409AC5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3E560-FE5F-4B08-92EE-0FDC5EC6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EBC3C-EFB3-4408-90AF-8A251D6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C4A7-F9FE-432E-8FF6-044BE7B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9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DED3-E941-44C9-88E1-6FA9FFC1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A72F0-060A-4165-904F-03AED04C7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2923C-534A-4B23-AE4C-1AEFFBF5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BBA2-E0FD-4DA1-AE8C-C65A2CCF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6C34-2AAA-428E-9EB3-A358B409AC5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7DA17-2913-4C25-9444-ADCBE2A5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075F2-CF83-4651-9E71-0CF433D2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C4A7-F9FE-432E-8FF6-044BE7B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72AB6-2095-4A75-8C80-DE36938C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C1ACD-34FC-41D2-8BDB-1FB86B51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CB60-267A-480A-BFD6-E1BD096DD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B6C34-2AAA-428E-9EB3-A358B409AC5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D979-5DBF-438E-92E5-F6034C36B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C351-A608-4A18-9A1D-FFDFF1061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C4A7-F9FE-432E-8FF6-044BE7B60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C64A-2524-4266-B2EE-2135F8201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470" y="2723322"/>
            <a:ext cx="9144000" cy="7056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Building a Recommender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FE515-EB6B-4327-8FFD-D48B06CAA596}"/>
              </a:ext>
            </a:extLst>
          </p:cNvPr>
          <p:cNvSpPr txBox="1"/>
          <p:nvPr/>
        </p:nvSpPr>
        <p:spPr>
          <a:xfrm>
            <a:off x="9051236" y="5168348"/>
            <a:ext cx="226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May 2019</a:t>
            </a:r>
          </a:p>
        </p:txBody>
      </p:sp>
    </p:spTree>
    <p:extLst>
      <p:ext uri="{BB962C8B-B14F-4D97-AF65-F5344CB8AC3E}">
        <p14:creationId xmlns:p14="http://schemas.microsoft.com/office/powerpoint/2010/main" val="83324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ABD7CF-4394-4AA4-9071-BDA4314B4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531254"/>
              </p:ext>
            </p:extLst>
          </p:nvPr>
        </p:nvGraphicFramePr>
        <p:xfrm>
          <a:off x="172278" y="251792"/>
          <a:ext cx="11741425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393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280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Building a Recommender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Recommender System</dc:title>
  <dc:creator>Sandip Pradhan</dc:creator>
  <cp:lastModifiedBy>Sandip Pradhan</cp:lastModifiedBy>
  <cp:revision>23</cp:revision>
  <dcterms:created xsi:type="dcterms:W3CDTF">2019-05-19T07:31:39Z</dcterms:created>
  <dcterms:modified xsi:type="dcterms:W3CDTF">2019-05-21T13:39:36Z</dcterms:modified>
</cp:coreProperties>
</file>