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3.jpg" ContentType="image/jpe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79" r:id="rId3"/>
    <p:sldId id="257" r:id="rId4"/>
    <p:sldId id="258" r:id="rId5"/>
    <p:sldId id="276" r:id="rId6"/>
    <p:sldId id="261" r:id="rId7"/>
    <p:sldId id="259" r:id="rId8"/>
    <p:sldId id="271" r:id="rId9"/>
    <p:sldId id="272" r:id="rId10"/>
    <p:sldId id="260" r:id="rId11"/>
    <p:sldId id="262" r:id="rId12"/>
    <p:sldId id="265" r:id="rId13"/>
    <p:sldId id="266" r:id="rId14"/>
    <p:sldId id="268" r:id="rId15"/>
    <p:sldId id="267" r:id="rId16"/>
    <p:sldId id="269" r:id="rId17"/>
    <p:sldId id="277" r:id="rId18"/>
    <p:sldId id="278" r:id="rId19"/>
    <p:sldId id="270" r:id="rId20"/>
    <p:sldId id="274" r:id="rId21"/>
    <p:sldId id="275" r:id="rId22"/>
    <p:sldId id="273" r:id="rId23"/>
    <p:sldId id="263" r:id="rId24"/>
    <p:sldId id="264" r:id="rId2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9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CC2260-5544-4D96-BC13-44092ABF3B1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BB247119-4B77-4F63-9340-0B61B151DB79}">
      <dgm:prSet phldrT="[Text]"/>
      <dgm:spPr/>
      <dgm:t>
        <a:bodyPr/>
        <a:lstStyle/>
        <a:p>
          <a:r>
            <a:rPr lang="da-DK" dirty="0"/>
            <a:t>Create someting</a:t>
          </a:r>
        </a:p>
      </dgm:t>
    </dgm:pt>
    <dgm:pt modelId="{E4C223CD-729D-48E3-B8CD-755A5680911F}" type="parTrans" cxnId="{DB536753-D921-4774-B399-CA1147CBC889}">
      <dgm:prSet/>
      <dgm:spPr/>
      <dgm:t>
        <a:bodyPr/>
        <a:lstStyle/>
        <a:p>
          <a:endParaRPr lang="da-DK"/>
        </a:p>
      </dgm:t>
    </dgm:pt>
    <dgm:pt modelId="{CFF80516-EAA6-46B0-A038-394CB13F4D68}" type="sibTrans" cxnId="{DB536753-D921-4774-B399-CA1147CBC889}">
      <dgm:prSet/>
      <dgm:spPr/>
      <dgm:t>
        <a:bodyPr/>
        <a:lstStyle/>
        <a:p>
          <a:endParaRPr lang="da-DK"/>
        </a:p>
      </dgm:t>
    </dgm:pt>
    <dgm:pt modelId="{77964FDE-E383-4157-9B6B-F61F4F11F19D}">
      <dgm:prSet phldrT="[Text]"/>
      <dgm:spPr/>
      <dgm:t>
        <a:bodyPr/>
        <a:lstStyle/>
        <a:p>
          <a:r>
            <a:rPr lang="da-DK" dirty="0"/>
            <a:t>Break it</a:t>
          </a:r>
        </a:p>
      </dgm:t>
    </dgm:pt>
    <dgm:pt modelId="{E2A40C6B-3A04-4FD3-843B-83F2392E91FB}" type="parTrans" cxnId="{BA73A26A-37E0-4D8F-B34D-7D04024C0E44}">
      <dgm:prSet/>
      <dgm:spPr/>
      <dgm:t>
        <a:bodyPr/>
        <a:lstStyle/>
        <a:p>
          <a:endParaRPr lang="da-DK"/>
        </a:p>
      </dgm:t>
    </dgm:pt>
    <dgm:pt modelId="{805AA5CE-B8A3-4FCE-AB6C-760647B1627A}" type="sibTrans" cxnId="{BA73A26A-37E0-4D8F-B34D-7D04024C0E44}">
      <dgm:prSet/>
      <dgm:spPr/>
      <dgm:t>
        <a:bodyPr/>
        <a:lstStyle/>
        <a:p>
          <a:endParaRPr lang="da-DK"/>
        </a:p>
      </dgm:t>
    </dgm:pt>
    <dgm:pt modelId="{60FE5C1F-90D1-4B13-819F-296E4120BD4A}">
      <dgm:prSet phldrT="[Text]"/>
      <dgm:spPr/>
      <dgm:t>
        <a:bodyPr/>
        <a:lstStyle/>
        <a:p>
          <a:r>
            <a:rPr lang="da-DK" dirty="0"/>
            <a:t>Fix it</a:t>
          </a:r>
        </a:p>
      </dgm:t>
    </dgm:pt>
    <dgm:pt modelId="{F502597E-F058-4D08-A737-4EBEEACE636E}" type="parTrans" cxnId="{2456689A-62DA-4A9B-8D93-B499CCC85C30}">
      <dgm:prSet/>
      <dgm:spPr/>
      <dgm:t>
        <a:bodyPr/>
        <a:lstStyle/>
        <a:p>
          <a:endParaRPr lang="da-DK"/>
        </a:p>
      </dgm:t>
    </dgm:pt>
    <dgm:pt modelId="{D3892340-B653-4564-BDC0-28DB59594E68}" type="sibTrans" cxnId="{2456689A-62DA-4A9B-8D93-B499CCC85C30}">
      <dgm:prSet/>
      <dgm:spPr/>
      <dgm:t>
        <a:bodyPr/>
        <a:lstStyle/>
        <a:p>
          <a:endParaRPr lang="da-DK"/>
        </a:p>
      </dgm:t>
    </dgm:pt>
    <dgm:pt modelId="{E28A2A84-9039-426A-A930-947A8C0D7674}" type="pres">
      <dgm:prSet presAssocID="{F0CC2260-5544-4D96-BC13-44092ABF3B12}" presName="cycle" presStyleCnt="0">
        <dgm:presLayoutVars>
          <dgm:dir/>
          <dgm:resizeHandles val="exact"/>
        </dgm:presLayoutVars>
      </dgm:prSet>
      <dgm:spPr/>
    </dgm:pt>
    <dgm:pt modelId="{39A00B8D-F266-4101-8E70-20D4D163CB5D}" type="pres">
      <dgm:prSet presAssocID="{BB247119-4B77-4F63-9340-0B61B151DB79}" presName="node" presStyleLbl="node1" presStyleIdx="0" presStyleCnt="3">
        <dgm:presLayoutVars>
          <dgm:bulletEnabled val="1"/>
        </dgm:presLayoutVars>
      </dgm:prSet>
      <dgm:spPr/>
    </dgm:pt>
    <dgm:pt modelId="{EA537E59-0A30-4170-9695-F6563DA45A56}" type="pres">
      <dgm:prSet presAssocID="{CFF80516-EAA6-46B0-A038-394CB13F4D68}" presName="sibTrans" presStyleLbl="sibTrans2D1" presStyleIdx="0" presStyleCnt="3"/>
      <dgm:spPr/>
    </dgm:pt>
    <dgm:pt modelId="{5CFA62CD-6C02-4DCC-9481-E9E5713D4809}" type="pres">
      <dgm:prSet presAssocID="{CFF80516-EAA6-46B0-A038-394CB13F4D68}" presName="connectorText" presStyleLbl="sibTrans2D1" presStyleIdx="0" presStyleCnt="3"/>
      <dgm:spPr/>
    </dgm:pt>
    <dgm:pt modelId="{0C798C6E-1AE4-49D3-B68E-1F1C3FF12FAC}" type="pres">
      <dgm:prSet presAssocID="{77964FDE-E383-4157-9B6B-F61F4F11F19D}" presName="node" presStyleLbl="node1" presStyleIdx="1" presStyleCnt="3">
        <dgm:presLayoutVars>
          <dgm:bulletEnabled val="1"/>
        </dgm:presLayoutVars>
      </dgm:prSet>
      <dgm:spPr/>
    </dgm:pt>
    <dgm:pt modelId="{A70B3B02-56CD-4C7C-8D41-66903E4FFA0F}" type="pres">
      <dgm:prSet presAssocID="{805AA5CE-B8A3-4FCE-AB6C-760647B1627A}" presName="sibTrans" presStyleLbl="sibTrans2D1" presStyleIdx="1" presStyleCnt="3"/>
      <dgm:spPr/>
    </dgm:pt>
    <dgm:pt modelId="{20D7A489-D412-4AD8-8CA6-48231F29C67A}" type="pres">
      <dgm:prSet presAssocID="{805AA5CE-B8A3-4FCE-AB6C-760647B1627A}" presName="connectorText" presStyleLbl="sibTrans2D1" presStyleIdx="1" presStyleCnt="3"/>
      <dgm:spPr/>
    </dgm:pt>
    <dgm:pt modelId="{550E017D-997B-459A-8995-186DE329E389}" type="pres">
      <dgm:prSet presAssocID="{60FE5C1F-90D1-4B13-819F-296E4120BD4A}" presName="node" presStyleLbl="node1" presStyleIdx="2" presStyleCnt="3" custRadScaleRad="101685" custRadScaleInc="-1185">
        <dgm:presLayoutVars>
          <dgm:bulletEnabled val="1"/>
        </dgm:presLayoutVars>
      </dgm:prSet>
      <dgm:spPr/>
    </dgm:pt>
    <dgm:pt modelId="{C4FDE06D-CD04-4691-82BC-320D44286198}" type="pres">
      <dgm:prSet presAssocID="{D3892340-B653-4564-BDC0-28DB59594E68}" presName="sibTrans" presStyleLbl="sibTrans2D1" presStyleIdx="2" presStyleCnt="3"/>
      <dgm:spPr/>
    </dgm:pt>
    <dgm:pt modelId="{F824FAFF-5718-4E38-A69C-D574F9C48A95}" type="pres">
      <dgm:prSet presAssocID="{D3892340-B653-4564-BDC0-28DB59594E68}" presName="connectorText" presStyleLbl="sibTrans2D1" presStyleIdx="2" presStyleCnt="3"/>
      <dgm:spPr/>
    </dgm:pt>
  </dgm:ptLst>
  <dgm:cxnLst>
    <dgm:cxn modelId="{A8059133-96DD-4FDC-BC7C-E7C1B8D02433}" type="presOf" srcId="{CFF80516-EAA6-46B0-A038-394CB13F4D68}" destId="{5CFA62CD-6C02-4DCC-9481-E9E5713D4809}" srcOrd="1" destOrd="0" presId="urn:microsoft.com/office/officeart/2005/8/layout/cycle2"/>
    <dgm:cxn modelId="{CAF8CC39-D62B-4474-AF7B-BEB6092149EB}" type="presOf" srcId="{CFF80516-EAA6-46B0-A038-394CB13F4D68}" destId="{EA537E59-0A30-4170-9695-F6563DA45A56}" srcOrd="0" destOrd="0" presId="urn:microsoft.com/office/officeart/2005/8/layout/cycle2"/>
    <dgm:cxn modelId="{484F9B5D-5F71-400B-A3A1-5AFED2CE8B63}" type="presOf" srcId="{77964FDE-E383-4157-9B6B-F61F4F11F19D}" destId="{0C798C6E-1AE4-49D3-B68E-1F1C3FF12FAC}" srcOrd="0" destOrd="0" presId="urn:microsoft.com/office/officeart/2005/8/layout/cycle2"/>
    <dgm:cxn modelId="{D4038443-5965-4C12-AD82-5B28452E6C44}" type="presOf" srcId="{805AA5CE-B8A3-4FCE-AB6C-760647B1627A}" destId="{20D7A489-D412-4AD8-8CA6-48231F29C67A}" srcOrd="1" destOrd="0" presId="urn:microsoft.com/office/officeart/2005/8/layout/cycle2"/>
    <dgm:cxn modelId="{BA73A26A-37E0-4D8F-B34D-7D04024C0E44}" srcId="{F0CC2260-5544-4D96-BC13-44092ABF3B12}" destId="{77964FDE-E383-4157-9B6B-F61F4F11F19D}" srcOrd="1" destOrd="0" parTransId="{E2A40C6B-3A04-4FD3-843B-83F2392E91FB}" sibTransId="{805AA5CE-B8A3-4FCE-AB6C-760647B1627A}"/>
    <dgm:cxn modelId="{DB536753-D921-4774-B399-CA1147CBC889}" srcId="{F0CC2260-5544-4D96-BC13-44092ABF3B12}" destId="{BB247119-4B77-4F63-9340-0B61B151DB79}" srcOrd="0" destOrd="0" parTransId="{E4C223CD-729D-48E3-B8CD-755A5680911F}" sibTransId="{CFF80516-EAA6-46B0-A038-394CB13F4D68}"/>
    <dgm:cxn modelId="{CCFA547F-D73B-4F7B-8792-4A6181DAE6D7}" type="presOf" srcId="{D3892340-B653-4564-BDC0-28DB59594E68}" destId="{F824FAFF-5718-4E38-A69C-D574F9C48A95}" srcOrd="1" destOrd="0" presId="urn:microsoft.com/office/officeart/2005/8/layout/cycle2"/>
    <dgm:cxn modelId="{DC0FB08B-D8B1-4D11-BAFD-2FF6D7600B29}" type="presOf" srcId="{60FE5C1F-90D1-4B13-819F-296E4120BD4A}" destId="{550E017D-997B-459A-8995-186DE329E389}" srcOrd="0" destOrd="0" presId="urn:microsoft.com/office/officeart/2005/8/layout/cycle2"/>
    <dgm:cxn modelId="{2456689A-62DA-4A9B-8D93-B499CCC85C30}" srcId="{F0CC2260-5544-4D96-BC13-44092ABF3B12}" destId="{60FE5C1F-90D1-4B13-819F-296E4120BD4A}" srcOrd="2" destOrd="0" parTransId="{F502597E-F058-4D08-A737-4EBEEACE636E}" sibTransId="{D3892340-B653-4564-BDC0-28DB59594E68}"/>
    <dgm:cxn modelId="{8694719B-4045-4468-9040-A58177805453}" type="presOf" srcId="{BB247119-4B77-4F63-9340-0B61B151DB79}" destId="{39A00B8D-F266-4101-8E70-20D4D163CB5D}" srcOrd="0" destOrd="0" presId="urn:microsoft.com/office/officeart/2005/8/layout/cycle2"/>
    <dgm:cxn modelId="{C99080A2-5893-4F6D-94F3-45E1A0851EDB}" type="presOf" srcId="{F0CC2260-5544-4D96-BC13-44092ABF3B12}" destId="{E28A2A84-9039-426A-A930-947A8C0D7674}" srcOrd="0" destOrd="0" presId="urn:microsoft.com/office/officeart/2005/8/layout/cycle2"/>
    <dgm:cxn modelId="{C64E85E7-F444-493D-8EB3-2F6F5C12E37D}" type="presOf" srcId="{805AA5CE-B8A3-4FCE-AB6C-760647B1627A}" destId="{A70B3B02-56CD-4C7C-8D41-66903E4FFA0F}" srcOrd="0" destOrd="0" presId="urn:microsoft.com/office/officeart/2005/8/layout/cycle2"/>
    <dgm:cxn modelId="{AF5EB0EE-90CC-4091-8769-996E20EAD9D1}" type="presOf" srcId="{D3892340-B653-4564-BDC0-28DB59594E68}" destId="{C4FDE06D-CD04-4691-82BC-320D44286198}" srcOrd="0" destOrd="0" presId="urn:microsoft.com/office/officeart/2005/8/layout/cycle2"/>
    <dgm:cxn modelId="{962D580A-542B-4A7B-89F4-684D61B6A583}" type="presParOf" srcId="{E28A2A84-9039-426A-A930-947A8C0D7674}" destId="{39A00B8D-F266-4101-8E70-20D4D163CB5D}" srcOrd="0" destOrd="0" presId="urn:microsoft.com/office/officeart/2005/8/layout/cycle2"/>
    <dgm:cxn modelId="{0CCD060E-2859-4870-A1CA-3FB090AD93B0}" type="presParOf" srcId="{E28A2A84-9039-426A-A930-947A8C0D7674}" destId="{EA537E59-0A30-4170-9695-F6563DA45A56}" srcOrd="1" destOrd="0" presId="urn:microsoft.com/office/officeart/2005/8/layout/cycle2"/>
    <dgm:cxn modelId="{938371AD-549E-4644-A377-817D45D09F01}" type="presParOf" srcId="{EA537E59-0A30-4170-9695-F6563DA45A56}" destId="{5CFA62CD-6C02-4DCC-9481-E9E5713D4809}" srcOrd="0" destOrd="0" presId="urn:microsoft.com/office/officeart/2005/8/layout/cycle2"/>
    <dgm:cxn modelId="{E1969D1F-3593-4349-849C-7D733B9F3653}" type="presParOf" srcId="{E28A2A84-9039-426A-A930-947A8C0D7674}" destId="{0C798C6E-1AE4-49D3-B68E-1F1C3FF12FAC}" srcOrd="2" destOrd="0" presId="urn:microsoft.com/office/officeart/2005/8/layout/cycle2"/>
    <dgm:cxn modelId="{5E652886-2F2D-4E47-885D-FB0683CD73B3}" type="presParOf" srcId="{E28A2A84-9039-426A-A930-947A8C0D7674}" destId="{A70B3B02-56CD-4C7C-8D41-66903E4FFA0F}" srcOrd="3" destOrd="0" presId="urn:microsoft.com/office/officeart/2005/8/layout/cycle2"/>
    <dgm:cxn modelId="{1CDCA3E0-365D-404C-89BE-6E8F2C242166}" type="presParOf" srcId="{A70B3B02-56CD-4C7C-8D41-66903E4FFA0F}" destId="{20D7A489-D412-4AD8-8CA6-48231F29C67A}" srcOrd="0" destOrd="0" presId="urn:microsoft.com/office/officeart/2005/8/layout/cycle2"/>
    <dgm:cxn modelId="{B1050548-4320-4BCE-BA55-21D117FAE19F}" type="presParOf" srcId="{E28A2A84-9039-426A-A930-947A8C0D7674}" destId="{550E017D-997B-459A-8995-186DE329E389}" srcOrd="4" destOrd="0" presId="urn:microsoft.com/office/officeart/2005/8/layout/cycle2"/>
    <dgm:cxn modelId="{7C292DB5-7629-4832-8613-FFEEEEEC13D5}" type="presParOf" srcId="{E28A2A84-9039-426A-A930-947A8C0D7674}" destId="{C4FDE06D-CD04-4691-82BC-320D44286198}" srcOrd="5" destOrd="0" presId="urn:microsoft.com/office/officeart/2005/8/layout/cycle2"/>
    <dgm:cxn modelId="{19AD0013-5CED-4B49-A863-C55B25E89DB2}" type="presParOf" srcId="{C4FDE06D-CD04-4691-82BC-320D44286198}" destId="{F824FAFF-5718-4E38-A69C-D574F9C48A9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A00B8D-F266-4101-8E70-20D4D163CB5D}">
      <dsp:nvSpPr>
        <dsp:cNvPr id="0" name=""/>
        <dsp:cNvSpPr/>
      </dsp:nvSpPr>
      <dsp:spPr>
        <a:xfrm>
          <a:off x="1031314" y="687"/>
          <a:ext cx="1308691" cy="13086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/>
            <a:t>Create someting</a:t>
          </a:r>
        </a:p>
      </dsp:txBody>
      <dsp:txXfrm>
        <a:off x="1222967" y="192340"/>
        <a:ext cx="925385" cy="925385"/>
      </dsp:txXfrm>
    </dsp:sp>
    <dsp:sp modelId="{EA537E59-0A30-4170-9695-F6563DA45A56}">
      <dsp:nvSpPr>
        <dsp:cNvPr id="0" name=""/>
        <dsp:cNvSpPr/>
      </dsp:nvSpPr>
      <dsp:spPr>
        <a:xfrm rot="3600000">
          <a:off x="1998093" y="1276028"/>
          <a:ext cx="347202" cy="4416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500" kern="1200"/>
        </a:p>
      </dsp:txBody>
      <dsp:txXfrm>
        <a:off x="2024133" y="1319262"/>
        <a:ext cx="243041" cy="265009"/>
      </dsp:txXfrm>
    </dsp:sp>
    <dsp:sp modelId="{0C798C6E-1AE4-49D3-B68E-1F1C3FF12FAC}">
      <dsp:nvSpPr>
        <dsp:cNvPr id="0" name=""/>
        <dsp:cNvSpPr/>
      </dsp:nvSpPr>
      <dsp:spPr>
        <a:xfrm>
          <a:off x="2013210" y="1701380"/>
          <a:ext cx="1308691" cy="13086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/>
            <a:t>Break it</a:t>
          </a:r>
        </a:p>
      </dsp:txBody>
      <dsp:txXfrm>
        <a:off x="2204863" y="1893033"/>
        <a:ext cx="925385" cy="925385"/>
      </dsp:txXfrm>
    </dsp:sp>
    <dsp:sp modelId="{A70B3B02-56CD-4C7C-8D41-66903E4FFA0F}">
      <dsp:nvSpPr>
        <dsp:cNvPr id="0" name=""/>
        <dsp:cNvSpPr/>
      </dsp:nvSpPr>
      <dsp:spPr>
        <a:xfrm rot="10798802">
          <a:off x="1514899" y="2135225"/>
          <a:ext cx="352139" cy="4416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500" kern="1200"/>
        </a:p>
      </dsp:txBody>
      <dsp:txXfrm rot="10800000">
        <a:off x="1620541" y="2223544"/>
        <a:ext cx="246497" cy="265009"/>
      </dsp:txXfrm>
    </dsp:sp>
    <dsp:sp modelId="{550E017D-997B-459A-8995-186DE329E389}">
      <dsp:nvSpPr>
        <dsp:cNvPr id="0" name=""/>
        <dsp:cNvSpPr/>
      </dsp:nvSpPr>
      <dsp:spPr>
        <a:xfrm>
          <a:off x="40104" y="1702068"/>
          <a:ext cx="1308691" cy="13086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/>
            <a:t>Fix it</a:t>
          </a:r>
        </a:p>
      </dsp:txBody>
      <dsp:txXfrm>
        <a:off x="231757" y="1893721"/>
        <a:ext cx="925385" cy="925385"/>
      </dsp:txXfrm>
    </dsp:sp>
    <dsp:sp modelId="{C4FDE06D-CD04-4691-82BC-320D44286198}">
      <dsp:nvSpPr>
        <dsp:cNvPr id="0" name=""/>
        <dsp:cNvSpPr/>
      </dsp:nvSpPr>
      <dsp:spPr>
        <a:xfrm rot="18013484">
          <a:off x="1010071" y="1293441"/>
          <a:ext cx="349994" cy="4416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500" kern="1200"/>
        </a:p>
      </dsp:txBody>
      <dsp:txXfrm>
        <a:off x="1036142" y="1427140"/>
        <a:ext cx="244996" cy="2650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A6FC81-88BB-4756-97B3-92C2BC4F89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CA38D-3B50-49B2-BC0C-1A65C8FDC4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CAE95-D2DD-4998-876A-092BFD628C65}" type="datetimeFigureOut">
              <a:rPr lang="da-DK" smtClean="0"/>
              <a:t>10-01-2022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CB861-E051-4E8B-8F79-41D7645DA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4F509-E4F3-4337-8940-5AC455DA87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53C36-DB6E-423F-949E-B6BA044034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88615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8E099-58AA-4136-B409-1CAD1943D842}" type="datetimeFigureOut">
              <a:rPr lang="da-DK" smtClean="0"/>
              <a:t>10-01-2022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4DC30-9EA7-4B54-946B-93BCBEFC14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921471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5267-9A4A-4075-B28D-F806A65AF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D43A5-4CD0-4AAF-8C41-CFD50D9DD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9E7AF-C317-4673-9FF7-6D5E513D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34AD-9960-4065-BF34-86ED0345A76D}" type="datetime1">
              <a:rPr lang="en-US" smtClean="0"/>
              <a:t>1/10/2022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41D77-351C-4D5B-A288-49BB1182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80BEA-CED0-422A-98FC-4DA173C9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Picture 7" descr="Logo, icon, company name&#10;&#10;Description automatically generated">
            <a:extLst>
              <a:ext uri="{FF2B5EF4-FFF2-40B4-BE49-F238E27FC236}">
                <a16:creationId xmlns:a16="http://schemas.microsoft.com/office/drawing/2014/main" id="{5FAF3903-1853-4EB3-BE81-6CDE10CE91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382" y="162261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D79D-35B4-44CF-8F91-3A383205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3E0BD-7C2A-4CBA-AB69-2D7FC78BD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8630D-351F-4F12-A3AD-C4393898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9758-3775-48D7-A841-693E908C3BF4}" type="datetime1">
              <a:rPr lang="en-US" smtClean="0"/>
              <a:t>1/10/2022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6FCFE-D444-489B-AA96-55BE0C4A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2F69-8C4C-4773-8356-5FC013D7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003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FE678-1C50-4CFE-AF3C-F3EC773B8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99E88-61BC-4EC5-9B3D-CFEC9DED4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DDADC-8BA5-43D1-A6D1-C5EB81F2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3FF1-EDBD-4F2A-8366-34A4E3728310}" type="datetime1">
              <a:rPr lang="en-US" smtClean="0"/>
              <a:t>1/10/2022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0F754-C835-40A4-9215-A5D74B86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04B1F-BE60-4977-AC77-2FAD4453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425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23B9-7363-4861-90B3-F50F7764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8936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85411-7FE5-4257-A68F-A3C5CA0C0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48333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F3330-B584-421D-983E-5AE88EF1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1/10/2022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756B2-045B-49AB-813E-134E22E7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28FC1-F18B-4076-838F-1AE259DA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 descr="Logo, icon, company name&#10;&#10;Description automatically generated">
            <a:extLst>
              <a:ext uri="{FF2B5EF4-FFF2-40B4-BE49-F238E27FC236}">
                <a16:creationId xmlns:a16="http://schemas.microsoft.com/office/drawing/2014/main" id="{7F19038F-30BD-4F76-B217-83EF9D5F27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309" y="136525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6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58E5-ACB6-4596-AB0F-9DE213B5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5D648-8BE3-4BB8-91CE-AB9543F94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30779-9AD5-45C7-A001-793DCFC6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8F03-F67D-4508-A858-99FCD085087C}" type="datetime1">
              <a:rPr lang="en-US" smtClean="0"/>
              <a:t>1/10/2022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89FC-A0BE-4B0F-B2A4-D6AEC513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578B0-8D80-47BC-959C-D931FF0B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921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9BDA-5108-4B00-B08B-E13BF65A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ADC78-9808-474B-B427-47B1801DB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43D59-4098-46FE-9D36-DB6D7AF31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6AABC-3CD4-453D-BB34-070C1AFC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2930-3FFD-4F93-A4BD-4F0D1A0B4514}" type="datetime1">
              <a:rPr lang="en-US" smtClean="0"/>
              <a:t>1/10/2022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CA926-B96D-43E6-B983-C604D636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1F6FB-4694-4DAE-B5E7-964089B5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50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AC49-C6EE-4644-A0A0-9FBB61B1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46C23-49D6-44B0-8B1D-34A491CA7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80B77-60C7-45DC-9431-0AD059BA5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358B0-DDC4-4168-B49F-6B7782225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72B06-FE8C-417F-9718-FC9B8A121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A4307-19B9-4BF8-BA83-A7D4F8B7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9B9B-30CC-4693-8E0F-1A94A979E2C5}" type="datetime1">
              <a:rPr lang="en-US" smtClean="0"/>
              <a:t>1/10/2022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5E4DD-30B3-4043-B096-D2466A31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A97732-1947-41B7-9B66-1410D3A1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20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37DC-33BF-469C-BC10-35D745DC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2F446-C5B2-4470-911A-3CBE1606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433B-E6A7-44FF-8B55-539471B4D7C5}" type="datetime1">
              <a:rPr lang="en-US" smtClean="0"/>
              <a:t>1/10/2022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484E3-75C4-4E3C-8421-775EDB4A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ACC3B-C79A-4EFA-8D82-956DAB51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683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D5F5A-3663-4617-970F-5331FF53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4001-6A8C-42DA-824F-B5CC1375B861}" type="datetime1">
              <a:rPr lang="en-US" smtClean="0"/>
              <a:t>1/10/2022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18533-0021-4E91-84C6-47B92075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4BD47-4E7C-4BAE-AD51-B185CFC4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841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F0EE-2A6D-42D3-AC47-AA5D3DE5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DBCB7-2FAA-495F-8440-A086E8D9F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E1040-7459-4390-BB3A-D6FCF0A62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17182-4217-4222-8BAE-85657CC0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E137-2C5E-4078-8BA2-7D42D7E67218}" type="datetime1">
              <a:rPr lang="en-US" smtClean="0"/>
              <a:t>1/10/2022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DF9A3-6F2E-4324-8BCC-A4996D02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1FA7C-C2A3-4479-9518-EFF66B2B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216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9090-3725-4155-8A0A-7F95FE99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6156B-DE83-4664-89DD-AC27B6654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C3EC4-0E6D-40C5-B78E-247463B4C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86714-C157-4B94-857C-9F65F465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36FF-56D3-4E93-92E8-71121EAB120E}" type="datetime1">
              <a:rPr lang="en-US" smtClean="0"/>
              <a:t>1/10/2022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40774-FDEE-4F91-A414-B3464EA6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8B28-1769-439E-8C7C-EA75E778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122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92593C-0F27-49DB-94CE-4A417361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41E61-7681-42B9-B338-03D4F4D58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C32E-4B47-4ED8-91C2-43A6B4216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01EF2-4BCA-4009-ACCF-B97F259DEF6F}" type="datetime1">
              <a:rPr lang="en-US" smtClean="0"/>
              <a:t>1/10/2022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1B208-6561-4CDC-BCC3-E8331C2B9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9CF33-9115-44B2-8E93-48371739B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690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4E48-9A0A-4B8F-8C1D-4814AF0D66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>
                <a:solidFill>
                  <a:schemeClr val="accent2"/>
                </a:solidFill>
              </a:rPr>
              <a:t>Continues Integration (CI)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62753-25E2-4E72-BF17-2BE1F58D6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Machine Learning Operations</a:t>
            </a:r>
          </a:p>
          <a:p>
            <a:r>
              <a:rPr lang="da-DK" dirty="0"/>
              <a:t>Nicki Skafte Detlefsen,</a:t>
            </a:r>
          </a:p>
          <a:p>
            <a:r>
              <a:rPr lang="da-DK" dirty="0"/>
              <a:t>Postdoc</a:t>
            </a:r>
          </a:p>
          <a:p>
            <a:r>
              <a:rPr lang="da-DK" dirty="0"/>
              <a:t>DTU Compute</a:t>
            </a:r>
          </a:p>
        </p:txBody>
      </p:sp>
    </p:spTree>
    <p:extLst>
      <p:ext uri="{BB962C8B-B14F-4D97-AF65-F5344CB8AC3E}">
        <p14:creationId xmlns:p14="http://schemas.microsoft.com/office/powerpoint/2010/main" val="3252465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CAB80-0536-4C1F-B6CE-EC85D3C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CI step 2: Automating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E39EE-762B-47D7-995F-8880FB5E5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be automated: EVERYTHING</a:t>
            </a:r>
          </a:p>
          <a:p>
            <a:pPr lvl="1"/>
            <a:r>
              <a:rPr lang="en-US" dirty="0"/>
              <a:t>Functional tests</a:t>
            </a:r>
          </a:p>
          <a:p>
            <a:pPr lvl="1"/>
            <a:r>
              <a:rPr lang="en-US" dirty="0"/>
              <a:t>Documentation creation</a:t>
            </a:r>
          </a:p>
          <a:p>
            <a:pPr lvl="1"/>
            <a:r>
              <a:rPr lang="en-US" dirty="0"/>
              <a:t>Linters (which check style formatting)</a:t>
            </a:r>
          </a:p>
          <a:p>
            <a:pPr lvl="1"/>
            <a:r>
              <a:rPr lang="en-US" dirty="0"/>
              <a:t>Security checks</a:t>
            </a:r>
          </a:p>
          <a:p>
            <a:pPr lvl="1"/>
            <a:r>
              <a:rPr lang="en-US" dirty="0"/>
              <a:t>Code coverage</a:t>
            </a:r>
          </a:p>
          <a:p>
            <a:pPr lvl="1"/>
            <a:r>
              <a:rPr lang="en-US" dirty="0"/>
              <a:t>Custom checks…</a:t>
            </a:r>
          </a:p>
          <a:p>
            <a:pPr lvl="1"/>
            <a:endParaRPr lang="da-DK" dirty="0"/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724E3-9AC5-4EBD-B3E0-26B5C8052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1/10/2022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475A1-DBB7-4C99-9A57-A337E5DF7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D4B10-61C4-4362-AFF0-40489FFBE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1277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D83D9-ACD6-40F8-94DA-694874182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 small casestudy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C4E96-D115-40E0-9B32-3B93EE25D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1/10/2022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103F0-AAA6-4EC7-B82A-B7D82AABC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F9E9A-B2F5-47B1-BD79-92AE09DBC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11</a:t>
            </a:fld>
            <a:endParaRPr lang="da-DK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EC83F5-559F-4D08-A965-5DBDFC328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930" y="894498"/>
            <a:ext cx="1922804" cy="57315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CA03410-ECFE-4E2F-B1FE-DAFA28859611}"/>
              </a:ext>
            </a:extLst>
          </p:cNvPr>
          <p:cNvSpPr txBox="1"/>
          <p:nvPr/>
        </p:nvSpPr>
        <p:spPr>
          <a:xfrm>
            <a:off x="1040234" y="2237524"/>
            <a:ext cx="498306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Ranked by importance (biased)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Source code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Tests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Setup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CI workflows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Documentation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 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17AE5F-7A1E-4926-A5A5-B74A22ABCFF0}"/>
              </a:ext>
            </a:extLst>
          </p:cNvPr>
          <p:cNvCxnSpPr/>
          <p:nvPr/>
        </p:nvCxnSpPr>
        <p:spPr>
          <a:xfrm flipV="1">
            <a:off x="3322040" y="2407640"/>
            <a:ext cx="5368954" cy="4949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6EFAD7A-FF17-4C86-A831-CF7921EC08F2}"/>
              </a:ext>
            </a:extLst>
          </p:cNvPr>
          <p:cNvCxnSpPr>
            <a:cxnSpLocks/>
          </p:cNvCxnSpPr>
          <p:nvPr/>
        </p:nvCxnSpPr>
        <p:spPr>
          <a:xfrm flipV="1">
            <a:off x="2281806" y="2105637"/>
            <a:ext cx="6409188" cy="12583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7B5F154-C78A-44E9-B8DA-7A27C0F452BA}"/>
              </a:ext>
            </a:extLst>
          </p:cNvPr>
          <p:cNvCxnSpPr>
            <a:cxnSpLocks/>
          </p:cNvCxnSpPr>
          <p:nvPr/>
        </p:nvCxnSpPr>
        <p:spPr>
          <a:xfrm>
            <a:off x="2434206" y="3825381"/>
            <a:ext cx="6256788" cy="26257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4C3CBB-CE70-430B-AC2F-9F255D3E8D55}"/>
              </a:ext>
            </a:extLst>
          </p:cNvPr>
          <p:cNvCxnSpPr>
            <a:cxnSpLocks/>
          </p:cNvCxnSpPr>
          <p:nvPr/>
        </p:nvCxnSpPr>
        <p:spPr>
          <a:xfrm flipV="1">
            <a:off x="3388071" y="1073354"/>
            <a:ext cx="5302923" cy="31191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2E8DBF1-035D-402D-A7E0-FCD3477CA095}"/>
              </a:ext>
            </a:extLst>
          </p:cNvPr>
          <p:cNvCxnSpPr>
            <a:cxnSpLocks/>
          </p:cNvCxnSpPr>
          <p:nvPr/>
        </p:nvCxnSpPr>
        <p:spPr>
          <a:xfrm flipV="1">
            <a:off x="3808602" y="1300294"/>
            <a:ext cx="4882392" cy="33555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tar: 5 Points 30">
            <a:extLst>
              <a:ext uri="{FF2B5EF4-FFF2-40B4-BE49-F238E27FC236}">
                <a16:creationId xmlns:a16="http://schemas.microsoft.com/office/drawing/2014/main" id="{BBD1E726-DAEC-4087-A45D-EEA31625C63A}"/>
              </a:ext>
            </a:extLst>
          </p:cNvPr>
          <p:cNvSpPr/>
          <p:nvPr/>
        </p:nvSpPr>
        <p:spPr>
          <a:xfrm>
            <a:off x="8464492" y="5041783"/>
            <a:ext cx="146108" cy="15039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id="{160AD1E5-B43D-4F12-B03F-CF57E644930D}"/>
              </a:ext>
            </a:extLst>
          </p:cNvPr>
          <p:cNvSpPr/>
          <p:nvPr/>
        </p:nvSpPr>
        <p:spPr>
          <a:xfrm>
            <a:off x="8464492" y="5820061"/>
            <a:ext cx="146108" cy="15039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3" name="Star: 5 Points 32">
            <a:extLst>
              <a:ext uri="{FF2B5EF4-FFF2-40B4-BE49-F238E27FC236}">
                <a16:creationId xmlns:a16="http://schemas.microsoft.com/office/drawing/2014/main" id="{4A99FEC6-C348-4204-ABDE-0A485E8E1C4F}"/>
              </a:ext>
            </a:extLst>
          </p:cNvPr>
          <p:cNvSpPr/>
          <p:nvPr/>
        </p:nvSpPr>
        <p:spPr>
          <a:xfrm>
            <a:off x="8464492" y="4204876"/>
            <a:ext cx="146108" cy="15039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FC514C68-6947-4601-95C3-BA2780F9FA98}"/>
              </a:ext>
            </a:extLst>
          </p:cNvPr>
          <p:cNvSpPr/>
          <p:nvPr/>
        </p:nvSpPr>
        <p:spPr>
          <a:xfrm>
            <a:off x="8464492" y="2859007"/>
            <a:ext cx="146108" cy="15039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6" name="Star: 5 Points 35">
            <a:extLst>
              <a:ext uri="{FF2B5EF4-FFF2-40B4-BE49-F238E27FC236}">
                <a16:creationId xmlns:a16="http://schemas.microsoft.com/office/drawing/2014/main" id="{0D739851-B53C-48F6-BB2A-76AC4D5B6F5F}"/>
              </a:ext>
            </a:extLst>
          </p:cNvPr>
          <p:cNvSpPr/>
          <p:nvPr/>
        </p:nvSpPr>
        <p:spPr>
          <a:xfrm>
            <a:off x="1498135" y="4987861"/>
            <a:ext cx="146108" cy="15039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61029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8D77-5A0B-4B5A-9EF5-26E2A7DDD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812B6-4B73-4734-A1E5-9B93FBA00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BF938-9A1D-42F6-B40A-3B25618CD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1/10/2022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F188C-E21B-46AB-8B8C-8E977C0B9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91D58-E219-4AAD-8A61-951F269A4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12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735927-D016-466F-9EDF-E4C2D22EF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248" y="971515"/>
            <a:ext cx="10003583" cy="520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92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99F2D-34C5-4894-8331-BB298EB07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Test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E04AA-DBB8-4D97-BDAF-B12429A53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total we have 6365 tests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8B5AB-D9D5-41F3-A2AD-73B678D11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1/10/2022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D8B5C-F956-48C9-812A-F8F305664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EB881-6CAB-4280-94E1-1CD4E7D6D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13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9F95A4-D247-4411-B824-AEAFC0612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14" y="1986511"/>
            <a:ext cx="10592772" cy="419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144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BF627-459C-4603-B37E-2607DB471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Test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4727B-13EC-4EAA-B197-C00112739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Can be simple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1F392-2926-49E9-A1CE-32DC25F0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1/10/2022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95241-80BD-4A74-931E-1A6FBCF23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6F1B5-9D16-44D5-9A0D-E0A88C96D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14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A5D410-3F8E-4D41-A7C3-D1AF4B9F4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700" y="1343608"/>
            <a:ext cx="58674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72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7118-E6C2-4BA4-B2A3-B79FE256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Test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DCAAC-3B3C-4D1B-AD45-9F550424D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Can be very complex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A38A4-CD0A-4C69-BEE2-551DC3601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1/10/2022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808A0-ED4A-490E-A384-B5A64DBC1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58345-2335-4E26-8FD7-61D9AC16A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15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2809FE-5570-4116-9C8A-11CD6BD42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112" y="940824"/>
            <a:ext cx="5782553" cy="541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528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4FEF0-38D9-4225-8C87-FB9F7F0DE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Setup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793A9-108F-4A3C-B7EF-2D61F23C9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6467130" cy="4833355"/>
          </a:xfrm>
        </p:spPr>
        <p:txBody>
          <a:bodyPr/>
          <a:lstStyle/>
          <a:p>
            <a:r>
              <a:rPr lang="en-US" dirty="0"/>
              <a:t>Contains all information regarding the project</a:t>
            </a:r>
          </a:p>
          <a:p>
            <a:endParaRPr lang="en-US" dirty="0"/>
          </a:p>
          <a:p>
            <a:r>
              <a:rPr lang="en-US" dirty="0"/>
              <a:t>Allow people to do: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python setup.py install</a:t>
            </a:r>
          </a:p>
          <a:p>
            <a:pPr marL="0" indent="0" algn="ctr">
              <a:buNone/>
            </a:pPr>
            <a:r>
              <a:rPr lang="en-US" dirty="0"/>
              <a:t>or if uploaded to pip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pip install </a:t>
            </a:r>
            <a:r>
              <a:rPr lang="en-US" dirty="0" err="1">
                <a:latin typeface="+mj-lt"/>
              </a:rPr>
              <a:t>my_package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E981E-3BFB-4310-8047-58DB6DE5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1/10/2022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AD86A-71EA-492E-9217-FEBC3BEC4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589C7-7FCF-4587-8697-E22832317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16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FB6E5A-44D1-46DA-92C0-B8F6F2FAA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4847" y="136525"/>
            <a:ext cx="3506214" cy="630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67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06D5A-5BDE-40EC-B072-4DDF6BB1F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Github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F9DE5-89B1-4E86-8D1F-F2C6C97B8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Build-in CI for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Free 2,000 automation minutes/month (public repository)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Many ready to go workflows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F9FF7-EC69-47BE-B647-2BB4000FF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1/10/2022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19323-A637-404D-9A24-AD0E42BBE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0A1E5-97F8-4889-A63A-33070E9FD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17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C4A965-D9B7-4A44-859F-B071E0FB1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2298068"/>
            <a:ext cx="8115300" cy="1095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E27818-6499-40C2-A9EB-5E00E831A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410" y="3787420"/>
            <a:ext cx="6623180" cy="263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795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4D454-9B77-41DB-A124-53C4A4C11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anatomy of a workflow file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43C24-8202-4459-BEBC-DA7F9F260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1/10/2022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30B59-43CC-46A1-AEB4-8099CCBE4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9C9DB-F6DA-48D8-8F46-C9BA4CD9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18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608F2F-AE28-489C-8050-7A35C7A28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32394"/>
            <a:ext cx="5151846" cy="5144569"/>
          </a:xfrm>
          <a:prstGeom prst="rect">
            <a:avLst/>
          </a:prstGeom>
        </p:spPr>
      </p:pic>
      <p:sp>
        <p:nvSpPr>
          <p:cNvPr id="9" name="Left Brace 8">
            <a:extLst>
              <a:ext uri="{FF2B5EF4-FFF2-40B4-BE49-F238E27FC236}">
                <a16:creationId xmlns:a16="http://schemas.microsoft.com/office/drawing/2014/main" id="{4302D7AA-2167-4A46-A5B2-BD0DA21FDD16}"/>
              </a:ext>
            </a:extLst>
          </p:cNvPr>
          <p:cNvSpPr/>
          <p:nvPr/>
        </p:nvSpPr>
        <p:spPr>
          <a:xfrm>
            <a:off x="5779367" y="1884784"/>
            <a:ext cx="219284" cy="699796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0F8DB1C9-4D63-4C53-BEB6-4A28F33FFF26}"/>
              </a:ext>
            </a:extLst>
          </p:cNvPr>
          <p:cNvSpPr/>
          <p:nvPr/>
        </p:nvSpPr>
        <p:spPr>
          <a:xfrm>
            <a:off x="5805183" y="2916657"/>
            <a:ext cx="219284" cy="573372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049D148E-0DF0-4B3F-9ACC-0ADB98FD8751}"/>
              </a:ext>
            </a:extLst>
          </p:cNvPr>
          <p:cNvSpPr/>
          <p:nvPr/>
        </p:nvSpPr>
        <p:spPr>
          <a:xfrm>
            <a:off x="5805183" y="3564351"/>
            <a:ext cx="219284" cy="640993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56B95499-0376-4122-9B14-5F66669FF48D}"/>
              </a:ext>
            </a:extLst>
          </p:cNvPr>
          <p:cNvSpPr/>
          <p:nvPr/>
        </p:nvSpPr>
        <p:spPr>
          <a:xfrm>
            <a:off x="5805183" y="4348163"/>
            <a:ext cx="219284" cy="554019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9A60B9F6-E005-49E6-BEE4-B5354901C39C}"/>
              </a:ext>
            </a:extLst>
          </p:cNvPr>
          <p:cNvSpPr/>
          <p:nvPr/>
        </p:nvSpPr>
        <p:spPr>
          <a:xfrm>
            <a:off x="5805183" y="4988719"/>
            <a:ext cx="219284" cy="642026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33027B71-F97A-443C-9755-1ACEAAF2B279}"/>
              </a:ext>
            </a:extLst>
          </p:cNvPr>
          <p:cNvSpPr/>
          <p:nvPr/>
        </p:nvSpPr>
        <p:spPr>
          <a:xfrm>
            <a:off x="5807942" y="5767270"/>
            <a:ext cx="216525" cy="319206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39FFFF-ED00-463A-9F41-350041BD9B57}"/>
              </a:ext>
            </a:extLst>
          </p:cNvPr>
          <p:cNvSpPr txBox="1"/>
          <p:nvPr/>
        </p:nvSpPr>
        <p:spPr>
          <a:xfrm>
            <a:off x="2611554" y="2050016"/>
            <a:ext cx="454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When tests should be triggered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A1CBA1-6A91-451C-9237-EC6933CA79C2}"/>
              </a:ext>
            </a:extLst>
          </p:cNvPr>
          <p:cNvSpPr txBox="1"/>
          <p:nvPr/>
        </p:nvSpPr>
        <p:spPr>
          <a:xfrm>
            <a:off x="1638301" y="3007381"/>
            <a:ext cx="454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Define Operating system + python version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66F77B-2A40-4B49-91CA-616D716156CE}"/>
              </a:ext>
            </a:extLst>
          </p:cNvPr>
          <p:cNvSpPr txBox="1"/>
          <p:nvPr/>
        </p:nvSpPr>
        <p:spPr>
          <a:xfrm>
            <a:off x="4312920" y="3688850"/>
            <a:ext cx="454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Setup python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44882E-4C73-4FBB-A252-DBDA38752E91}"/>
              </a:ext>
            </a:extLst>
          </p:cNvPr>
          <p:cNvSpPr txBox="1"/>
          <p:nvPr/>
        </p:nvSpPr>
        <p:spPr>
          <a:xfrm>
            <a:off x="3644065" y="4437878"/>
            <a:ext cx="454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Install dependencies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E4C5F3-8D08-40EF-A070-05E84205327C}"/>
              </a:ext>
            </a:extLst>
          </p:cNvPr>
          <p:cNvSpPr txBox="1"/>
          <p:nvPr/>
        </p:nvSpPr>
        <p:spPr>
          <a:xfrm>
            <a:off x="3017520" y="5125066"/>
            <a:ext cx="454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Check linting (stop if errors)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1D6BF7-D8EE-4653-B0F9-5F08DC8BBC1A}"/>
              </a:ext>
            </a:extLst>
          </p:cNvPr>
          <p:cNvSpPr txBox="1"/>
          <p:nvPr/>
        </p:nvSpPr>
        <p:spPr>
          <a:xfrm>
            <a:off x="4709160" y="5721971"/>
            <a:ext cx="454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Run tests</a:t>
            </a:r>
          </a:p>
        </p:txBody>
      </p:sp>
    </p:spTree>
    <p:extLst>
      <p:ext uri="{BB962C8B-B14F-4D97-AF65-F5344CB8AC3E}">
        <p14:creationId xmlns:p14="http://schemas.microsoft.com/office/powerpoint/2010/main" val="1473876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59619-619D-4BE4-AA66-0CEAB7F7B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 small case study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F45F5-81CA-484B-935A-8C437951C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02B8C-7B34-46F7-A2B7-B02C72AAB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1/10/2022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ACB2A-EE92-414E-AE8A-169E72080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9EFF0-887F-4401-BA36-3F6DA8E50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19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760944-594E-48B9-B402-CAABB68EB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59" y="795889"/>
            <a:ext cx="4501870" cy="33245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F2AD7D-CD1F-4D1A-9965-65B9B435B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225" y="3692717"/>
            <a:ext cx="8982075" cy="2731227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D65FC9C-1574-41FE-B8A3-1AA0010D9F42}"/>
              </a:ext>
            </a:extLst>
          </p:cNvPr>
          <p:cNvSpPr/>
          <p:nvPr/>
        </p:nvSpPr>
        <p:spPr>
          <a:xfrm>
            <a:off x="1357706" y="2133645"/>
            <a:ext cx="1209675" cy="2240997"/>
          </a:xfrm>
          <a:custGeom>
            <a:avLst/>
            <a:gdLst>
              <a:gd name="connsiteX0" fmla="*/ 54382 w 1730782"/>
              <a:gd name="connsiteY0" fmla="*/ 0 h 2857500"/>
              <a:gd name="connsiteX1" fmla="*/ 1092607 w 1730782"/>
              <a:gd name="connsiteY1" fmla="*/ 866775 h 2857500"/>
              <a:gd name="connsiteX2" fmla="*/ 6757 w 1730782"/>
              <a:gd name="connsiteY2" fmla="*/ 2257425 h 2857500"/>
              <a:gd name="connsiteX3" fmla="*/ 1730782 w 1730782"/>
              <a:gd name="connsiteY3" fmla="*/ 2857500 h 28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0782" h="2857500">
                <a:moveTo>
                  <a:pt x="54382" y="0"/>
                </a:moveTo>
                <a:cubicBezTo>
                  <a:pt x="577463" y="245269"/>
                  <a:pt x="1100544" y="490538"/>
                  <a:pt x="1092607" y="866775"/>
                </a:cubicBezTo>
                <a:cubicBezTo>
                  <a:pt x="1084670" y="1243012"/>
                  <a:pt x="-99605" y="1925638"/>
                  <a:pt x="6757" y="2257425"/>
                </a:cubicBezTo>
                <a:cubicBezTo>
                  <a:pt x="113119" y="2589212"/>
                  <a:pt x="921950" y="2723356"/>
                  <a:pt x="1730782" y="285750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37B1C3-E726-4E9B-B5FF-92857E1F4165}"/>
              </a:ext>
            </a:extLst>
          </p:cNvPr>
          <p:cNvCxnSpPr>
            <a:cxnSpLocks/>
          </p:cNvCxnSpPr>
          <p:nvPr/>
        </p:nvCxnSpPr>
        <p:spPr>
          <a:xfrm>
            <a:off x="2451094" y="4349247"/>
            <a:ext cx="635793" cy="1307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C0721E-E362-4FE4-8578-9F9C9BBD85CC}"/>
              </a:ext>
            </a:extLst>
          </p:cNvPr>
          <p:cNvCxnSpPr/>
          <p:nvPr/>
        </p:nvCxnSpPr>
        <p:spPr>
          <a:xfrm flipV="1">
            <a:off x="3229761" y="4481513"/>
            <a:ext cx="294453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B83977-6CD8-4D06-BCD9-84C21786E4F4}"/>
              </a:ext>
            </a:extLst>
          </p:cNvPr>
          <p:cNvCxnSpPr>
            <a:cxnSpLocks/>
          </p:cNvCxnSpPr>
          <p:nvPr/>
        </p:nvCxnSpPr>
        <p:spPr>
          <a:xfrm>
            <a:off x="3229761" y="6356350"/>
            <a:ext cx="192107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8669E7C-41A7-4E2F-983A-7EA63ADFD1D4}"/>
              </a:ext>
            </a:extLst>
          </p:cNvPr>
          <p:cNvSpPr/>
          <p:nvPr/>
        </p:nvSpPr>
        <p:spPr>
          <a:xfrm>
            <a:off x="1078335" y="795890"/>
            <a:ext cx="1610686" cy="3448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12895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1EF07-4954-49E6-971B-0DEA9C338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Why you should care about today's exercises</a:t>
            </a:r>
            <a:endParaRPr lang="en-US" dirty="0"/>
          </a:p>
        </p:txBody>
      </p:sp>
      <p:pic>
        <p:nvPicPr>
          <p:cNvPr id="8" name="Content Placeholder 7" descr="A picture containing text, screen, screenshot&#10;&#10;Description automatically generated">
            <a:extLst>
              <a:ext uri="{FF2B5EF4-FFF2-40B4-BE49-F238E27FC236}">
                <a16:creationId xmlns:a16="http://schemas.microsoft.com/office/drawing/2014/main" id="{31D7E90D-1B29-489D-AD25-B9EF62B7D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40"/>
          <a:stretch/>
        </p:blipFill>
        <p:spPr>
          <a:xfrm>
            <a:off x="3164210" y="616178"/>
            <a:ext cx="6102338" cy="601899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2BB9F-C816-4BFE-A590-B7E3A53B8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1/10/2022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10356-822D-44C5-B0D1-CBDE09E4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C6846-5E59-4CD2-AC22-234C55EEC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80434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A0289-7557-4FBB-8A76-20E389E75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All of our workflows – 36 in total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7822F-2F57-46F4-A62F-DE130B2A8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50B3C-A485-45BA-8AF0-DA59374A9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1/10/2022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0DD9A-F12F-4771-9B6D-EF72AC132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97A52-27F1-4D9A-A88F-F719CE68D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20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D0B66F-1FD2-4810-A9D1-02E6CE7CB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83" y="738356"/>
            <a:ext cx="2849774" cy="46850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A3C163-12C0-4EED-B240-AD6792301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138" y="4852989"/>
            <a:ext cx="2807219" cy="16547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11CAE6-6AD4-4C27-82C4-8DBB73349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9980" y="1520548"/>
            <a:ext cx="2768837" cy="19877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D66D42C-C0ED-4E65-8127-6F538B8AB8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4181" y="3586438"/>
            <a:ext cx="2775955" cy="28375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A7059D-14D1-49D8-9190-75C5FFF6F4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1138" y="738356"/>
            <a:ext cx="2814862" cy="39839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B156E9D-CA59-4B61-8DA1-7524BF19E8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4181" y="738356"/>
            <a:ext cx="2794810" cy="276991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6C7424F-F3D8-4CB4-9CCA-3438930B754E}"/>
              </a:ext>
            </a:extLst>
          </p:cNvPr>
          <p:cNvSpPr txBox="1"/>
          <p:nvPr/>
        </p:nvSpPr>
        <p:spPr>
          <a:xfrm>
            <a:off x="9089980" y="3752850"/>
            <a:ext cx="302582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Test combination of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Hardware setup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Operating system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Python version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Dependencies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r>
              <a:rPr lang="en-US" sz="2000" dirty="0"/>
              <a:t>Runs tests, docs, coverage, </a:t>
            </a:r>
            <a:r>
              <a:rPr lang="en-US" sz="2000" dirty="0" err="1"/>
              <a:t>lintint</a:t>
            </a:r>
            <a:r>
              <a:rPr lang="en-US" sz="2000" dirty="0"/>
              <a:t>, package install </a:t>
            </a:r>
            <a:r>
              <a:rPr lang="en-US" sz="2000" dirty="0" err="1"/>
              <a:t>etc</a:t>
            </a:r>
            <a:endParaRPr lang="en-US" sz="2000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95E4F95-DFD1-474E-91B6-34ACB3CD3D9D}"/>
              </a:ext>
            </a:extLst>
          </p:cNvPr>
          <p:cNvCxnSpPr/>
          <p:nvPr/>
        </p:nvCxnSpPr>
        <p:spPr>
          <a:xfrm flipV="1">
            <a:off x="8858774" y="1166070"/>
            <a:ext cx="461395" cy="1174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8CBADD7-787C-4D3E-9163-0533C4C24D76}"/>
              </a:ext>
            </a:extLst>
          </p:cNvPr>
          <p:cNvSpPr txBox="1"/>
          <p:nvPr/>
        </p:nvSpPr>
        <p:spPr>
          <a:xfrm>
            <a:off x="9320169" y="941099"/>
            <a:ext cx="3025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Not github actions</a:t>
            </a:r>
          </a:p>
        </p:txBody>
      </p:sp>
    </p:spTree>
    <p:extLst>
      <p:ext uri="{BB962C8B-B14F-4D97-AF65-F5344CB8AC3E}">
        <p14:creationId xmlns:p14="http://schemas.microsoft.com/office/powerpoint/2010/main" val="3174764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F86A8-6EA4-4100-A86F-B1F1B52F5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Each PR triggers all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4F392-1EF3-4BD2-AC7A-84109E40A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0E2B5-000F-4E61-BF6B-57579EB5D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1/10/2022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2D469-7952-4721-8121-D643D740B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C0131-DA78-4786-BA3D-EC6ECD16A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21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FC2E41-7485-4271-8CA3-CADAB9736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995362"/>
            <a:ext cx="708660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345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36EE-7131-4000-BD56-2B4AEBAFF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Other files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C0846-2A43-49C8-8B1E-FCDAD7F13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latin typeface="+mj-lt"/>
              </a:rPr>
              <a:t>requirements.txt </a:t>
            </a:r>
          </a:p>
          <a:p>
            <a:r>
              <a:rPr lang="da-DK" dirty="0">
                <a:latin typeface="+mj-lt"/>
              </a:rPr>
              <a:t>LICENSE</a:t>
            </a:r>
          </a:p>
          <a:p>
            <a:r>
              <a:rPr lang="da-DK" dirty="0">
                <a:latin typeface="+mj-lt"/>
              </a:rPr>
              <a:t>README.md</a:t>
            </a:r>
          </a:p>
          <a:p>
            <a:r>
              <a:rPr lang="da-DK" dirty="0">
                <a:latin typeface="+mj-lt"/>
              </a:rPr>
              <a:t>.gitignore</a:t>
            </a:r>
          </a:p>
          <a:p>
            <a:endParaRPr lang="da-DK" dirty="0">
              <a:latin typeface="+mj-lt"/>
            </a:endParaRPr>
          </a:p>
          <a:p>
            <a:endParaRPr lang="da-DK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AB8B9-AB88-4E48-B498-4A82B723E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1/10/2022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85BA3-F717-409F-8CCC-608CB7FDF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C3730-5356-4249-9A99-F1C6D1E7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22</a:t>
            </a:fld>
            <a:endParaRPr lang="da-DK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782463-D315-4C80-99B9-510E1E583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4139" y="807338"/>
            <a:ext cx="1922804" cy="573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511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C798D-9614-4664-A637-FC146124E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Advanced: Use bots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A073-B537-4918-AFF8-AC9085F4F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Bots can take care of tidious task for you (like linting)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678BB-F0B7-4FEC-98EB-3E466C913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1/10/2022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01D13-A7AE-486A-B461-0BC988932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E3EE1-CAD2-43C5-A925-1E7DD24EA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23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B3652A-BB54-4994-B86F-1E5DFCCD0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826" y="2079109"/>
            <a:ext cx="8258175" cy="2133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931703-E771-4201-B819-2B635CB72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67" y="4577834"/>
            <a:ext cx="11968066" cy="1778516"/>
          </a:xfrm>
          <a:prstGeom prst="rect">
            <a:avLst/>
          </a:prstGeom>
        </p:spPr>
      </p:pic>
      <p:sp>
        <p:nvSpPr>
          <p:cNvPr id="16" name="Arc 15">
            <a:extLst>
              <a:ext uri="{FF2B5EF4-FFF2-40B4-BE49-F238E27FC236}">
                <a16:creationId xmlns:a16="http://schemas.microsoft.com/office/drawing/2014/main" id="{FEA3762D-B493-4B97-88A7-E034D85F4346}"/>
              </a:ext>
            </a:extLst>
          </p:cNvPr>
          <p:cNvSpPr/>
          <p:nvPr/>
        </p:nvSpPr>
        <p:spPr>
          <a:xfrm rot="16200000">
            <a:off x="-377315" y="3878569"/>
            <a:ext cx="3246160" cy="1350628"/>
          </a:xfrm>
          <a:prstGeom prst="arc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D7000F7-CB60-407D-88EA-02D70BABA686}"/>
              </a:ext>
            </a:extLst>
          </p:cNvPr>
          <p:cNvCxnSpPr>
            <a:cxnSpLocks/>
          </p:cNvCxnSpPr>
          <p:nvPr/>
        </p:nvCxnSpPr>
        <p:spPr>
          <a:xfrm>
            <a:off x="570450" y="4433888"/>
            <a:ext cx="0" cy="1881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010C28E-E20E-42F8-A38F-AAE9EB9D4AD3}"/>
              </a:ext>
            </a:extLst>
          </p:cNvPr>
          <p:cNvSpPr/>
          <p:nvPr/>
        </p:nvSpPr>
        <p:spPr>
          <a:xfrm>
            <a:off x="1117826" y="2079109"/>
            <a:ext cx="1222702" cy="30336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D89903-544C-4D48-9A31-72FBE8842C76}"/>
              </a:ext>
            </a:extLst>
          </p:cNvPr>
          <p:cNvSpPr/>
          <p:nvPr/>
        </p:nvSpPr>
        <p:spPr>
          <a:xfrm>
            <a:off x="1491830" y="2448052"/>
            <a:ext cx="290126" cy="30336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7AE0641-BB94-4136-985E-71AC3CD43D54}"/>
              </a:ext>
            </a:extLst>
          </p:cNvPr>
          <p:cNvSpPr/>
          <p:nvPr/>
        </p:nvSpPr>
        <p:spPr>
          <a:xfrm>
            <a:off x="1485891" y="3159838"/>
            <a:ext cx="290126" cy="30336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A073CB-FF64-4E70-B07B-5E3489CEE49A}"/>
              </a:ext>
            </a:extLst>
          </p:cNvPr>
          <p:cNvSpPr/>
          <p:nvPr/>
        </p:nvSpPr>
        <p:spPr>
          <a:xfrm>
            <a:off x="1485891" y="3859850"/>
            <a:ext cx="290126" cy="30336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85121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1B4D3-0319-42FA-8A8B-414950356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future is here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ABA0442-32E9-413A-8163-F3640033A6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727" y="919752"/>
            <a:ext cx="8193728" cy="530031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E0894-40E7-4336-8884-BE34C5933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1/10/2022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82BEA-F413-451E-8C4C-AC26D899C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9B603-CDD4-4014-991C-92C337C8D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24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25155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292B-83CC-4127-8FB1-922F07B5F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is continues integration?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138C7-06FC-4D11-AB10-15CBAF37B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practice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Frequently commit code to shared repository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By committing sooner than later, errors are captured early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Make merging easier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Automate build + test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App independent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0B38B-2F7C-4ED0-83E3-56A02D59A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1/10/2022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6A8F9-D2EE-461C-8CE2-9990E4575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A5F62-8528-49C6-B251-E038D5533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3</a:t>
            </a:fld>
            <a:endParaRPr lang="da-DK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CA6B713-DD80-4231-86BB-60D9DB975E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66" t="21007"/>
          <a:stretch/>
        </p:blipFill>
        <p:spPr>
          <a:xfrm>
            <a:off x="8886538" y="1560352"/>
            <a:ext cx="2480394" cy="420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BB6EA17-443E-4DFB-BEB6-2C9DE276DD2D}"/>
              </a:ext>
            </a:extLst>
          </p:cNvPr>
          <p:cNvSpPr/>
          <p:nvPr/>
        </p:nvSpPr>
        <p:spPr>
          <a:xfrm>
            <a:off x="9089447" y="4278065"/>
            <a:ext cx="2264353" cy="545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74670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A37BB-052C-4162-8B1F-A8196FDD6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is continues deployment?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D1E78-E6E0-4D6B-A490-20DA1967F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get your code to the user</a:t>
            </a:r>
          </a:p>
          <a:p>
            <a:endParaRPr lang="en-US" dirty="0"/>
          </a:p>
          <a:p>
            <a:r>
              <a:rPr lang="en-US" dirty="0"/>
              <a:t>Covered in later lecture</a:t>
            </a:r>
          </a:p>
          <a:p>
            <a:endParaRPr lang="en-US" dirty="0"/>
          </a:p>
          <a:p>
            <a:r>
              <a:rPr lang="en-US" dirty="0"/>
              <a:t>App dependent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842F6-9FE3-4514-ADE3-1F92A3016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1/10/2022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49E5E-D04D-4250-8916-1F617CA5F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E29FC-53C6-42BA-B78B-DA81FD74F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4</a:t>
            </a:fld>
            <a:endParaRPr lang="da-DK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3474A754-DC40-4C13-BBA9-5C3B8F61E1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66" t="21007"/>
          <a:stretch/>
        </p:blipFill>
        <p:spPr>
          <a:xfrm>
            <a:off x="8742003" y="1560352"/>
            <a:ext cx="2480394" cy="420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4E952B0-09AB-4875-AF7F-ABD953E35184}"/>
              </a:ext>
            </a:extLst>
          </p:cNvPr>
          <p:cNvSpPr/>
          <p:nvPr/>
        </p:nvSpPr>
        <p:spPr>
          <a:xfrm>
            <a:off x="8742003" y="4286774"/>
            <a:ext cx="2264353" cy="545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36421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E2C97-C9F2-4A84-89D8-4CE87DC4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should you know about CI?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FFF7B-0244-40BF-A6DD-EFBD09102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 is one of those topics that are best though as learning-by-doing</a:t>
            </a:r>
          </a:p>
          <a:p>
            <a:endParaRPr lang="en-US" dirty="0"/>
          </a:p>
          <a:p>
            <a:r>
              <a:rPr lang="en-US" dirty="0"/>
              <a:t>If you understand how to use git, the rest is basically googling stuff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Let's look at a practical example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82E96-10CE-4032-8721-22024C963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1/10/2022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897C6-91E1-4481-81D6-52AE9754F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7D9B7-BF93-4774-8A6A-D0150E0D9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33928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9641-DF90-4FBF-A399-35809E687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 small 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51883-3B25-4EDE-8AD8-ECA4C4D69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 the metric in the world – now in Pytorch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CF576-91AD-4CA9-B9A8-9D4091B9A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1/10/2022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3C9CB-AA34-45C2-9897-822134ADE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20C92-F3BB-4750-964E-EB033F018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6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15FA1D-97D1-4E65-A3D1-91E324842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78" y="1848502"/>
            <a:ext cx="7839381" cy="428092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CCBD4C-16A9-472B-9F6C-46E5DD005155}"/>
              </a:ext>
            </a:extLst>
          </p:cNvPr>
          <p:cNvCxnSpPr>
            <a:cxnSpLocks/>
          </p:cNvCxnSpPr>
          <p:nvPr/>
        </p:nvCxnSpPr>
        <p:spPr>
          <a:xfrm flipH="1" flipV="1">
            <a:off x="7582234" y="2354588"/>
            <a:ext cx="1652631" cy="9647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A904DB-0ACD-42B5-BEBD-BFE69CDF4BB1}"/>
              </a:ext>
            </a:extLst>
          </p:cNvPr>
          <p:cNvSpPr txBox="1"/>
          <p:nvPr/>
        </p:nvSpPr>
        <p:spPr>
          <a:xfrm>
            <a:off x="9234865" y="3243136"/>
            <a:ext cx="1845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Have I seen that guy before?</a:t>
            </a:r>
          </a:p>
        </p:txBody>
      </p:sp>
    </p:spTree>
    <p:extLst>
      <p:ext uri="{BB962C8B-B14F-4D97-AF65-F5344CB8AC3E}">
        <p14:creationId xmlns:p14="http://schemas.microsoft.com/office/powerpoint/2010/main" val="2133461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00190-0A40-4FC2-9A54-082C9173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CI step 1: Commiting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B023B-7D88-41EA-AF5E-55F013434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4228750" cy="4833355"/>
          </a:xfrm>
        </p:spPr>
        <p:txBody>
          <a:bodyPr/>
          <a:lstStyle/>
          <a:p>
            <a:r>
              <a:rPr lang="en-US" dirty="0"/>
              <a:t>Commit frequently</a:t>
            </a:r>
          </a:p>
          <a:p>
            <a:endParaRPr lang="en-US" dirty="0"/>
          </a:p>
          <a:p>
            <a:pPr lvl="1"/>
            <a:r>
              <a:rPr lang="en-US" dirty="0"/>
              <a:t>Catch errors sooner than later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Merging can be done automatically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AC9DC-4ED8-43A6-A60E-AC132FBDE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1/10/2022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9A4E2-DC3C-406B-9E46-F6720C144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6B56C-8158-4A79-BC62-8A867413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7</a:t>
            </a:fld>
            <a:endParaRPr lang="da-DK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61C85C5-A9D4-408A-952B-F5B11C498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-1445"/>
          <a:stretch/>
        </p:blipFill>
        <p:spPr>
          <a:xfrm>
            <a:off x="5365234" y="882095"/>
            <a:ext cx="2788166" cy="5474255"/>
          </a:xfrm>
          <a:prstGeom prst="rect">
            <a:avLst/>
          </a:prstGeom>
        </p:spPr>
      </p:pic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31C25018-F696-44E0-BC57-54647C2F4B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4030901"/>
              </p:ext>
            </p:extLst>
          </p:nvPr>
        </p:nvGraphicFramePr>
        <p:xfrm>
          <a:off x="8380602" y="1276014"/>
          <a:ext cx="3371321" cy="3010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546DB1E-D32C-4E57-9D1F-CC1029D790E3}"/>
              </a:ext>
            </a:extLst>
          </p:cNvPr>
          <p:cNvCxnSpPr>
            <a:cxnSpLocks/>
          </p:cNvCxnSpPr>
          <p:nvPr/>
        </p:nvCxnSpPr>
        <p:spPr>
          <a:xfrm flipV="1">
            <a:off x="3389152" y="3429000"/>
            <a:ext cx="1976082" cy="5473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317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00190-0A40-4FC2-9A54-082C9173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CI step 1: Commiting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B023B-7D88-41EA-AF5E-55F013434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6485389" cy="4833355"/>
          </a:xfrm>
        </p:spPr>
        <p:txBody>
          <a:bodyPr/>
          <a:lstStyle/>
          <a:p>
            <a:r>
              <a:rPr lang="da-DK" dirty="0"/>
              <a:t> Use branches</a:t>
            </a:r>
          </a:p>
          <a:p>
            <a:pPr lvl="1"/>
            <a:endParaRPr lang="da-DK" dirty="0"/>
          </a:p>
          <a:p>
            <a:pPr lvl="1"/>
            <a:r>
              <a:rPr lang="da-DK" dirty="0"/>
              <a:t>Enables parallel workflow</a:t>
            </a:r>
          </a:p>
          <a:p>
            <a:pPr lvl="1"/>
            <a:endParaRPr lang="da-DK" dirty="0"/>
          </a:p>
          <a:p>
            <a:pPr lvl="1"/>
            <a:r>
              <a:rPr lang="da-DK" dirty="0"/>
              <a:t>Experimental features/changes are keept away from ”stable” master 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pPr lvl="1"/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AC9DC-4ED8-43A6-A60E-AC132FBDE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1/10/2022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9A4E2-DC3C-406B-9E46-F6720C144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6B56C-8158-4A79-BC62-8A867413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8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CDDA49-6CCE-492A-A53C-E6D88C7A4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551" y="1214875"/>
            <a:ext cx="3649249" cy="496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352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00190-0A40-4FC2-9A54-082C9173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CI step 1: Commiting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B023B-7D88-41EA-AF5E-55F013434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 Use PRs, other can review your code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pPr lvl="1"/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AC9DC-4ED8-43A6-A60E-AC132FBDE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1/10/2022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9A4E2-DC3C-406B-9E46-F6720C144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6B56C-8158-4A79-BC62-8A867413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9</a:t>
            </a:fld>
            <a:endParaRPr lang="da-DK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C18B1E-90CB-4523-8D16-3BEA14A27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466" y="1735525"/>
            <a:ext cx="9875279" cy="453113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BD65928-4798-42DF-8370-D13B7B659B17}"/>
              </a:ext>
            </a:extLst>
          </p:cNvPr>
          <p:cNvSpPr/>
          <p:nvPr/>
        </p:nvSpPr>
        <p:spPr>
          <a:xfrm>
            <a:off x="2209800" y="2011680"/>
            <a:ext cx="800100" cy="289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EEA97-4E6B-4DBD-9EB6-F8428C8314F7}"/>
              </a:ext>
            </a:extLst>
          </p:cNvPr>
          <p:cNvSpPr/>
          <p:nvPr/>
        </p:nvSpPr>
        <p:spPr>
          <a:xfrm>
            <a:off x="3238500" y="2758440"/>
            <a:ext cx="861060" cy="289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65A4B1-8011-4345-822B-7C6EF2AC171C}"/>
              </a:ext>
            </a:extLst>
          </p:cNvPr>
          <p:cNvSpPr/>
          <p:nvPr/>
        </p:nvSpPr>
        <p:spPr>
          <a:xfrm>
            <a:off x="6204104" y="3767904"/>
            <a:ext cx="3336135" cy="14060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8FD30A-B330-4B21-A4BB-E05318787A76}"/>
              </a:ext>
            </a:extLst>
          </p:cNvPr>
          <p:cNvSpPr/>
          <p:nvPr/>
        </p:nvSpPr>
        <p:spPr>
          <a:xfrm>
            <a:off x="10271760" y="2975174"/>
            <a:ext cx="792479" cy="289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0B947D-BA09-436B-83E4-56979BB6D71D}"/>
              </a:ext>
            </a:extLst>
          </p:cNvPr>
          <p:cNvSpPr txBox="1"/>
          <p:nvPr/>
        </p:nvSpPr>
        <p:spPr>
          <a:xfrm>
            <a:off x="3131820" y="1836420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FF0000"/>
                </a:solidFill>
              </a:rPr>
              <a:t>1. Find PR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E31BC7-F38D-4DC3-AA9B-A2563ED474BB}"/>
              </a:ext>
            </a:extLst>
          </p:cNvPr>
          <p:cNvSpPr txBox="1"/>
          <p:nvPr/>
        </p:nvSpPr>
        <p:spPr>
          <a:xfrm>
            <a:off x="4122420" y="2712900"/>
            <a:ext cx="22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FF0000"/>
                </a:solidFill>
              </a:rPr>
              <a:t>2. Check changed files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BD195B-40E1-4780-808A-8C82374F81F8}"/>
              </a:ext>
            </a:extLst>
          </p:cNvPr>
          <p:cNvSpPr txBox="1"/>
          <p:nvPr/>
        </p:nvSpPr>
        <p:spPr>
          <a:xfrm>
            <a:off x="7367886" y="3429000"/>
            <a:ext cx="3336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FF0000"/>
                </a:solidFill>
              </a:rPr>
              <a:t>3. Make one or more comments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94CAC0-0F66-4609-B054-D72D06B8726A}"/>
              </a:ext>
            </a:extLst>
          </p:cNvPr>
          <p:cNvSpPr txBox="1"/>
          <p:nvPr/>
        </p:nvSpPr>
        <p:spPr>
          <a:xfrm>
            <a:off x="8999931" y="2639542"/>
            <a:ext cx="3336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FF0000"/>
                </a:solidFill>
              </a:rPr>
              <a:t>4. Send review</a:t>
            </a:r>
          </a:p>
        </p:txBody>
      </p:sp>
    </p:spTree>
    <p:extLst>
      <p:ext uri="{BB962C8B-B14F-4D97-AF65-F5344CB8AC3E}">
        <p14:creationId xmlns:p14="http://schemas.microsoft.com/office/powerpoint/2010/main" val="2486113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556</Words>
  <Application>Microsoft Office PowerPoint</Application>
  <PresentationFormat>Widescreen</PresentationFormat>
  <Paragraphs>189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Continues Integration (CI)</vt:lpstr>
      <vt:lpstr>Why you should care about today's exercises</vt:lpstr>
      <vt:lpstr>What is continues integration?</vt:lpstr>
      <vt:lpstr>What is continues deployment?</vt:lpstr>
      <vt:lpstr>What should you know about CI?</vt:lpstr>
      <vt:lpstr>A small case study</vt:lpstr>
      <vt:lpstr>CI step 1: Commiting code</vt:lpstr>
      <vt:lpstr>CI step 1: Commiting code</vt:lpstr>
      <vt:lpstr>CI step 1: Commiting code</vt:lpstr>
      <vt:lpstr>CI step 2: Automating stuff</vt:lpstr>
      <vt:lpstr>A small casestudy</vt:lpstr>
      <vt:lpstr>Source code</vt:lpstr>
      <vt:lpstr>Test code</vt:lpstr>
      <vt:lpstr>Test example 1</vt:lpstr>
      <vt:lpstr>Test example 2</vt:lpstr>
      <vt:lpstr>Setup files</vt:lpstr>
      <vt:lpstr>Github actions</vt:lpstr>
      <vt:lpstr>The anatomy of a workflow file</vt:lpstr>
      <vt:lpstr>A small case study </vt:lpstr>
      <vt:lpstr>All of our workflows – 36 in total</vt:lpstr>
      <vt:lpstr>Each PR triggers all tests</vt:lpstr>
      <vt:lpstr>Other files to consider</vt:lpstr>
      <vt:lpstr>Advanced: Use bots</vt:lpstr>
      <vt:lpstr>The future is here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</dc:title>
  <dc:creator>Nicki Skafte Detlefsen</dc:creator>
  <cp:lastModifiedBy>Nicki Skafte Detlefsen</cp:lastModifiedBy>
  <cp:revision>39</cp:revision>
  <dcterms:created xsi:type="dcterms:W3CDTF">2021-04-07T10:04:14Z</dcterms:created>
  <dcterms:modified xsi:type="dcterms:W3CDTF">2022-01-10T10:45:38Z</dcterms:modified>
</cp:coreProperties>
</file>