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4" r:id="rId1"/>
  </p:sldMasterIdLst>
  <p:sldIdLst>
    <p:sldId id="256" r:id="rId2"/>
    <p:sldId id="263" r:id="rId3"/>
    <p:sldId id="258" r:id="rId4"/>
    <p:sldId id="264" r:id="rId5"/>
    <p:sldId id="259" r:id="rId6"/>
    <p:sldId id="271" r:id="rId7"/>
    <p:sldId id="268" r:id="rId8"/>
    <p:sldId id="265" r:id="rId9"/>
    <p:sldId id="260" r:id="rId10"/>
    <p:sldId id="266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E0F78E9-FD99-46F8-8B19-BE8792C8A812}">
          <p14:sldIdLst>
            <p14:sldId id="256"/>
          </p14:sldIdLst>
        </p14:section>
        <p14:section name="Problema" id="{0EC1F767-D6E5-4BA1-893E-250424A87249}">
          <p14:sldIdLst>
            <p14:sldId id="263"/>
            <p14:sldId id="258"/>
          </p14:sldIdLst>
        </p14:section>
        <p14:section name="Objetivos" id="{253C8438-E155-4F74-BDF6-675616205017}">
          <p14:sldIdLst>
            <p14:sldId id="264"/>
            <p14:sldId id="259"/>
            <p14:sldId id="271"/>
            <p14:sldId id="268"/>
          </p14:sldIdLst>
        </p14:section>
        <p14:section name="Solución" id="{18997213-D222-46DD-9EC7-A2A45CC81967}">
          <p14:sldIdLst>
            <p14:sldId id="265"/>
            <p14:sldId id="260"/>
          </p14:sldIdLst>
        </p14:section>
        <p14:section name="Prototipo" id="{7C48F43B-8C07-435D-954D-656D68E054CD}">
          <p14:sldIdLst>
            <p14:sldId id="266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B01513"/>
    <a:srgbClr val="F03C38"/>
    <a:srgbClr val="172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8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8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6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4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2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6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8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3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1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alsamiqgdrive.appspot.com/?state=%7b%22ids%22:%5b%220B2upGJ656DpcRXVFd0xvYllFR00%22%5d,%22action%22:%22open%22,%22userId%22:%22101469998802763023720%22%7d&amp;code=4/UGSpHEXuphYF8PRfzHFJHMJ6Vhis.UkXCJ2QRPKMf3oEBd8DOtNBrSzTxhQ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Presentaci</a:t>
            </a:r>
            <a:r>
              <a:rPr lang="es-CR" dirty="0" err="1" smtClean="0"/>
              <a:t>ón</a:t>
            </a:r>
            <a:r>
              <a:rPr lang="es-CR" dirty="0" smtClean="0"/>
              <a:t>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Sistema Automático de Inclusiones</a:t>
            </a:r>
          </a:p>
          <a:p>
            <a:r>
              <a:rPr lang="es-CR" dirty="0" smtClean="0"/>
              <a:t>Escuela de Ingeniería en Computación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0980" y="4700258"/>
            <a:ext cx="2127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Por: </a:t>
            </a:r>
          </a:p>
          <a:p>
            <a:r>
              <a:rPr lang="es-C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Ana Irina Calvo</a:t>
            </a:r>
          </a:p>
          <a:p>
            <a:r>
              <a:rPr lang="es-C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Andrés Eduardo González</a:t>
            </a:r>
          </a:p>
          <a:p>
            <a:r>
              <a:rPr lang="es-C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Juan José Rojas</a:t>
            </a:r>
            <a:endParaRPr lang="es-C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CR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Jose</a:t>
            </a:r>
            <a:r>
              <a:rPr lang="es-C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Arnoldo </a:t>
            </a:r>
            <a:r>
              <a:rPr lang="es-C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Segura</a:t>
            </a:r>
            <a:endParaRPr lang="es-C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Prototipo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Prototipo para la interfaz y experiencia de usuario de la solución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Estándares: Tipos de fuente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Web</a:t>
            </a:r>
          </a:p>
          <a:p>
            <a:pPr lvl="1"/>
            <a:r>
              <a:rPr lang="es-CR" dirty="0" smtClean="0"/>
              <a:t>Título 1: Serif 30pt negrita</a:t>
            </a:r>
          </a:p>
          <a:p>
            <a:pPr lvl="1"/>
            <a:r>
              <a:rPr lang="es-CR" dirty="0" smtClean="0"/>
              <a:t>Título 2: Sans 20pt</a:t>
            </a:r>
          </a:p>
          <a:p>
            <a:pPr lvl="1"/>
            <a:r>
              <a:rPr lang="es-CR" dirty="0" smtClean="0"/>
              <a:t>Título 3: </a:t>
            </a:r>
            <a:r>
              <a:rPr lang="es-CR" dirty="0"/>
              <a:t>Sans </a:t>
            </a:r>
            <a:r>
              <a:rPr lang="es-CR" dirty="0" smtClean="0"/>
              <a:t>16pt</a:t>
            </a:r>
          </a:p>
          <a:p>
            <a:pPr lvl="1"/>
            <a:r>
              <a:rPr lang="es-CR" dirty="0" smtClean="0"/>
              <a:t>Cuerpo: Sans 12pt</a:t>
            </a:r>
          </a:p>
          <a:p>
            <a:pPr lvl="1"/>
            <a:r>
              <a:rPr lang="es-CR" dirty="0" smtClean="0"/>
              <a:t>Notas: </a:t>
            </a:r>
            <a:r>
              <a:rPr lang="es-CR" dirty="0"/>
              <a:t>Sans </a:t>
            </a:r>
            <a:r>
              <a:rPr lang="es-CR" dirty="0" smtClean="0"/>
              <a:t>10pt</a:t>
            </a:r>
          </a:p>
          <a:p>
            <a:pPr lvl="1"/>
            <a:r>
              <a:rPr lang="es-CR" dirty="0" smtClean="0"/>
              <a:t>Botón: </a:t>
            </a:r>
            <a:r>
              <a:rPr lang="es-CR" dirty="0"/>
              <a:t>Sans </a:t>
            </a:r>
            <a:r>
              <a:rPr lang="es-CR" dirty="0" smtClean="0"/>
              <a:t>16pt</a:t>
            </a:r>
            <a:endParaRPr lang="es-C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R" dirty="0"/>
              <a:t>Android</a:t>
            </a:r>
          </a:p>
          <a:p>
            <a:pPr lvl="1"/>
            <a:r>
              <a:rPr lang="es-CR" dirty="0"/>
              <a:t>Título 1</a:t>
            </a:r>
            <a:r>
              <a:rPr lang="es-CR" dirty="0" smtClean="0"/>
              <a:t>: Serif16pt negrita</a:t>
            </a:r>
            <a:endParaRPr lang="es-CR" dirty="0"/>
          </a:p>
          <a:p>
            <a:pPr lvl="1"/>
            <a:r>
              <a:rPr lang="es-CR" dirty="0"/>
              <a:t>Título 2</a:t>
            </a:r>
            <a:r>
              <a:rPr lang="es-CR" dirty="0" smtClean="0"/>
              <a:t>: </a:t>
            </a:r>
            <a:r>
              <a:rPr lang="es-CR" dirty="0" err="1" smtClean="0"/>
              <a:t>Roboto</a:t>
            </a:r>
            <a:r>
              <a:rPr lang="es-CR" dirty="0" smtClean="0"/>
              <a:t> 12pt negrita</a:t>
            </a:r>
            <a:endParaRPr lang="es-CR" dirty="0"/>
          </a:p>
          <a:p>
            <a:pPr lvl="1"/>
            <a:r>
              <a:rPr lang="es-CR" dirty="0"/>
              <a:t>Título 3</a:t>
            </a:r>
            <a:r>
              <a:rPr lang="es-CR" dirty="0" smtClean="0"/>
              <a:t>: </a:t>
            </a:r>
            <a:r>
              <a:rPr lang="es-CR" dirty="0" err="1" smtClean="0"/>
              <a:t>Roboto</a:t>
            </a:r>
            <a:r>
              <a:rPr lang="es-CR" dirty="0" smtClean="0"/>
              <a:t> 10pt negrita</a:t>
            </a:r>
            <a:endParaRPr lang="es-CR" dirty="0"/>
          </a:p>
          <a:p>
            <a:pPr lvl="1"/>
            <a:r>
              <a:rPr lang="es-CR" dirty="0"/>
              <a:t>Cuerpo</a:t>
            </a:r>
            <a:r>
              <a:rPr lang="es-CR" dirty="0" smtClean="0"/>
              <a:t>: </a:t>
            </a:r>
            <a:r>
              <a:rPr lang="es-CR" dirty="0" err="1" smtClean="0"/>
              <a:t>Roboto</a:t>
            </a:r>
            <a:r>
              <a:rPr lang="es-CR" dirty="0" smtClean="0"/>
              <a:t> 10pt</a:t>
            </a:r>
            <a:endParaRPr lang="es-CR" dirty="0"/>
          </a:p>
          <a:p>
            <a:pPr lvl="1"/>
            <a:r>
              <a:rPr lang="es-CR" dirty="0"/>
              <a:t>Notas</a:t>
            </a:r>
            <a:r>
              <a:rPr lang="es-CR" dirty="0" smtClean="0"/>
              <a:t>: </a:t>
            </a:r>
            <a:r>
              <a:rPr lang="es-CR" dirty="0" err="1"/>
              <a:t>Roboto</a:t>
            </a:r>
            <a:r>
              <a:rPr lang="es-CR" dirty="0"/>
              <a:t> </a:t>
            </a:r>
            <a:r>
              <a:rPr lang="es-CR" dirty="0" smtClean="0"/>
              <a:t>10pt</a:t>
            </a:r>
            <a:endParaRPr lang="es-CR" dirty="0"/>
          </a:p>
          <a:p>
            <a:pPr lvl="1"/>
            <a:r>
              <a:rPr lang="es-CR" dirty="0"/>
              <a:t>Botón</a:t>
            </a:r>
            <a:r>
              <a:rPr lang="es-CR" dirty="0" smtClean="0"/>
              <a:t>: </a:t>
            </a:r>
            <a:r>
              <a:rPr lang="es-CR" dirty="0" err="1" smtClean="0"/>
              <a:t>Roboto</a:t>
            </a:r>
            <a:r>
              <a:rPr lang="es-CR" dirty="0" smtClean="0"/>
              <a:t> 12pt</a:t>
            </a:r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Estándares: Colores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s-CR" dirty="0" smtClean="0"/>
              <a:t>Colores de fondo:  </a:t>
            </a:r>
          </a:p>
          <a:p>
            <a:r>
              <a:rPr lang="es-CR" dirty="0" smtClean="0"/>
              <a:t>Colores de ícono: </a:t>
            </a:r>
          </a:p>
          <a:p>
            <a:r>
              <a:rPr lang="es-CR" dirty="0" smtClean="0"/>
              <a:t>Título 1: </a:t>
            </a:r>
          </a:p>
          <a:p>
            <a:r>
              <a:rPr lang="es-CR" dirty="0" smtClean="0"/>
              <a:t>Título 2:</a:t>
            </a:r>
          </a:p>
          <a:p>
            <a:r>
              <a:rPr lang="es-CR" dirty="0" smtClean="0"/>
              <a:t>Título 3:</a:t>
            </a:r>
          </a:p>
          <a:p>
            <a:r>
              <a:rPr lang="es-CR" dirty="0" smtClean="0"/>
              <a:t>Cuerpo:</a:t>
            </a:r>
          </a:p>
          <a:p>
            <a:r>
              <a:rPr lang="es-CR" dirty="0" smtClean="0"/>
              <a:t>Notas:</a:t>
            </a:r>
          </a:p>
          <a:p>
            <a:r>
              <a:rPr lang="es-CR" dirty="0" smtClean="0"/>
              <a:t>Selección: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37295" y="2639596"/>
            <a:ext cx="1167053" cy="296110"/>
          </a:xfrm>
          <a:prstGeom prst="roundRect">
            <a:avLst/>
          </a:prstGeom>
          <a:solidFill>
            <a:srgbClr val="172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#172E55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84256" y="2639596"/>
            <a:ext cx="1167053" cy="2961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>
                <a:solidFill>
                  <a:schemeClr val="tx1"/>
                </a:solidFill>
              </a:rPr>
              <a:t>#FFFFFF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79043" y="4632828"/>
            <a:ext cx="1167053" cy="2961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#000000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89705" y="3036972"/>
            <a:ext cx="1167053" cy="296110"/>
          </a:xfrm>
          <a:prstGeom prst="roundRect">
            <a:avLst/>
          </a:prstGeom>
          <a:solidFill>
            <a:srgbClr val="172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#172E55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33484" y="3036972"/>
            <a:ext cx="1167053" cy="2961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#172E55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06605" y="3405940"/>
            <a:ext cx="1167053" cy="296110"/>
          </a:xfrm>
          <a:prstGeom prst="roundRect">
            <a:avLst/>
          </a:prstGeom>
          <a:solidFill>
            <a:srgbClr val="172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#172E55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22652" y="5018172"/>
            <a:ext cx="1167053" cy="2961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#172E55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51778" y="5423240"/>
            <a:ext cx="1167053" cy="2961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#172E55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14621" y="4208047"/>
            <a:ext cx="1331475" cy="296110"/>
          </a:xfrm>
          <a:prstGeom prst="roundRect">
            <a:avLst/>
          </a:prstGeom>
          <a:solidFill>
            <a:srgbClr val="A20000"/>
          </a:solidFill>
          <a:ln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#A20000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0620" y="3802979"/>
            <a:ext cx="1167053" cy="2961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#172E55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Estándares: Otros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Minimalista</a:t>
            </a:r>
          </a:p>
          <a:p>
            <a:r>
              <a:rPr lang="es-CR" dirty="0" smtClean="0"/>
              <a:t>Plano</a:t>
            </a:r>
          </a:p>
          <a:p>
            <a:r>
              <a:rPr lang="es-CR" dirty="0" smtClean="0"/>
              <a:t>Amigable</a:t>
            </a:r>
          </a:p>
          <a:p>
            <a:r>
              <a:rPr lang="es-CR" dirty="0" smtClean="0"/>
              <a:t>Obvio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8664" t="1703" r="42903" b="25547"/>
          <a:stretch/>
        </p:blipFill>
        <p:spPr>
          <a:xfrm>
            <a:off x="4255876" y="2844329"/>
            <a:ext cx="3456366" cy="2934641"/>
          </a:xfrm>
          <a:prstGeom prst="rect">
            <a:avLst/>
          </a:prstGeom>
        </p:spPr>
      </p:pic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 rotWithShape="1">
          <a:blip r:embed="rId4"/>
          <a:srcRect l="20894" t="21043" r="58533" b="8195"/>
          <a:stretch/>
        </p:blipFill>
        <p:spPr>
          <a:xfrm>
            <a:off x="8714459" y="3087401"/>
            <a:ext cx="1266154" cy="24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Descripción del problema que se resolverá durante el transcurso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Estatuto del problema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63583"/>
              </p:ext>
            </p:extLst>
          </p:nvPr>
        </p:nvGraphicFramePr>
        <p:xfrm>
          <a:off x="1154954" y="1680633"/>
          <a:ext cx="9928475" cy="506750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700537"/>
                <a:gridCol w="5227938"/>
              </a:tblGrid>
              <a:tr h="12384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 </a:t>
                      </a:r>
                      <a:r>
                        <a:rPr lang="en-US" sz="1200" dirty="0" err="1">
                          <a:effectLst/>
                        </a:rPr>
                        <a:t>problema</a:t>
                      </a:r>
                      <a:r>
                        <a:rPr lang="en-US" sz="1200" dirty="0">
                          <a:effectLst/>
                        </a:rPr>
                        <a:t> de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77" marR="4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Manejo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 smtClean="0">
                          <a:effectLst/>
                        </a:rPr>
                        <a:t>inclusiones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manualmente</a:t>
                      </a:r>
                      <a:r>
                        <a:rPr lang="en-US" sz="1200" baseline="0" dirty="0" smtClean="0">
                          <a:effectLst/>
                        </a:rPr>
                        <a:t> para </a:t>
                      </a:r>
                      <a:r>
                        <a:rPr lang="en-US" sz="1200" baseline="0" dirty="0" err="1" smtClean="0">
                          <a:effectLst/>
                        </a:rPr>
                        <a:t>cada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periodo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77" marR="48577" marT="0" marB="0" anchor="ctr"/>
                </a:tc>
              </a:tr>
              <a:tr h="7772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Afecta</a:t>
                      </a:r>
                      <a:r>
                        <a:rPr lang="en-US" sz="1200" dirty="0">
                          <a:effectLst/>
                        </a:rPr>
                        <a:t> a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77" marR="48577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200" u="none" strike="noStrike" dirty="0" err="1">
                          <a:effectLst/>
                        </a:rPr>
                        <a:t>Estudiantes</a:t>
                      </a:r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200" u="none" strike="noStrike" dirty="0" err="1">
                          <a:effectLst/>
                        </a:rPr>
                        <a:t>Profesores</a:t>
                      </a:r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Escuela de Ingeniería en Computación</a:t>
                      </a:r>
                      <a:endParaRPr lang="en-US" sz="1200" u="none" strike="noStrike" dirty="0"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8577" marR="48577" marT="0" marB="0"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El impacto del cual es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77" marR="48577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Lentitud en el proceso de solicitud de inclusiones.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Posibles errores en los formularios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Notificación tardía de aceptación en grupos a los estudiantes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Carga de trabajo excesiva por cantidad de solicitudes recibidas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Gasto de papel en la Escuela</a:t>
                      </a:r>
                      <a:endParaRPr lang="en-US" sz="1200" u="none" strike="noStrike" dirty="0"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8577" marR="48577" marT="0" marB="0" anchor="ctr"/>
                </a:tc>
              </a:tr>
              <a:tr h="13601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Una solución exitosa debería ser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77" marR="4857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El desarrollo de una aplicación web que automatice el proceso de envío y revisión de solicitudes de inclusión, que aligere la carga de trabajo de los encargados de revisar las solicitudes, agilizando el proceso y reduciendo el gasto de papel en la Escuela de IC.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577" marR="485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Objetivo general, objetivos específicos y criterios de éxito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Nuestro </a:t>
            </a:r>
            <a:r>
              <a:rPr lang="es-CR" dirty="0"/>
              <a:t>objetivo general es desarrollar un sistema que utilice plataformas web y móviles para la escuela de Ingeniería en Computación, que administre las solicitudes de inclusiones de manera electrónica y automatizada</a:t>
            </a:r>
            <a:r>
              <a:rPr lang="es-C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s-CR" dirty="0"/>
              <a:t>Aceptar el envío de solicitudes de inclusión de parte de estudiantes de la escuela de IC durante un lapso de tiempo determinado.</a:t>
            </a:r>
            <a:endParaRPr lang="en-US" dirty="0"/>
          </a:p>
          <a:p>
            <a:pPr lvl="0"/>
            <a:r>
              <a:rPr lang="es-CR" dirty="0"/>
              <a:t>Verificar el estado actual de las solicitudes enviadas.</a:t>
            </a:r>
            <a:endParaRPr lang="en-US" dirty="0"/>
          </a:p>
          <a:p>
            <a:pPr lvl="0"/>
            <a:r>
              <a:rPr lang="es-CR" dirty="0"/>
              <a:t>Revisar las distintas solicitudes recibidas, de manera que el orden y prioridad de los estudiantes se determine automáticamente.</a:t>
            </a:r>
            <a:endParaRPr lang="en-US" dirty="0"/>
          </a:p>
          <a:p>
            <a:pPr lvl="0"/>
            <a:r>
              <a:rPr lang="es-CR" dirty="0"/>
              <a:t>Notificar a profesores y estudiantes de los resultados del proceso de inclusiones.</a:t>
            </a:r>
            <a:endParaRPr lang="en-US" dirty="0"/>
          </a:p>
          <a:p>
            <a:pPr lvl="0"/>
            <a:r>
              <a:rPr lang="es-CR" dirty="0"/>
              <a:t>Enviar los resultados de las inclusiones al departamento de Admisión y Registro.</a:t>
            </a:r>
            <a:endParaRPr lang="en-US" dirty="0"/>
          </a:p>
          <a:p>
            <a:pPr lvl="0"/>
            <a:r>
              <a:rPr lang="es-CR" dirty="0"/>
              <a:t>Producir reportes sobre los resultados del proceso por estudiante, solicitudes aprobadas, cursos y grupos</a:t>
            </a:r>
            <a:r>
              <a:rPr lang="es-C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Criterios de éxito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s-CR" dirty="0"/>
              <a:t>Es posible enviar solicitudes de inclusión para la escuela de IC mediante un formulario web y una aplicación móvil durante el período de tiempo determinado.</a:t>
            </a:r>
            <a:endParaRPr lang="en-US" dirty="0"/>
          </a:p>
          <a:p>
            <a:pPr lvl="0"/>
            <a:r>
              <a:rPr lang="es-CR" dirty="0"/>
              <a:t>Es posible verificar el estado actual de la solicitud de inclusión mediante una aplicación web y una aplicación móvil.</a:t>
            </a:r>
            <a:endParaRPr lang="en-US" dirty="0"/>
          </a:p>
          <a:p>
            <a:pPr lvl="0"/>
            <a:r>
              <a:rPr lang="es-CR" dirty="0"/>
              <a:t>El proceso de revisión, aceptación/rechazo y priorización de las solicitudes es completamente automatizado.</a:t>
            </a:r>
            <a:endParaRPr lang="en-US" dirty="0"/>
          </a:p>
          <a:p>
            <a:pPr lvl="0"/>
            <a:r>
              <a:rPr lang="es-CR" dirty="0"/>
              <a:t>Estudiantes y profesores son notificados de los resultados del proceso de inclusiones mediante correo electrónico.</a:t>
            </a:r>
            <a:endParaRPr lang="en-US" dirty="0"/>
          </a:p>
          <a:p>
            <a:pPr lvl="0"/>
            <a:r>
              <a:rPr lang="es-CR" dirty="0"/>
              <a:t>Un reporte de resultados del proceso es enviado al departamento de Admisión y Registro automáticamente.</a:t>
            </a:r>
            <a:endParaRPr lang="en-US" dirty="0"/>
          </a:p>
          <a:p>
            <a:pPr lvl="0"/>
            <a:r>
              <a:rPr lang="es-CR" dirty="0"/>
              <a:t>Se pueden solicitar y generar reportes basados en los datos previamente mencionados.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0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</a:t>
            </a:r>
            <a:r>
              <a:rPr lang="es-CR" dirty="0" err="1" smtClean="0"/>
              <a:t>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Descripción de la solución a implementar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Estatuto de visión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820301"/>
              </p:ext>
            </p:extLst>
          </p:nvPr>
        </p:nvGraphicFramePr>
        <p:xfrm>
          <a:off x="2505393" y="2326106"/>
          <a:ext cx="7475220" cy="437874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21579"/>
                <a:gridCol w="4853641"/>
              </a:tblGrid>
              <a:tr h="4198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Coordinación de la Escuela de Ingeniería en Computación, Tecnológico de Costa Rica</a:t>
                      </a:r>
                      <a:endParaRPr lang="en-US" sz="12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</a:tr>
              <a:tr h="6297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Quién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Necesita agilizar los procesos solicitud y trámite de inclusión en los cursos semestrales que imparte la escuela.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</a:tr>
              <a:tr h="4198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El Sistema Automatizado de Inclusiones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 una aplicación web.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</a:tr>
              <a:tr h="4198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Recibe, analiza y califica las solicitudes de inclusiones de forma eficiente y automatizada.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</a:tr>
              <a:tr h="2099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diferencia del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Proceso manual.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</a:tr>
              <a:tr h="16792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Nuestro producto</a:t>
                      </a:r>
                      <a:endParaRPr lang="en-US" sz="120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76" marR="52476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Reduce el tiempo de análisis y calificación de solicitudes de inclusión.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Notifica automáticamente tanto al estudiante vía correo electrónico si sus solicitudes fueron aprobadas o reprobadas.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Anuncia al profesor, sobre los cambios en las listas de sus cursos y sobre quiénes son los estudiantes que ahora se encuentran en el curso.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R" sz="1200" u="none" strike="noStrike" dirty="0">
                          <a:effectLst/>
                        </a:rPr>
                        <a:t>Genera reportes sobre los resultados y estadísticas del proceso de inclusiones una vez terminado.</a:t>
                      </a:r>
                      <a:endParaRPr lang="en-US" sz="1200" u="none" strike="noStrike" dirty="0"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2476" marR="5247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1223</TotalTime>
  <Words>689</Words>
  <Application>Microsoft Office PowerPoint</Application>
  <PresentationFormat>Personalizado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Ion Boardroom</vt:lpstr>
      <vt:lpstr>Presentación del proyecto</vt:lpstr>
      <vt:lpstr>Problema</vt:lpstr>
      <vt:lpstr>Estatuto del problema</vt:lpstr>
      <vt:lpstr>Objetivos</vt:lpstr>
      <vt:lpstr>Objetivo general</vt:lpstr>
      <vt:lpstr>Objetivos específicos</vt:lpstr>
      <vt:lpstr>Criterios de éxito</vt:lpstr>
      <vt:lpstr>Solución</vt:lpstr>
      <vt:lpstr>Estatuto de visión</vt:lpstr>
      <vt:lpstr>Prototipo</vt:lpstr>
      <vt:lpstr>Estándares: Tipos de fuente</vt:lpstr>
      <vt:lpstr>Estándares: Colores</vt:lpstr>
      <vt:lpstr>Estándares: Otros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proyecto</dc:title>
  <dc:creator>Irina Calvo</dc:creator>
  <cp:lastModifiedBy>Jota</cp:lastModifiedBy>
  <cp:revision>23</cp:revision>
  <dcterms:created xsi:type="dcterms:W3CDTF">2013-12-10T04:45:19Z</dcterms:created>
  <dcterms:modified xsi:type="dcterms:W3CDTF">2013-12-16T15:54:02Z</dcterms:modified>
</cp:coreProperties>
</file>