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github.com/nickcafferry/Working-of-an-acid-buffer/blob/master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29386-0175-463B-A201-A69A8EA8F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an acid buffer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19F6B6-6CF2-4D70-A15E-4FFD46BC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288871"/>
            <a:ext cx="8689976" cy="1371599"/>
          </a:xfrm>
        </p:spPr>
        <p:txBody>
          <a:bodyPr/>
          <a:lstStyle/>
          <a:p>
            <a:r>
              <a:rPr lang="en-US" altLang="zh-CN" dirty="0"/>
              <a:t>Wei </a:t>
            </a:r>
            <a:r>
              <a:rPr lang="en-US" altLang="zh-CN" dirty="0" err="1"/>
              <a:t>MEi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680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71"/>
    </mc:Choice>
    <mc:Fallback>
      <p:transition spd="slow" advTm="35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3054D-3690-4372-949A-53FC33F9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it work?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6BF0AB-35F7-44E4-8FDB-8BD6A0E0966D}"/>
              </a:ext>
            </a:extLst>
          </p:cNvPr>
          <p:cNvSpPr txBox="1"/>
          <p:nvPr/>
        </p:nvSpPr>
        <p:spPr>
          <a:xfrm>
            <a:off x="913775" y="1887523"/>
            <a:ext cx="10663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0.10 mol of a strong acid such as HCl is added to the 1 liter of pure water, calculate the pH of the resulting solution.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E7855-EF18-46FA-8E8D-61A472A4C287}"/>
              </a:ext>
            </a:extLst>
          </p:cNvPr>
          <p:cNvSpPr txBox="1"/>
          <p:nvPr/>
        </p:nvSpPr>
        <p:spPr>
          <a:xfrm>
            <a:off x="913775" y="3543858"/>
            <a:ext cx="10663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0.10 mol of a strong acid such as HCl is added to the 1mol/l HCOOH and 0.5 mol/l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HCOONa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liter solution (Ka = 1.77 x 10^-4), calculate the pH of the resulting solution.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905B27-BE71-4083-BA06-8B0D7ED69849}"/>
              </a:ext>
            </a:extLst>
          </p:cNvPr>
          <p:cNvSpPr txBox="1"/>
          <p:nvPr/>
        </p:nvSpPr>
        <p:spPr>
          <a:xfrm>
            <a:off x="1249960" y="3061982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pH = 7     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</a:rPr>
              <a:t>      pH =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8AE195-A25F-4E21-94BE-EA5228A96ABE}"/>
              </a:ext>
            </a:extLst>
          </p:cNvPr>
          <p:cNvSpPr txBox="1"/>
          <p:nvPr/>
        </p:nvSpPr>
        <p:spPr>
          <a:xfrm>
            <a:off x="1249960" y="5261749"/>
            <a:ext cx="359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 = 3.451            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pH=3.31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FC83D12-6EC5-44B0-8EAA-35BABB358FEC}"/>
              </a:ext>
            </a:extLst>
          </p:cNvPr>
          <p:cNvSpPr txBox="1">
            <a:spLocks/>
          </p:cNvSpPr>
          <p:nvPr/>
        </p:nvSpPr>
        <p:spPr>
          <a:xfrm>
            <a:off x="913774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6EE3DE3-8F85-44A6-9571-1E49A3B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EAD12E-EC30-4058-9D07-5B78FE2CCAF3}"/>
              </a:ext>
            </a:extLst>
          </p:cNvPr>
          <p:cNvSpPr txBox="1"/>
          <p:nvPr/>
        </p:nvSpPr>
        <p:spPr>
          <a:xfrm>
            <a:off x="913775" y="1887523"/>
            <a:ext cx="10663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why, consider the dynamic equilibrium between a weak acid and its conjugate base in water: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4EEFE0-D56B-4286-A82B-8C370354A65F}"/>
                  </a:ext>
                </a:extLst>
              </p:cNvPr>
              <p:cNvSpPr txBox="1"/>
              <p:nvPr/>
            </p:nvSpPr>
            <p:spPr>
              <a:xfrm>
                <a:off x="2017437" y="2930764"/>
                <a:ext cx="68820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4EEFE0-D56B-4286-A82B-8C370354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37" y="2930764"/>
                <a:ext cx="6882062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20FCF8B-4C56-4807-BE34-E12455A2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94" y="3207763"/>
            <a:ext cx="3051747" cy="358831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0731A06-7D71-437B-9CB1-0CCCD44A5658}"/>
              </a:ext>
            </a:extLst>
          </p:cNvPr>
          <p:cNvSpPr/>
          <p:nvPr/>
        </p:nvSpPr>
        <p:spPr>
          <a:xfrm>
            <a:off x="161365" y="3429000"/>
            <a:ext cx="3535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SabonMT"/>
              </a:rPr>
              <a:t>When a few drops of a strong acid are added to such a solution, the   newly arrived H+ ions transfer protons to the A</a:t>
            </a:r>
            <a:r>
              <a:rPr lang="en-US" altLang="zh-CN" sz="1400" dirty="0">
                <a:solidFill>
                  <a:srgbClr val="231F20"/>
                </a:solidFill>
                <a:latin typeface="MathematicalPi-One"/>
              </a:rPr>
              <a:t>- </a:t>
            </a:r>
            <a:r>
              <a:rPr lang="en-US" altLang="zh-CN" dirty="0">
                <a:solidFill>
                  <a:srgbClr val="231F20"/>
                </a:solidFill>
                <a:latin typeface="SabonMT"/>
              </a:rPr>
              <a:t>ions to form HA and H</a:t>
            </a:r>
            <a:r>
              <a:rPr lang="en-US" altLang="zh-CN" sz="1400" dirty="0">
                <a:solidFill>
                  <a:srgbClr val="231F20"/>
                </a:solidFill>
                <a:latin typeface="SabonMT"/>
              </a:rPr>
              <a:t>2</a:t>
            </a:r>
            <a:r>
              <a:rPr lang="en-US" altLang="zh-CN" dirty="0">
                <a:solidFill>
                  <a:srgbClr val="231F20"/>
                </a:solidFill>
                <a:latin typeface="SabonMT"/>
              </a:rPr>
              <a:t>O molecules.</a:t>
            </a:r>
          </a:p>
          <a:p>
            <a:br>
              <a:rPr lang="en-US" altLang="zh-CN" dirty="0">
                <a:solidFill>
                  <a:srgbClr val="231F20"/>
                </a:solidFill>
                <a:latin typeface="SabonMT"/>
              </a:rPr>
            </a:br>
            <a:r>
              <a:rPr lang="en-US" altLang="zh-CN" dirty="0">
                <a:solidFill>
                  <a:srgbClr val="231F20"/>
                </a:solidFill>
                <a:latin typeface="SabonMT"/>
              </a:rPr>
              <a:t>Because the added H</a:t>
            </a:r>
            <a:r>
              <a:rPr lang="en-US" altLang="zh-CN" sz="1400" dirty="0">
                <a:solidFill>
                  <a:srgbClr val="231F20"/>
                </a:solidFill>
                <a:latin typeface="SabonMT"/>
              </a:rPr>
              <a:t>+</a:t>
            </a:r>
            <a:r>
              <a:rPr lang="en-US" altLang="zh-CN" sz="1400" dirty="0">
                <a:solidFill>
                  <a:srgbClr val="231F20"/>
                </a:solidFill>
                <a:latin typeface="MathematicalPi-One"/>
              </a:rPr>
              <a:t> </a:t>
            </a:r>
            <a:r>
              <a:rPr lang="en-US" altLang="zh-CN" dirty="0">
                <a:solidFill>
                  <a:srgbClr val="231F20"/>
                </a:solidFill>
                <a:latin typeface="SabonMT"/>
              </a:rPr>
              <a:t>ions are removed by the A- ions, the pH remains almost unchanged.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A1C936-980E-43DC-9878-D2E0C90E83E5}"/>
              </a:ext>
            </a:extLst>
          </p:cNvPr>
          <p:cNvSpPr/>
          <p:nvPr/>
        </p:nvSpPr>
        <p:spPr>
          <a:xfrm>
            <a:off x="8417644" y="3429000"/>
            <a:ext cx="2860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SabonMT"/>
              </a:rPr>
              <a:t>If a small amount of strong base is added instead, the incoming OH</a:t>
            </a:r>
            <a:r>
              <a:rPr lang="en-US" altLang="zh-CN" sz="1400" dirty="0">
                <a:solidFill>
                  <a:srgbClr val="231F20"/>
                </a:solidFill>
                <a:latin typeface="MathematicalPi-One"/>
              </a:rPr>
              <a:t>- </a:t>
            </a:r>
            <a:r>
              <a:rPr lang="en-US" altLang="zh-CN" dirty="0">
                <a:solidFill>
                  <a:srgbClr val="231F20"/>
                </a:solidFill>
                <a:latin typeface="SabonMT"/>
              </a:rPr>
              <a:t>ions remove protons from the HA molecules to produce A-</a:t>
            </a:r>
            <a:r>
              <a:rPr lang="en-US" altLang="zh-CN" sz="1400" dirty="0">
                <a:solidFill>
                  <a:srgbClr val="231F20"/>
                </a:solidFill>
                <a:latin typeface="MathematicalPi-One"/>
              </a:rPr>
              <a:t> </a:t>
            </a:r>
            <a:r>
              <a:rPr lang="en-US" altLang="zh-CN" dirty="0">
                <a:solidFill>
                  <a:srgbClr val="231F20"/>
                </a:solidFill>
                <a:latin typeface="SabonMT"/>
              </a:rPr>
              <a:t>ions and H</a:t>
            </a:r>
            <a:r>
              <a:rPr lang="en-US" altLang="zh-CN" sz="1400" dirty="0">
                <a:solidFill>
                  <a:srgbClr val="231F20"/>
                </a:solidFill>
                <a:latin typeface="SabonMT"/>
              </a:rPr>
              <a:t>2</a:t>
            </a:r>
            <a:r>
              <a:rPr lang="en-US" altLang="zh-CN" dirty="0">
                <a:solidFill>
                  <a:srgbClr val="231F20"/>
                </a:solidFill>
                <a:latin typeface="SabonMT"/>
              </a:rPr>
              <a:t>O molecules.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653310-49F4-450A-8E11-5D18CD044BCB}"/>
              </a:ext>
            </a:extLst>
          </p:cNvPr>
          <p:cNvSpPr/>
          <p:nvPr/>
        </p:nvSpPr>
        <p:spPr>
          <a:xfrm>
            <a:off x="8327402" y="5296550"/>
            <a:ext cx="3703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SabonMT"/>
              </a:rPr>
              <a:t>Because the added OH- ions are</a:t>
            </a:r>
          </a:p>
          <a:p>
            <a:r>
              <a:rPr lang="en-US" altLang="zh-CN" dirty="0">
                <a:solidFill>
                  <a:srgbClr val="231F20"/>
                </a:solidFill>
                <a:latin typeface="SabonMT"/>
              </a:rPr>
              <a:t>removed by </a:t>
            </a:r>
            <a:r>
              <a:rPr lang="en-US" altLang="zh-CN">
                <a:solidFill>
                  <a:srgbClr val="231F20"/>
                </a:solidFill>
                <a:latin typeface="SabonMT"/>
              </a:rPr>
              <a:t>the HA </a:t>
            </a:r>
            <a:r>
              <a:rPr lang="en-US" altLang="zh-CN" dirty="0">
                <a:solidFill>
                  <a:srgbClr val="231F20"/>
                </a:solidFill>
                <a:latin typeface="SabonMT"/>
              </a:rPr>
              <a:t>molecules, the concentration of OH- ions remains nearly unchanged. </a:t>
            </a:r>
            <a:endParaRPr lang="zh-CN" altLang="en-US" dirty="0">
              <a:solidFill>
                <a:srgbClr val="231F20"/>
              </a:solidFill>
              <a:latin typeface="SabonMT"/>
            </a:endParaRPr>
          </a:p>
        </p:txBody>
      </p:sp>
    </p:spTree>
    <p:extLst>
      <p:ext uri="{BB962C8B-B14F-4D97-AF65-F5344CB8AC3E}">
        <p14:creationId xmlns:p14="http://schemas.microsoft.com/office/powerpoint/2010/main" val="71073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B7704-BEE2-413E-A756-4E50EDFF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8893C4-B005-4D4F-9452-9236EB5206AD}"/>
              </a:ext>
            </a:extLst>
          </p:cNvPr>
          <p:cNvSpPr txBox="1"/>
          <p:nvPr/>
        </p:nvSpPr>
        <p:spPr>
          <a:xfrm>
            <a:off x="913775" y="1887523"/>
            <a:ext cx="1066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equilibrium: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16C12E-0FF8-42AA-A9E5-89AD73823B71}"/>
                  </a:ext>
                </a:extLst>
              </p:cNvPr>
              <p:cNvSpPr txBox="1"/>
              <p:nvPr/>
            </p:nvSpPr>
            <p:spPr>
              <a:xfrm>
                <a:off x="2017437" y="2517724"/>
                <a:ext cx="68820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16C12E-0FF8-42AA-A9E5-89AD7382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37" y="2517724"/>
                <a:ext cx="6882062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46DC8C-ABC9-4C0B-9C63-4B1101C07A36}"/>
                  </a:ext>
                </a:extLst>
              </p:cNvPr>
              <p:cNvSpPr txBox="1"/>
              <p:nvPr/>
            </p:nvSpPr>
            <p:spPr>
              <a:xfrm>
                <a:off x="1766987" y="3560854"/>
                <a:ext cx="6882062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146DC8C-ABC9-4C0B-9C63-4B1101C07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987" y="3560854"/>
                <a:ext cx="6882062" cy="596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ACF4CD8-E5B4-4B20-893F-C0689A3437AB}"/>
                  </a:ext>
                </a:extLst>
              </p:cNvPr>
              <p:cNvSpPr txBox="1"/>
              <p:nvPr/>
            </p:nvSpPr>
            <p:spPr>
              <a:xfrm>
                <a:off x="1212356" y="2873380"/>
                <a:ext cx="10364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Arial" panose="020B0604020202020204" pitchFamily="34" charset="0"/>
                  <a:buChar char="•"/>
                  <a:defRPr sz="28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altLang="zh-CN" dirty="0"/>
                  <a:t>Can you derive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ACF4CD8-E5B4-4B20-893F-C0689A34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56" y="2873380"/>
                <a:ext cx="10364451" cy="523220"/>
              </a:xfrm>
              <a:prstGeom prst="rect">
                <a:avLst/>
              </a:prstGeom>
              <a:blipFill>
                <a:blip r:embed="rId4"/>
                <a:stretch>
                  <a:fillRect l="-123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55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5A85C-307E-482F-9F94-4888768E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LeCture</a:t>
            </a:r>
            <a:r>
              <a:rPr lang="en-US" altLang="zh-CN" dirty="0"/>
              <a:t> Website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A3AAFA-B881-4EB0-B28F-3A3F607F635E}"/>
              </a:ext>
            </a:extLst>
          </p:cNvPr>
          <p:cNvSpPr/>
          <p:nvPr/>
        </p:nvSpPr>
        <p:spPr>
          <a:xfrm>
            <a:off x="2318158" y="1736895"/>
            <a:ext cx="8126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hlinkClick r:id="rId2"/>
              </a:rPr>
              <a:t>https://github.com/nickcafferry/Working-of-an-acid-buffer/blob/master/README.md</a:t>
            </a:r>
            <a:endParaRPr lang="zh-CN" altLang="en-US"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8C20804F-425D-45BC-89F8-4F99F871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6" y="2214694"/>
            <a:ext cx="4971093" cy="4550000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C0856E73-1171-439A-9908-600EB4E60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529" y="2214694"/>
            <a:ext cx="4514924" cy="455000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38D657F-11FE-4ED5-8901-B3781A1B2CC7}"/>
              </a:ext>
            </a:extLst>
          </p:cNvPr>
          <p:cNvCxnSpPr/>
          <p:nvPr/>
        </p:nvCxnSpPr>
        <p:spPr>
          <a:xfrm>
            <a:off x="7077312" y="3968335"/>
            <a:ext cx="203076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D17645F-564A-48C7-B186-716F7E88BC2B}"/>
              </a:ext>
            </a:extLst>
          </p:cNvPr>
          <p:cNvCxnSpPr>
            <a:cxnSpLocks/>
          </p:cNvCxnSpPr>
          <p:nvPr/>
        </p:nvCxnSpPr>
        <p:spPr>
          <a:xfrm>
            <a:off x="7077312" y="4179458"/>
            <a:ext cx="69089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CC8F2F7-8EA0-4CAC-9256-0C6F0C3FCF91}"/>
              </a:ext>
            </a:extLst>
          </p:cNvPr>
          <p:cNvCxnSpPr>
            <a:cxnSpLocks/>
          </p:cNvCxnSpPr>
          <p:nvPr/>
        </p:nvCxnSpPr>
        <p:spPr>
          <a:xfrm>
            <a:off x="7077312" y="4625473"/>
            <a:ext cx="163046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6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B4741-B143-4B3D-BC66-8A9625FA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Buffers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F9C5FF-34FC-44AA-B94B-DFB2B7F4DDAC}"/>
              </a:ext>
            </a:extLst>
          </p:cNvPr>
          <p:cNvSpPr txBox="1"/>
          <p:nvPr/>
        </p:nvSpPr>
        <p:spPr>
          <a:xfrm>
            <a:off x="913775" y="1887523"/>
            <a:ext cx="10663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Definition</a:t>
            </a:r>
            <a:r>
              <a:rPr lang="en-US" altLang="zh-CN" sz="2800" dirty="0"/>
              <a:t>: a solution in which the pH resists change when small amounts of strong acids or bases are added. 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CD29A9-4766-4AE2-B598-A221FE18F6B6}"/>
              </a:ext>
            </a:extLst>
          </p:cNvPr>
          <p:cNvSpPr txBox="1"/>
          <p:nvPr/>
        </p:nvSpPr>
        <p:spPr>
          <a:xfrm>
            <a:off x="913775" y="3262480"/>
            <a:ext cx="10663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Acid buffer</a:t>
            </a:r>
            <a:r>
              <a:rPr lang="en-US" altLang="zh-CN" sz="2800" dirty="0"/>
              <a:t>: A mixture of a weak acid and its salt will act as a buffer at pH &lt; 7 (the acidic side of neutrality) and is known as an acid buffer.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5CB4B8-FEF2-438E-9AFC-73126C75AD2E}"/>
              </a:ext>
            </a:extLst>
          </p:cNvPr>
          <p:cNvSpPr txBox="1"/>
          <p:nvPr/>
        </p:nvSpPr>
        <p:spPr>
          <a:xfrm>
            <a:off x="913775" y="4698396"/>
            <a:ext cx="10663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Base buffer</a:t>
            </a:r>
            <a:r>
              <a:rPr lang="en-US" altLang="zh-CN" sz="2800" dirty="0"/>
              <a:t>: A mixture of a weak base and its salt will act as a buffer at pH &gt; 7 (the basic side of neutrality) and is known as a basic buffer.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076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718E8-38C1-41B0-B152-F4C93F41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8EBB5-439E-4576-9F4C-ED7A0380AC1F}"/>
              </a:ext>
            </a:extLst>
          </p:cNvPr>
          <p:cNvSpPr txBox="1"/>
          <p:nvPr/>
        </p:nvSpPr>
        <p:spPr>
          <a:xfrm>
            <a:off x="913775" y="2021469"/>
            <a:ext cx="1066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  <a:cs typeface="Times New Roman" panose="02020603050405020304" pitchFamily="18" charset="0"/>
              </a:rPr>
              <a:t>Weak acid / Weak base </a:t>
            </a:r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– Conjugate to one another</a:t>
            </a:r>
            <a:endParaRPr lang="zh-CN" alt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E70C4D-0C37-43B6-9D44-FAE7A14F8942}"/>
              </a:ext>
            </a:extLst>
          </p:cNvPr>
          <p:cNvSpPr txBox="1"/>
          <p:nvPr/>
        </p:nvSpPr>
        <p:spPr>
          <a:xfrm>
            <a:off x="913775" y="3087388"/>
            <a:ext cx="1066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Approximately equal amount </a:t>
            </a:r>
            <a:r>
              <a:rPr lang="en-US" altLang="zh-CN" sz="2800" dirty="0"/>
              <a:t>– at the same magnitude 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9E4036-9656-486C-82C5-B63C21177B9E}"/>
              </a:ext>
            </a:extLst>
          </p:cNvPr>
          <p:cNvSpPr txBox="1"/>
          <p:nvPr/>
        </p:nvSpPr>
        <p:spPr>
          <a:xfrm>
            <a:off x="913775" y="4153308"/>
            <a:ext cx="1066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Substantial amount </a:t>
            </a:r>
            <a:r>
              <a:rPr lang="en-US" altLang="zh-CN" sz="2800" dirty="0"/>
              <a:t>– (High concentration) e.g. 1mol/L 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D810BC-F38C-44D4-9B49-8BC5938EA31B}"/>
              </a:ext>
            </a:extLst>
          </p:cNvPr>
          <p:cNvSpPr/>
          <p:nvPr/>
        </p:nvSpPr>
        <p:spPr>
          <a:xfrm>
            <a:off x="1290239" y="263137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HCOOH/HCOO-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61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45273DD-6CD5-4788-9064-638B8AAFE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39052"/>
              </p:ext>
            </p:extLst>
          </p:nvPr>
        </p:nvGraphicFramePr>
        <p:xfrm>
          <a:off x="693490" y="1912693"/>
          <a:ext cx="11123801" cy="4681053"/>
        </p:xfrm>
        <a:graphic>
          <a:graphicData uri="http://schemas.openxmlformats.org/drawingml/2006/table">
            <a:tbl>
              <a:tblPr/>
              <a:tblGrid>
                <a:gridCol w="2455340">
                  <a:extLst>
                    <a:ext uri="{9D8B030D-6E8A-4147-A177-3AD203B41FA5}">
                      <a16:colId xmlns:a16="http://schemas.microsoft.com/office/drawing/2014/main" val="3197105493"/>
                    </a:ext>
                  </a:extLst>
                </a:gridCol>
                <a:gridCol w="2889487">
                  <a:extLst>
                    <a:ext uri="{9D8B030D-6E8A-4147-A177-3AD203B41FA5}">
                      <a16:colId xmlns:a16="http://schemas.microsoft.com/office/drawing/2014/main" val="4131009636"/>
                    </a:ext>
                  </a:extLst>
                </a:gridCol>
                <a:gridCol w="2889487">
                  <a:extLst>
                    <a:ext uri="{9D8B030D-6E8A-4147-A177-3AD203B41FA5}">
                      <a16:colId xmlns:a16="http://schemas.microsoft.com/office/drawing/2014/main" val="3068815929"/>
                    </a:ext>
                  </a:extLst>
                </a:gridCol>
                <a:gridCol w="2889487">
                  <a:extLst>
                    <a:ext uri="{9D8B030D-6E8A-4147-A177-3AD203B41FA5}">
                      <a16:colId xmlns:a16="http://schemas.microsoft.com/office/drawing/2014/main" val="2290615671"/>
                    </a:ext>
                  </a:extLst>
                </a:gridCol>
              </a:tblGrid>
              <a:tr h="1060551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Acid buffers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pKa</a:t>
                      </a:r>
                      <a:endParaRPr lang="en-GB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buffers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pKa</a:t>
                      </a:r>
                      <a:endParaRPr lang="en-GB" altLang="zh-CN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439729"/>
                  </a:ext>
                </a:extLst>
              </a:tr>
              <a:tr h="149940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COOH/CH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+/NH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41767"/>
                  </a:ext>
                </a:extLst>
              </a:tr>
              <a:tr h="106055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HNO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/NO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(CH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NH+/(CH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13790"/>
                  </a:ext>
                </a:extLst>
              </a:tr>
              <a:tr h="1060551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/ClO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–/HPO</a:t>
                      </a: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GB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2–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810731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3B509E52-378D-4487-8A82-A9F46E0F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Typical Acid buffers and Base buffers</a:t>
            </a:r>
            <a:endParaRPr lang="zh-CN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3054D-3690-4372-949A-53FC33F9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it work?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6BF0AB-35F7-44E4-8FDB-8BD6A0E0966D}"/>
              </a:ext>
            </a:extLst>
          </p:cNvPr>
          <p:cNvSpPr txBox="1"/>
          <p:nvPr/>
        </p:nvSpPr>
        <p:spPr>
          <a:xfrm>
            <a:off x="913775" y="1887523"/>
            <a:ext cx="10663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0.10 mol of a strong acid such as HCl is added to the 1 liter of pure water, calculate the pH of the resulting solution.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E7855-EF18-46FA-8E8D-61A472A4C287}"/>
              </a:ext>
            </a:extLst>
          </p:cNvPr>
          <p:cNvSpPr txBox="1"/>
          <p:nvPr/>
        </p:nvSpPr>
        <p:spPr>
          <a:xfrm>
            <a:off x="913775" y="3543858"/>
            <a:ext cx="10663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0.10 mol of a strong acid such as HCl is added to the 1mol/l HCOOH and 0.5 mol/l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HCOONa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liter solution (Ka = 1.77 x 10^-4), calculate the pH of the resulting solution.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905B27-BE71-4083-BA06-8B0D7ED69849}"/>
              </a:ext>
            </a:extLst>
          </p:cNvPr>
          <p:cNvSpPr txBox="1"/>
          <p:nvPr/>
        </p:nvSpPr>
        <p:spPr>
          <a:xfrm>
            <a:off x="1249960" y="3061982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pH = 7     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</a:rPr>
              <a:t>      pH =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8AE195-A25F-4E21-94BE-EA5228A96ABE}"/>
              </a:ext>
            </a:extLst>
          </p:cNvPr>
          <p:cNvSpPr txBox="1"/>
          <p:nvPr/>
        </p:nvSpPr>
        <p:spPr>
          <a:xfrm>
            <a:off x="1249960" y="5261749"/>
            <a:ext cx="199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           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?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865131E-5612-49C4-8665-B998BCD6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it work?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A0C3DA-651F-425F-9CBA-B3235B61DEF6}"/>
              </a:ext>
            </a:extLst>
          </p:cNvPr>
          <p:cNvSpPr txBox="1"/>
          <p:nvPr/>
        </p:nvSpPr>
        <p:spPr>
          <a:xfrm>
            <a:off x="913774" y="1715058"/>
            <a:ext cx="10663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0.10 mol of a strong acid such as HCl is added to the 1mol/l HCOOH and 0.5 mol/l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HCOONa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liter solution (Ka = 1.77 x 10^-4), calculate the pH of the resulting solution.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1A6DAC-0899-4711-83BC-A1A646B08C03}"/>
                  </a:ext>
                </a:extLst>
              </p:cNvPr>
              <p:cNvSpPr txBox="1"/>
              <p:nvPr/>
            </p:nvSpPr>
            <p:spPr>
              <a:xfrm>
                <a:off x="2654969" y="3290500"/>
                <a:ext cx="68820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𝐻𝐶𝑂𝑂𝐻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𝐻𝐶𝑂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1A6DAC-0899-4711-83BC-A1A646B08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69" y="3290500"/>
                <a:ext cx="6882062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5BB5BE-FBE8-43E2-BFF4-CCACF8660DD2}"/>
                  </a:ext>
                </a:extLst>
              </p:cNvPr>
              <p:cNvSpPr txBox="1"/>
              <p:nvPr/>
            </p:nvSpPr>
            <p:spPr>
              <a:xfrm>
                <a:off x="1465131" y="3919595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5BB5BE-FBE8-43E2-BFF4-CCACF8660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31" y="3919595"/>
                <a:ext cx="858619" cy="276999"/>
              </a:xfrm>
              <a:prstGeom prst="rect">
                <a:avLst/>
              </a:prstGeom>
              <a:blipFill>
                <a:blip r:embed="rId3"/>
                <a:stretch>
                  <a:fillRect l="-9929" t="-173333" r="-133333" b="-25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012D92-982A-4D77-AFD0-60154A5E03F2}"/>
                  </a:ext>
                </a:extLst>
              </p:cNvPr>
              <p:cNvSpPr txBox="1"/>
              <p:nvPr/>
            </p:nvSpPr>
            <p:spPr>
              <a:xfrm>
                <a:off x="3588944" y="3919595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7012D92-982A-4D77-AFD0-60154A5E0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44" y="3919595"/>
                <a:ext cx="858619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EE40F4-D9B1-466C-8389-46B9CFC31283}"/>
                  </a:ext>
                </a:extLst>
              </p:cNvPr>
              <p:cNvSpPr txBox="1"/>
              <p:nvPr/>
            </p:nvSpPr>
            <p:spPr>
              <a:xfrm>
                <a:off x="7315129" y="3919595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EE40F4-D9B1-466C-8389-46B9CFC3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29" y="3919595"/>
                <a:ext cx="858619" cy="276999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97065E-4548-4BE6-B149-D9068AF2A0B2}"/>
                  </a:ext>
                </a:extLst>
              </p:cNvPr>
              <p:cNvSpPr txBox="1"/>
              <p:nvPr/>
            </p:nvSpPr>
            <p:spPr>
              <a:xfrm>
                <a:off x="4928604" y="3925806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97065E-4548-4BE6-B149-D9068AF2A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04" y="3925806"/>
                <a:ext cx="8586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5A6B39-06B5-4E4B-8F08-67ADBB1D3161}"/>
                  </a:ext>
                </a:extLst>
              </p:cNvPr>
              <p:cNvSpPr txBox="1"/>
              <p:nvPr/>
            </p:nvSpPr>
            <p:spPr>
              <a:xfrm>
                <a:off x="6121866" y="3919594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5A6B39-06B5-4E4B-8F08-67ADBB1D3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866" y="3919594"/>
                <a:ext cx="858619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E22215-C5E9-4B5E-8F36-8ECDAE819B00}"/>
                  </a:ext>
                </a:extLst>
              </p:cNvPr>
              <p:cNvSpPr txBox="1"/>
              <p:nvPr/>
            </p:nvSpPr>
            <p:spPr>
              <a:xfrm>
                <a:off x="1410565" y="4642447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E22215-C5E9-4B5E-8F36-8ECDAE819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65" y="4642447"/>
                <a:ext cx="858619" cy="276999"/>
              </a:xfrm>
              <a:prstGeom prst="rect">
                <a:avLst/>
              </a:prstGeom>
              <a:blipFill>
                <a:blip r:embed="rId8"/>
                <a:stretch>
                  <a:fillRect l="-12766" t="-173333" r="-147518" b="-25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6621118-67C7-4A20-BAC8-D7CEC72BD6FD}"/>
                  </a:ext>
                </a:extLst>
              </p:cNvPr>
              <p:cNvSpPr/>
              <p:nvPr/>
            </p:nvSpPr>
            <p:spPr>
              <a:xfrm>
                <a:off x="3745293" y="4548690"/>
                <a:ext cx="545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6621118-67C7-4A20-BAC8-D7CEC72BD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293" y="4548690"/>
                <a:ext cx="5459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3707E3-AF6F-4A90-BC6C-BC78F42E7C92}"/>
                  </a:ext>
                </a:extLst>
              </p:cNvPr>
              <p:cNvSpPr/>
              <p:nvPr/>
            </p:nvSpPr>
            <p:spPr>
              <a:xfrm>
                <a:off x="6364778" y="4548688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3707E3-AF6F-4A90-BC6C-BC78F42E7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78" y="4548688"/>
                <a:ext cx="3727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A9E436D-E9B2-4F41-838D-8F746C3A0A80}"/>
                  </a:ext>
                </a:extLst>
              </p:cNvPr>
              <p:cNvSpPr/>
              <p:nvPr/>
            </p:nvSpPr>
            <p:spPr>
              <a:xfrm>
                <a:off x="7558041" y="4548688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A9E436D-E9B2-4F41-838D-8F746C3A0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041" y="4548688"/>
                <a:ext cx="3727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620ED3-D8E3-4C87-ADA3-17BB21FF5790}"/>
                  </a:ext>
                </a:extLst>
              </p:cNvPr>
              <p:cNvSpPr txBox="1"/>
              <p:nvPr/>
            </p:nvSpPr>
            <p:spPr>
              <a:xfrm>
                <a:off x="981255" y="5365299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𝐸𝑞𝑢𝑖𝑙𝑖𝑏𝑟𝑖𝑢𝑚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620ED3-D8E3-4C87-ADA3-17BB21FF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55" y="5365299"/>
                <a:ext cx="858619" cy="276999"/>
              </a:xfrm>
              <a:prstGeom prst="rect">
                <a:avLst/>
              </a:prstGeom>
              <a:blipFill>
                <a:blip r:embed="rId12"/>
                <a:stretch>
                  <a:fillRect l="-12766" t="-167391" r="-201418" b="-2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EB47938-534F-4A1E-AE4F-0D2444E0AF63}"/>
                  </a:ext>
                </a:extLst>
              </p:cNvPr>
              <p:cNvSpPr/>
              <p:nvPr/>
            </p:nvSpPr>
            <p:spPr>
              <a:xfrm>
                <a:off x="3629876" y="5288728"/>
                <a:ext cx="776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EB47938-534F-4A1E-AE4F-0D2444E0A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76" y="5288728"/>
                <a:ext cx="7767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117259-C770-45AC-9AAB-6A135AC94F58}"/>
                  </a:ext>
                </a:extLst>
              </p:cNvPr>
              <p:cNvSpPr/>
              <p:nvPr/>
            </p:nvSpPr>
            <p:spPr>
              <a:xfrm>
                <a:off x="6364778" y="5271944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117259-C770-45AC-9AAB-6A135AC94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778" y="5271944"/>
                <a:ext cx="37279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85E1602-2914-49FA-B485-DF89A562FB0F}"/>
                  </a:ext>
                </a:extLst>
              </p:cNvPr>
              <p:cNvSpPr/>
              <p:nvPr/>
            </p:nvSpPr>
            <p:spPr>
              <a:xfrm>
                <a:off x="7315129" y="5288728"/>
                <a:ext cx="953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85E1602-2914-49FA-B485-DF89A562F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29" y="5288728"/>
                <a:ext cx="95308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2154029-C0E1-4E0A-9661-08EA51808F39}"/>
                  </a:ext>
                </a:extLst>
              </p:cNvPr>
              <p:cNvSpPr/>
              <p:nvPr/>
            </p:nvSpPr>
            <p:spPr>
              <a:xfrm>
                <a:off x="3157381" y="5744860"/>
                <a:ext cx="3542445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=1.77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GB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∗(0.5+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2154029-C0E1-4E0A-9661-08EA51808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381" y="5744860"/>
                <a:ext cx="3542445" cy="6199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A9A55DE-D38B-4ACF-B1BA-DC3AD9DB90A7}"/>
              </a:ext>
            </a:extLst>
          </p:cNvPr>
          <p:cNvSpPr txBox="1"/>
          <p:nvPr/>
        </p:nvSpPr>
        <p:spPr>
          <a:xfrm>
            <a:off x="260060" y="3244333"/>
            <a:ext cx="26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>
                <a:solidFill>
                  <a:srgbClr val="FF0000"/>
                </a:solidFill>
              </a:rPr>
              <a:t>Before</a:t>
            </a:r>
            <a:r>
              <a:rPr lang="en-GB" altLang="zh-CN" dirty="0">
                <a:solidFill>
                  <a:srgbClr val="FF0000"/>
                </a:solidFill>
              </a:rPr>
              <a:t> the addition of HCl: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46A89A3-C601-4D9D-ADB0-2E3FFA67A856}"/>
                  </a:ext>
                </a:extLst>
              </p:cNvPr>
              <p:cNvSpPr/>
              <p:nvPr/>
            </p:nvSpPr>
            <p:spPr>
              <a:xfrm>
                <a:off x="6861510" y="5870151"/>
                <a:ext cx="1860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=3.54×</m:t>
                      </m:r>
                      <m:sSup>
                        <m:sSup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46A89A3-C601-4D9D-ADB0-2E3FFA67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510" y="5870151"/>
                <a:ext cx="186031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F0949D8-3949-41BB-94FA-C3E72F0BA68C}"/>
              </a:ext>
            </a:extLst>
          </p:cNvPr>
          <p:cNvSpPr/>
          <p:nvPr/>
        </p:nvSpPr>
        <p:spPr>
          <a:xfrm>
            <a:off x="3157381" y="6362567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pH = 3.451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64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1BE172-88D1-4DC2-94A5-55EFF74C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it work?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AB0826-3537-46AD-BC67-354268E1D5AB}"/>
              </a:ext>
            </a:extLst>
          </p:cNvPr>
          <p:cNvSpPr txBox="1"/>
          <p:nvPr/>
        </p:nvSpPr>
        <p:spPr>
          <a:xfrm>
            <a:off x="913774" y="1715058"/>
            <a:ext cx="10663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0.10 mol of a strong acid such as HCl is added to the 1mol/l HCOOH and 0.5 mol/l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HCOONa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liter solution (Ka = 1.77 x 10^-4), calculate the pH of the resulting solution.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85160-1B81-4C53-8A57-DDED342C4432}"/>
              </a:ext>
            </a:extLst>
          </p:cNvPr>
          <p:cNvSpPr txBox="1"/>
          <p:nvPr/>
        </p:nvSpPr>
        <p:spPr>
          <a:xfrm>
            <a:off x="615193" y="3388616"/>
            <a:ext cx="253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>
                <a:solidFill>
                  <a:srgbClr val="FF0000"/>
                </a:solidFill>
              </a:rPr>
              <a:t>After</a:t>
            </a:r>
            <a:r>
              <a:rPr lang="en-GB" altLang="zh-CN" dirty="0">
                <a:solidFill>
                  <a:srgbClr val="FF0000"/>
                </a:solidFill>
              </a:rPr>
              <a:t> the addition of HCl: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6A20AD-646A-40DD-88F3-9DE534015234}"/>
                  </a:ext>
                </a:extLst>
              </p:cNvPr>
              <p:cNvSpPr txBox="1"/>
              <p:nvPr/>
            </p:nvSpPr>
            <p:spPr>
              <a:xfrm>
                <a:off x="1569954" y="4078557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6A20AD-646A-40DD-88F3-9DE534015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54" y="4078557"/>
                <a:ext cx="858619" cy="276999"/>
              </a:xfrm>
              <a:prstGeom prst="rect">
                <a:avLst/>
              </a:prstGeom>
              <a:blipFill>
                <a:blip r:embed="rId2"/>
                <a:stretch>
                  <a:fillRect l="-10000" t="-171111" r="-134286" b="-26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71962F-159F-485D-9F51-4364148F88C9}"/>
                  </a:ext>
                </a:extLst>
              </p:cNvPr>
              <p:cNvSpPr txBox="1"/>
              <p:nvPr/>
            </p:nvSpPr>
            <p:spPr>
              <a:xfrm>
                <a:off x="3748335" y="4078558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0.1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71962F-159F-485D-9F51-4364148F8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335" y="4078558"/>
                <a:ext cx="858619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F6BBD5-6957-458B-881F-4E2040276D94}"/>
                  </a:ext>
                </a:extLst>
              </p:cNvPr>
              <p:cNvSpPr txBox="1"/>
              <p:nvPr/>
            </p:nvSpPr>
            <p:spPr>
              <a:xfrm>
                <a:off x="7747417" y="4078557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F6BBD5-6957-458B-881F-4E204027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17" y="4078557"/>
                <a:ext cx="85861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9DDF0F-7C42-47C6-B87F-9D1C49AA5528}"/>
                  </a:ext>
                </a:extLst>
              </p:cNvPr>
              <p:cNvSpPr txBox="1"/>
              <p:nvPr/>
            </p:nvSpPr>
            <p:spPr>
              <a:xfrm>
                <a:off x="5087995" y="4084769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9DDF0F-7C42-47C6-B87F-9D1C49AA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95" y="4084769"/>
                <a:ext cx="858619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638A9-9992-4F28-A7B0-79235E4C8EFF}"/>
                  </a:ext>
                </a:extLst>
              </p:cNvPr>
              <p:cNvSpPr txBox="1"/>
              <p:nvPr/>
            </p:nvSpPr>
            <p:spPr>
              <a:xfrm>
                <a:off x="6281257" y="4078557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00638A9-9992-4F28-A7B0-79235E4C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257" y="4078557"/>
                <a:ext cx="858619" cy="276999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72E21F3-7512-4B00-AD5F-CE120929689A}"/>
                  </a:ext>
                </a:extLst>
              </p:cNvPr>
              <p:cNvSpPr txBox="1"/>
              <p:nvPr/>
            </p:nvSpPr>
            <p:spPr>
              <a:xfrm>
                <a:off x="1569954" y="4790079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</a:rPr>
                        <m:t>𝐸𝑛𝑑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72E21F3-7512-4B00-AD5F-CE1209296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54" y="4790079"/>
                <a:ext cx="858619" cy="276999"/>
              </a:xfrm>
              <a:prstGeom prst="rect">
                <a:avLst/>
              </a:prstGeom>
              <a:blipFill>
                <a:blip r:embed="rId7"/>
                <a:stretch>
                  <a:fillRect l="-10000" t="-173333" r="-105714" b="-25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F48ACD-ADF3-4492-8B0F-1E31292135DE}"/>
                  </a:ext>
                </a:extLst>
              </p:cNvPr>
              <p:cNvSpPr/>
              <p:nvPr/>
            </p:nvSpPr>
            <p:spPr>
              <a:xfrm>
                <a:off x="3904684" y="4744061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F48ACD-ADF3-4492-8B0F-1E3129213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84" y="4744061"/>
                <a:ext cx="370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0D58F10-5FA0-4A02-9C0D-D5233C23CB58}"/>
                  </a:ext>
                </a:extLst>
              </p:cNvPr>
              <p:cNvSpPr/>
              <p:nvPr/>
            </p:nvSpPr>
            <p:spPr>
              <a:xfrm>
                <a:off x="6524169" y="4743913"/>
                <a:ext cx="5469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0D58F10-5FA0-4A02-9C0D-D5233C23C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9" y="4743913"/>
                <a:ext cx="5469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64974CF-60AF-4166-B79E-607624EBD959}"/>
                  </a:ext>
                </a:extLst>
              </p:cNvPr>
              <p:cNvSpPr/>
              <p:nvPr/>
            </p:nvSpPr>
            <p:spPr>
              <a:xfrm>
                <a:off x="8032274" y="4743913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64974CF-60AF-4166-B79E-607624EBD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274" y="4743913"/>
                <a:ext cx="4154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193A059-342A-4D15-BE78-1DFCEA485E1B}"/>
                  </a:ext>
                </a:extLst>
              </p:cNvPr>
              <p:cNvSpPr/>
              <p:nvPr/>
            </p:nvSpPr>
            <p:spPr>
              <a:xfrm>
                <a:off x="3401010" y="3393028"/>
                <a:ext cx="5272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𝐻𝐶𝑂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𝐻𝐶𝑂𝑂𝐻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193A059-342A-4D15-BE78-1DFCEA485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10" y="3393028"/>
                <a:ext cx="5272533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D9F97D2-53AB-482C-8671-645F1BC0990C}"/>
                  </a:ext>
                </a:extLst>
              </p:cNvPr>
              <p:cNvSpPr txBox="1"/>
              <p:nvPr/>
            </p:nvSpPr>
            <p:spPr>
              <a:xfrm>
                <a:off x="5101334" y="4790079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0.4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D9F97D2-53AB-482C-8671-645F1BC09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34" y="4790079"/>
                <a:ext cx="858619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1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91BE172-88D1-4DC2-94A5-55EFF74C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it work?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AB0826-3537-46AD-BC67-354268E1D5AB}"/>
              </a:ext>
            </a:extLst>
          </p:cNvPr>
          <p:cNvSpPr txBox="1"/>
          <p:nvPr/>
        </p:nvSpPr>
        <p:spPr>
          <a:xfrm>
            <a:off x="913774" y="1715058"/>
            <a:ext cx="10663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0.10 mol of a strong acid such as HCl is added to the 1mol/l HCOOH and 0.5 mol/l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HCOONa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liter solution (Ka = 1.77 x 10^-4), calculate the pH of the resulting solution.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85160-1B81-4C53-8A57-DDED342C4432}"/>
              </a:ext>
            </a:extLst>
          </p:cNvPr>
          <p:cNvSpPr txBox="1"/>
          <p:nvPr/>
        </p:nvSpPr>
        <p:spPr>
          <a:xfrm>
            <a:off x="450573" y="3709225"/>
            <a:ext cx="253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>
                <a:solidFill>
                  <a:srgbClr val="FF0000"/>
                </a:solidFill>
              </a:rPr>
              <a:t>After</a:t>
            </a:r>
            <a:r>
              <a:rPr lang="en-GB" altLang="zh-CN" dirty="0">
                <a:solidFill>
                  <a:srgbClr val="FF0000"/>
                </a:solidFill>
              </a:rPr>
              <a:t> the addition of HCl: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77AF69-C441-4BC1-933F-A8546C2061F6}"/>
                  </a:ext>
                </a:extLst>
              </p:cNvPr>
              <p:cNvSpPr txBox="1"/>
              <p:nvPr/>
            </p:nvSpPr>
            <p:spPr>
              <a:xfrm>
                <a:off x="2644966" y="3773447"/>
                <a:ext cx="68820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𝐻𝐶𝑂𝑂𝐻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𝐻𝐶𝑂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77AF69-C441-4BC1-933F-A8546C20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966" y="3773447"/>
                <a:ext cx="6882062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6A20AD-646A-40DD-88F3-9DE534015234}"/>
                  </a:ext>
                </a:extLst>
              </p:cNvPr>
              <p:cNvSpPr txBox="1"/>
              <p:nvPr/>
            </p:nvSpPr>
            <p:spPr>
              <a:xfrm>
                <a:off x="1624522" y="4078558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𝐼𝑛𝑖𝑡𝑖𝑎𝑙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76A20AD-646A-40DD-88F3-9DE534015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22" y="4078558"/>
                <a:ext cx="858619" cy="276999"/>
              </a:xfrm>
              <a:prstGeom prst="rect">
                <a:avLst/>
              </a:prstGeom>
              <a:blipFill>
                <a:blip r:embed="rId3"/>
                <a:stretch>
                  <a:fillRect l="-9929" t="-171111" r="-133333" b="-26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71962F-159F-485D-9F51-4364148F88C9}"/>
                  </a:ext>
                </a:extLst>
              </p:cNvPr>
              <p:cNvSpPr txBox="1"/>
              <p:nvPr/>
            </p:nvSpPr>
            <p:spPr>
              <a:xfrm>
                <a:off x="3718860" y="4154030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.1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71962F-159F-485D-9F51-4364148F8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60" y="4154030"/>
                <a:ext cx="858619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F6BBD5-6957-458B-881F-4E2040276D94}"/>
                  </a:ext>
                </a:extLst>
              </p:cNvPr>
              <p:cNvSpPr txBox="1"/>
              <p:nvPr/>
            </p:nvSpPr>
            <p:spPr>
              <a:xfrm>
                <a:off x="7474520" y="4113353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F6BBD5-6957-458B-881F-4E204027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20" y="4113353"/>
                <a:ext cx="858619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9DDF0F-7C42-47C6-B87F-9D1C49AA5528}"/>
                  </a:ext>
                </a:extLst>
              </p:cNvPr>
              <p:cNvSpPr txBox="1"/>
              <p:nvPr/>
            </p:nvSpPr>
            <p:spPr>
              <a:xfrm>
                <a:off x="5052125" y="4114668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9DDF0F-7C42-47C6-B87F-9D1C49AA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125" y="4114668"/>
                <a:ext cx="85861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72E21F3-7512-4B00-AD5F-CE120929689A}"/>
                  </a:ext>
                </a:extLst>
              </p:cNvPr>
              <p:cNvSpPr txBox="1"/>
              <p:nvPr/>
            </p:nvSpPr>
            <p:spPr>
              <a:xfrm>
                <a:off x="1569956" y="4801410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𝐶h𝑎𝑛𝑔𝑒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72E21F3-7512-4B00-AD5F-CE1209296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56" y="4801410"/>
                <a:ext cx="858619" cy="276999"/>
              </a:xfrm>
              <a:prstGeom prst="rect">
                <a:avLst/>
              </a:prstGeom>
              <a:blipFill>
                <a:blip r:embed="rId7"/>
                <a:stretch>
                  <a:fillRect l="-12857" t="-173333" r="-148571" b="-25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F48ACD-ADF3-4492-8B0F-1E31292135DE}"/>
                  </a:ext>
                </a:extLst>
              </p:cNvPr>
              <p:cNvSpPr/>
              <p:nvPr/>
            </p:nvSpPr>
            <p:spPr>
              <a:xfrm>
                <a:off x="3904684" y="4707653"/>
                <a:ext cx="545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F48ACD-ADF3-4492-8B0F-1E3129213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84" y="4707653"/>
                <a:ext cx="5459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0D58F10-5FA0-4A02-9C0D-D5233C23CB58}"/>
                  </a:ext>
                </a:extLst>
              </p:cNvPr>
              <p:cNvSpPr/>
              <p:nvPr/>
            </p:nvSpPr>
            <p:spPr>
              <a:xfrm>
                <a:off x="6524169" y="4707651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0D58F10-5FA0-4A02-9C0D-D5233C23C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9" y="4707651"/>
                <a:ext cx="3727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64974CF-60AF-4166-B79E-607624EBD959}"/>
                  </a:ext>
                </a:extLst>
              </p:cNvPr>
              <p:cNvSpPr/>
              <p:nvPr/>
            </p:nvSpPr>
            <p:spPr>
              <a:xfrm>
                <a:off x="7717432" y="4707651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64974CF-60AF-4166-B79E-607624EBD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32" y="4707651"/>
                <a:ext cx="3727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4DDE79-09D1-4469-88C6-54289E0CB7A3}"/>
                  </a:ext>
                </a:extLst>
              </p:cNvPr>
              <p:cNvSpPr txBox="1"/>
              <p:nvPr/>
            </p:nvSpPr>
            <p:spPr>
              <a:xfrm>
                <a:off x="1140646" y="5524262"/>
                <a:ext cx="858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𝐸𝑞𝑢𝑖𝑙𝑖𝑏𝑟𝑖𝑢𝑚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4DDE79-09D1-4469-88C6-54289E0CB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46" y="5524262"/>
                <a:ext cx="858619" cy="276999"/>
              </a:xfrm>
              <a:prstGeom prst="rect">
                <a:avLst/>
              </a:prstGeom>
              <a:blipFill>
                <a:blip r:embed="rId11"/>
                <a:stretch>
                  <a:fillRect l="-12766" t="-167391" r="-202128" b="-2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448238-6B54-468E-A444-B1270D7EBB81}"/>
                  </a:ext>
                </a:extLst>
              </p:cNvPr>
              <p:cNvSpPr/>
              <p:nvPr/>
            </p:nvSpPr>
            <p:spPr>
              <a:xfrm>
                <a:off x="3789267" y="5447691"/>
                <a:ext cx="953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448238-6B54-468E-A444-B1270D7EB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67" y="5447691"/>
                <a:ext cx="95308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CBC5B63-9C56-4A01-96BD-CFAFD2284D88}"/>
                  </a:ext>
                </a:extLst>
              </p:cNvPr>
              <p:cNvSpPr/>
              <p:nvPr/>
            </p:nvSpPr>
            <p:spPr>
              <a:xfrm>
                <a:off x="6524169" y="5430907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CBC5B63-9C56-4A01-96BD-CFAFD2284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9" y="5430907"/>
                <a:ext cx="37279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132EC63-EF5A-4A29-9527-760B90377871}"/>
                  </a:ext>
                </a:extLst>
              </p:cNvPr>
              <p:cNvSpPr/>
              <p:nvPr/>
            </p:nvSpPr>
            <p:spPr>
              <a:xfrm>
                <a:off x="7474520" y="5447691"/>
                <a:ext cx="953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132EC63-EF5A-4A29-9527-760B90377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520" y="5447691"/>
                <a:ext cx="95308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1FE5A95-53E0-4208-A811-7FAC736AF764}"/>
                  </a:ext>
                </a:extLst>
              </p:cNvPr>
              <p:cNvSpPr/>
              <p:nvPr/>
            </p:nvSpPr>
            <p:spPr>
              <a:xfrm>
                <a:off x="3316772" y="5903823"/>
                <a:ext cx="3542445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=1.77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GB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∗(0.4+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1.1−</m:t>
                          </m:r>
                          <m:r>
                            <a:rPr lang="en-GB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1FE5A95-53E0-4208-A811-7FAC736AF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72" y="5903823"/>
                <a:ext cx="3542445" cy="6199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4F9926-AE1A-40AA-9E27-85C7B7146393}"/>
                  </a:ext>
                </a:extLst>
              </p:cNvPr>
              <p:cNvSpPr/>
              <p:nvPr/>
            </p:nvSpPr>
            <p:spPr>
              <a:xfrm>
                <a:off x="7020901" y="6029114"/>
                <a:ext cx="1860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=4.86×</m:t>
                      </m:r>
                      <m:sSup>
                        <m:sSupPr>
                          <m:ctrlPr>
                            <a:rPr lang="en-GB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4F9926-AE1A-40AA-9E27-85C7B7146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01" y="6029114"/>
                <a:ext cx="18603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276E0603-ABB4-4472-94F6-65D01467011C}"/>
              </a:ext>
            </a:extLst>
          </p:cNvPr>
          <p:cNvSpPr/>
          <p:nvPr/>
        </p:nvSpPr>
        <p:spPr>
          <a:xfrm>
            <a:off x="3316772" y="652153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pH = 3.31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1F965E4-7EBE-4F31-9EAB-01BD40EE6144}"/>
                  </a:ext>
                </a:extLst>
              </p:cNvPr>
              <p:cNvSpPr/>
              <p:nvPr/>
            </p:nvSpPr>
            <p:spPr>
              <a:xfrm>
                <a:off x="6526349" y="4067187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1F965E4-7EBE-4F31-9EAB-01BD40EE6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49" y="4067187"/>
                <a:ext cx="37061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01726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516</TotalTime>
  <Words>848</Words>
  <Application>Microsoft Office PowerPoint</Application>
  <PresentationFormat>宽屏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MathematicalPi-One</vt:lpstr>
      <vt:lpstr>SabonMT</vt:lpstr>
      <vt:lpstr>Arial</vt:lpstr>
      <vt:lpstr>Cambria Math</vt:lpstr>
      <vt:lpstr>Times New Roman</vt:lpstr>
      <vt:lpstr>Tw Cen MT</vt:lpstr>
      <vt:lpstr>水滴</vt:lpstr>
      <vt:lpstr>Working of an acid buffer</vt:lpstr>
      <vt:lpstr>LeCture Website</vt:lpstr>
      <vt:lpstr>Buffers</vt:lpstr>
      <vt:lpstr>Conditions</vt:lpstr>
      <vt:lpstr>Typical Acid buffers and Base buffers</vt:lpstr>
      <vt:lpstr>Will it work?</vt:lpstr>
      <vt:lpstr>Will it work?</vt:lpstr>
      <vt:lpstr>Will it work?</vt:lpstr>
      <vt:lpstr>Will it work?</vt:lpstr>
      <vt:lpstr>Will it work?</vt:lpstr>
      <vt:lpstr>Why?</vt:lpstr>
      <vt:lpstr>Homework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of an acid buffer</dc:title>
  <dc:creator>Nick Cafferry</dc:creator>
  <cp:lastModifiedBy>Nick Cafferry</cp:lastModifiedBy>
  <cp:revision>8</cp:revision>
  <dcterms:created xsi:type="dcterms:W3CDTF">2020-03-12T07:10:02Z</dcterms:created>
  <dcterms:modified xsi:type="dcterms:W3CDTF">2020-03-12T19:04:41Z</dcterms:modified>
</cp:coreProperties>
</file>