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300"/>
            <a:ext cx="10653862" cy="4816426"/>
          </a:xfrm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Prediction of Polymer Product Quality in an Industrial Reactor using Recurrent Neural Networks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364530" y="6413500"/>
            <a:ext cx="10464801" cy="1130300"/>
          </a:xfrm>
          <a:prstGeom prst="rect">
            <a:avLst/>
          </a:prstGeom>
        </p:spPr>
        <p:txBody>
          <a:bodyPr/>
          <a:lstStyle/>
          <a:p>
            <a:pPr defTabSz="426466">
              <a:defRPr sz="1752"/>
            </a:pPr>
          </a:p>
          <a:p>
            <a:pPr lvl="8" marL="0" indent="1335024" algn="r" defTabSz="426466">
              <a:spcBef>
                <a:spcPts val="0"/>
              </a:spcBef>
              <a:buSzTx/>
              <a:buNone/>
              <a:defRPr sz="1752"/>
            </a:pPr>
            <a:r>
              <a:t>Presented by</a:t>
            </a:r>
          </a:p>
          <a:p>
            <a:pPr lvl="8" marL="0" indent="1335024" algn="r" defTabSz="426466">
              <a:spcBef>
                <a:spcPts val="0"/>
              </a:spcBef>
              <a:buSzTx/>
              <a:buNone/>
              <a:defRPr sz="1752"/>
            </a:pPr>
            <a:r>
              <a:t>Jasdeep Singh Chhabra</a:t>
            </a:r>
          </a:p>
          <a:p>
            <a:pPr lvl="8" marL="0" indent="1335024" algn="r" defTabSz="426466">
              <a:spcBef>
                <a:spcPts val="0"/>
              </a:spcBef>
              <a:buSzTx/>
              <a:buNone/>
              <a:defRPr sz="1752"/>
            </a:pPr>
            <a:r>
              <a:t>13045114</a:t>
            </a:r>
          </a:p>
        </p:txBody>
      </p:sp>
      <p:pic>
        <p:nvPicPr>
          <p:cNvPr id="121" name="Polym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1550" y="2435412"/>
            <a:ext cx="8899674" cy="248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Mathematically, this can be described as-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x</a:t>
            </a:r>
            <a:r>
              <a:rPr baseline="-5999"/>
              <a:t>t+1</a:t>
            </a:r>
            <a:r>
              <a:t>=sigma(Ax</a:t>
            </a:r>
            <a:r>
              <a:rPr baseline="-5999"/>
              <a:t>t</a:t>
            </a:r>
            <a:r>
              <a:t>+Bu</a:t>
            </a:r>
            <a:r>
              <a:rPr baseline="-5999"/>
              <a:t>t</a:t>
            </a:r>
            <a:r>
              <a:t>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y</a:t>
            </a:r>
            <a:r>
              <a:rPr baseline="-5999"/>
              <a:t>t+1</a:t>
            </a:r>
            <a:r>
              <a:t>=Cx</a:t>
            </a:r>
            <a:r>
              <a:rPr baseline="-5999"/>
              <a:t>t+1</a:t>
            </a:r>
            <a:endParaRPr baseline="-5999"/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where x</a:t>
            </a:r>
            <a:r>
              <a:rPr baseline="-5999"/>
              <a:t>t+1 </a:t>
            </a:r>
            <a:r>
              <a:t>is network’s internal state prediction at time t+1 and y</a:t>
            </a:r>
            <a:r>
              <a:rPr baseline="-5999"/>
              <a:t>t+1 </a:t>
            </a:r>
            <a:r>
              <a:t>is network prediction of the vector of process outputs.sigma() is the nonlinear sigmoidal activation function.A,B,C are weight matrices which are trained using historical data.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The input to the IRN model consist of the measurements FF,CA,M</a:t>
            </a:r>
            <a:r>
              <a:rPr baseline="-5999"/>
              <a:t>f</a:t>
            </a:r>
            <a:r>
              <a:t>,X</a:t>
            </a:r>
            <a:r>
              <a:rPr baseline="-5999"/>
              <a:t>i,f</a:t>
            </a:r>
            <a:r>
              <a:t>,T and M</a:t>
            </a:r>
            <a:r>
              <a:rPr baseline="-5999"/>
              <a:t>o</a:t>
            </a:r>
          </a:p>
          <a:p>
            <a:pPr lvl="7" marL="0" indent="1056132" defTabSz="385572">
              <a:spcBef>
                <a:spcPts val="2700"/>
              </a:spcBef>
              <a:buSzTx/>
              <a:buNone/>
              <a:defRPr sz="2376"/>
            </a:pPr>
            <a:endParaRPr sz="2244"/>
          </a:p>
          <a:p>
            <a:pPr lvl="7" marL="0" indent="1056132" defTabSz="385572">
              <a:spcBef>
                <a:spcPts val="2700"/>
              </a:spcBef>
              <a:buSzTx/>
              <a:buNone/>
              <a:defRPr sz="2376"/>
            </a:pPr>
            <a:endParaRPr baseline="-5999" sz="2244"/>
          </a:p>
          <a:p>
            <a:pPr lvl="7" marL="0" indent="1056132" defTabSz="385572">
              <a:spcBef>
                <a:spcPts val="2700"/>
              </a:spcBef>
              <a:buSzTx/>
              <a:buNone/>
              <a:defRPr sz="2376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52500" y="444500"/>
            <a:ext cx="11099800" cy="1384300"/>
          </a:xfrm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An Experimental Comparison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952500" y="2063827"/>
            <a:ext cx="11099800" cy="6826173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900"/>
            </a:pPr>
            <a:r>
              <a:t>Comparing IRN model with Steady state linear model under following parameters-</a:t>
            </a:r>
          </a:p>
          <a:p>
            <a:pPr marL="444500" indent="-444500">
              <a:defRPr sz="2900"/>
            </a:pPr>
            <a:r>
              <a:t>Predictions for steady state linear models adjusted for 6 hour pure time delay are designated Q</a:t>
            </a:r>
            <a:r>
              <a:rPr baseline="-5999"/>
              <a:t>ssl</a:t>
            </a:r>
          </a:p>
          <a:p>
            <a:pPr marL="444500" indent="-444500">
              <a:defRPr sz="2900"/>
            </a:pPr>
            <a:r>
              <a:t>The IRN model trained for 10000 hours of data collected and tested using 2000 hours of data.Predictions designated by Q</a:t>
            </a:r>
            <a:r>
              <a:rPr baseline="-5999"/>
              <a:t>irn</a:t>
            </a:r>
          </a:p>
          <a:p>
            <a:pPr marL="444500" indent="-444500">
              <a:defRPr sz="2900"/>
            </a:pPr>
            <a:r>
              <a:t>The error model used is root mean squared error.</a:t>
            </a:r>
          </a:p>
        </p:txBody>
      </p:sp>
      <p:pic>
        <p:nvPicPr>
          <p:cNvPr id="154" name="Screen Shot 2016-11-03 at 3.12.53 A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600" y="7365458"/>
            <a:ext cx="6451600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 Shot 2016-11-03 at 12.46.35 AM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9" t="0" r="3419" b="0"/>
          <a:stretch>
            <a:fillRect/>
          </a:stretch>
        </p:blipFill>
        <p:spPr>
          <a:xfrm>
            <a:off x="818299" y="-131984"/>
            <a:ext cx="13004801" cy="9753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IRN model predicts quality of polymer with a high accuracy even in transition ranges and is almost as good as the observations of laboratories.</a:t>
            </a:r>
          </a:p>
          <a:p>
            <a:pPr/>
            <a:r>
              <a:t>It performs better than the steady state linear model by a huge margin.</a:t>
            </a:r>
          </a:p>
          <a:p>
            <a:pPr/>
            <a:r>
              <a:t>IRN can be used to develop suitable control strategies for directly controlling product quality.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Systems Analysis and Control by Donald R. Coughanowr and Steven E. LeBlanc(3rd Edition)</a:t>
            </a:r>
          </a:p>
          <a:p>
            <a:pPr/>
            <a:r>
              <a:t>Prediction of polymer product quality Randall S. Barton and David Himmelblau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Thank you!Have a nice day ahead!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The Journey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250"/>
            </a:pPr>
            <a:r>
              <a:t>The Problem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The Process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Steady-state linear model-An ineffective solution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Neural Networks-What are they?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Recurrent Neural Network-A bit complex!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Internally Recurrent Neural Network Model-An effective solution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An experimental comparison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Conclusions</a:t>
            </a:r>
          </a:p>
          <a:p>
            <a:pPr marL="333375" indent="-333375" defTabSz="438150">
              <a:spcBef>
                <a:spcPts val="3100"/>
              </a:spcBef>
              <a:defRPr sz="2250"/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Polymers are sold to customers based on some specifications for the quality of polymer products(melt index,polymer density,colour etc.)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These quality variables are difficult to control due to high degree of non-linearity,complexity and rapidity,widely differing operating regions required for polymerisation reactions.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This control is made more difficult by lack of reliable and timely measurements of key polymer quality variables close to reactor.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Often product samples are collected an quality variables measured in a laboratory which may take several hours.Thus this measurement arrives too late to provide useful feedback for control.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6-11-02 at 11.25.16 PM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814" t="0" r="7814" b="0"/>
          <a:stretch>
            <a:fillRect/>
          </a:stretch>
        </p:blipFill>
        <p:spPr>
          <a:xfrm>
            <a:off x="6718299" y="2603500"/>
            <a:ext cx="5334001" cy="6286500"/>
          </a:xfrm>
          <a:prstGeom prst="rect">
            <a:avLst/>
          </a:prstGeom>
        </p:spPr>
      </p:pic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  <a:blipFill>
            <a:blip r:embed="rId3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The Process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FF-reactor feed flow rate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FT-feed temperature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M</a:t>
            </a:r>
            <a:r>
              <a:rPr baseline="-5999"/>
              <a:t>f</a:t>
            </a:r>
            <a:r>
              <a:t>-monomer concentration in feed stream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X</a:t>
            </a:r>
            <a:r>
              <a:rPr baseline="-5999"/>
              <a:t>i,f</a:t>
            </a:r>
            <a:r>
              <a:t>-disturbances(impurities) affecting product quality.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CA-feed rate of polymerisation catalyst.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T-temperature of reactor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L-Liquid level in reactor</a:t>
            </a:r>
          </a:p>
          <a:p>
            <a:pPr marL="0" indent="0" defTabSz="391414">
              <a:spcBef>
                <a:spcPts val="2100"/>
              </a:spcBef>
              <a:buSzTx/>
              <a:buNone/>
              <a:defRPr sz="1876"/>
            </a:pPr>
            <a:r>
              <a:t>OF,OT-Recycle flow rate and temperature.</a:t>
            </a:r>
          </a:p>
          <a:p>
            <a:pPr marL="231633" indent="-231633" defTabSz="391414">
              <a:spcBef>
                <a:spcPts val="2100"/>
              </a:spcBef>
              <a:defRPr sz="1876"/>
            </a:pPr>
            <a:r>
              <a:t>The final polymeric product is sampled and sent to lab(Qlab) for quality measurements taking 4-6 hours.</a:t>
            </a:r>
          </a:p>
          <a:p>
            <a:pPr marL="231633" indent="-231633" defTabSz="391414">
              <a:spcBef>
                <a:spcPts val="2100"/>
              </a:spcBef>
              <a:defRPr sz="1876"/>
            </a:pPr>
            <a:r>
              <a:t>We are looking to minimise this 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Steady-State linear model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A fairly straightforward approach to solve the problem is to model the product quality in a separate linear steady state model for each of the several main polymer grades.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The major drawbacks of this model were-</a:t>
            </a:r>
          </a:p>
          <a:p>
            <a:pPr marL="571500" indent="-571500" defTabSz="525779">
              <a:spcBef>
                <a:spcPts val="3700"/>
              </a:spcBef>
              <a:buSzPct val="100000"/>
              <a:buAutoNum type="arabicPeriod" startAt="1"/>
              <a:defRPr sz="3239"/>
            </a:pPr>
            <a:r>
              <a:t>The individual models were only accurate over limited operating ranges and did not account properly for the dynamics of process.</a:t>
            </a:r>
          </a:p>
          <a:p>
            <a:pPr marL="571500" indent="-571500" defTabSz="525779">
              <a:spcBef>
                <a:spcPts val="3700"/>
              </a:spcBef>
              <a:buSzPct val="100000"/>
              <a:buAutoNum type="arabicPeriod" startAt="1"/>
              <a:defRPr sz="3239"/>
            </a:pPr>
            <a:r>
              <a:t>General trends were accurately predicted but transition between grades was not smooth.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neural-network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036" r="0" b="10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  <a:blipFill>
            <a:blip r:embed="rId3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Neural Networks-What are they?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2272"/>
            </a:lvl1pPr>
          </a:lstStyle>
          <a:p>
            <a:pPr/>
            <a:r>
              <a:t>Made up of neurones.Each connection represent a weight which is optimised using trial and error process called back-propagation(Mathematically Gradient-descent).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Fig-2-The-architecture-of-a-recurrent-neural-network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9" r="0" b="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  <a:blipFill>
            <a:blip r:embed="rId3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Recurrent Neural Networks-A bit complex!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similar to vanilla Neural network.The difference is that outputs are sent as inputs to previous layers.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pPr/>
            <a:r>
              <a:t>Internally Recurrent Neural Network Model(IRN)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Why IRN?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IRN are capable of representing the behaviour of non-linear dynamic process.The industrial polymerisation reactor manufactures several polymer grades over which the process is highly non-linear.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IRN have also been shown to be capable of modelling process with variable dynamics.This situation can occur when feed flow rate(FF) changes.</a:t>
            </a:r>
          </a:p>
          <a:p>
            <a:pPr marL="0" indent="0" defTabSz="514095">
              <a:spcBef>
                <a:spcPts val="3600"/>
              </a:spcBef>
              <a:buSzTx/>
              <a:buNone/>
              <a:defRPr sz="3168"/>
            </a:pPr>
            <a:r>
              <a:t>Thus IRN seem to be ideal modelling tool for the prediction of polymer quality from other reactor conditions.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6-11-03 at 2.20.42 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6639" y="577686"/>
            <a:ext cx="5908364" cy="510426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body" sz="half" idx="4294967295"/>
          </p:nvPr>
        </p:nvSpPr>
        <p:spPr>
          <a:xfrm>
            <a:off x="952500" y="6003628"/>
            <a:ext cx="11209822" cy="3380796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The network used are IRN with sigmoidal activation function in hidden layer and linear activation function in output layer.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IRN structure is capable of modelling dynamic systems due to the feedback of the internal states in the network.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