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257" r:id="rId3"/>
    <p:sldId id="263" r:id="rId4"/>
    <p:sldId id="266" r:id="rId5"/>
    <p:sldId id="267" r:id="rId6"/>
    <p:sldId id="268" r:id="rId7"/>
    <p:sldId id="270" r:id="rId8"/>
    <p:sldId id="271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323" r:id="rId25"/>
    <p:sldId id="32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CC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1CDC-59D2-4E22-B254-CB3C48DF10F5}" type="datetimeFigureOut">
              <a:rPr lang="en-US" smtClean="0"/>
              <a:t>07-Oct-20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8C05-5D90-4788-B5EB-07C9573E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DC7445-77C6-48DB-B482-E950CEA71D44}" type="datetime1">
              <a:rPr lang="en-US" smtClean="0"/>
              <a:t>07-Oct-20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46503-D907-4F19-8D14-BB78269C270C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AFE539-E731-4BAA-983C-756F95C9FACA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AB06E83-26C5-4EAB-91BD-16472A232F07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3355-04DC-486C-955E-5D927BA2EE91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FB005-D006-4E13-901F-9D1EFF19748E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40C4-D46C-4336-B18C-86013968FC3E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A531A-748C-4398-B155-4E08CF3D71F9}" type="datetime1">
              <a:rPr lang="en-US" smtClean="0"/>
              <a:t>07-Oct-20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C131B-F7AA-40AE-87A3-51E8B2AEC858}" type="datetime1">
              <a:rPr lang="en-US" smtClean="0"/>
              <a:t>07-Oct-20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F0F77-4AB7-43D2-B7FE-23DBF618662F}" type="datetime1">
              <a:rPr lang="en-US" smtClean="0"/>
              <a:t>07-Oct-20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A4ADA-EEF6-409A-A874-4DB476285893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28578-C968-428D-B1CD-C7A1ADA100AA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F5AAEB6-9392-4759-95C6-CF876BDFAAE8}" type="datetime1">
              <a:rPr lang="en-US" smtClean="0"/>
              <a:t>07-Oct-20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16764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4264742"/>
            <a:ext cx="20574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95600" y="19812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895600" y="24384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2895600" y="15240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Coach Object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5992760" y="3276600"/>
            <a:ext cx="2236839" cy="685800"/>
          </a:xfrm>
          <a:prstGeom prst="foldedCorner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configuration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048500" y="27432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3657600" y="5181600"/>
            <a:ext cx="2057400" cy="1066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9800" y="16764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553200" y="5149645"/>
            <a:ext cx="205740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TennisCoach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3200400" y="3962400"/>
            <a:ext cx="33528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86300" y="3962400"/>
            <a:ext cx="2247900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7111179" y="3962400"/>
            <a:ext cx="204021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29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16764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4264742"/>
            <a:ext cx="20574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95600" y="19812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895600" y="24384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2895600" y="15240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Coach Object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5992760" y="3276600"/>
            <a:ext cx="2236839" cy="685800"/>
          </a:xfrm>
          <a:prstGeom prst="foldedCorner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configuration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048500" y="27432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3657600" y="5181600"/>
            <a:ext cx="2057400" cy="1066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9800" y="16764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553200" y="5149645"/>
            <a:ext cx="205740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TennisCoach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3200400" y="3962400"/>
            <a:ext cx="33528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86300" y="3962400"/>
            <a:ext cx="2247900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7111179" y="3962400"/>
            <a:ext cx="204021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00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functions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manage objects </a:t>
            </a:r>
            <a:r>
              <a:rPr lang="en-US" i="1" dirty="0"/>
              <a:t>(Inversion of Control)</a:t>
            </a:r>
          </a:p>
          <a:p>
            <a:pPr lvl="1"/>
            <a:r>
              <a:rPr lang="en-US" dirty="0" smtClean="0"/>
              <a:t>Inject </a:t>
            </a:r>
            <a:r>
              <a:rPr lang="en-US" dirty="0"/>
              <a:t>object’s dependencies </a:t>
            </a:r>
            <a:r>
              <a:rPr lang="en-US" i="1" dirty="0"/>
              <a:t>(Dependency Injection)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12</a:t>
            </a:fld>
            <a:endParaRPr lang="en-US"/>
          </a:p>
        </p:txBody>
      </p:sp>
      <p:sp>
        <p:nvSpPr>
          <p:cNvPr id="5" name="32-Point Star 4"/>
          <p:cNvSpPr/>
          <p:nvPr/>
        </p:nvSpPr>
        <p:spPr bwMode="auto">
          <a:xfrm>
            <a:off x="4495800" y="3429000"/>
            <a:ext cx="3810000" cy="2971800"/>
          </a:xfrm>
          <a:prstGeom prst="star32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7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configuration file </a:t>
            </a:r>
            <a:r>
              <a:rPr lang="en-US" i="1" dirty="0"/>
              <a:t>(legacy, but most legacy apps still use this)</a:t>
            </a:r>
          </a:p>
          <a:p>
            <a:r>
              <a:rPr lang="en-US" dirty="0" smtClean="0"/>
              <a:t>Java </a:t>
            </a:r>
            <a:r>
              <a:rPr lang="en-US" dirty="0"/>
              <a:t>Annotations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Source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2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your Spring Beans</a:t>
            </a:r>
          </a:p>
          <a:p>
            <a:r>
              <a:rPr lang="en-US" dirty="0" smtClean="0"/>
              <a:t>Create </a:t>
            </a:r>
            <a:r>
              <a:rPr lang="en-US" dirty="0"/>
              <a:t>a Spring Container</a:t>
            </a:r>
          </a:p>
          <a:p>
            <a:r>
              <a:rPr lang="en-US" dirty="0" smtClean="0"/>
              <a:t>Retrieve </a:t>
            </a:r>
            <a:r>
              <a:rPr lang="en-US" dirty="0"/>
              <a:t>Beans from Spring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your Spring 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&lt;beans …&gt;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bean id="</a:t>
            </a:r>
            <a:r>
              <a:rPr lang="en-US" sz="2800" dirty="0" err="1"/>
              <a:t>myCoach</a:t>
            </a:r>
            <a:r>
              <a:rPr lang="en-US" sz="2800" dirty="0"/>
              <a:t>"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dirty="0" smtClean="0"/>
              <a:t>class</a:t>
            </a:r>
            <a:r>
              <a:rPr lang="en-US" sz="2800" dirty="0"/>
              <a:t>="</a:t>
            </a:r>
            <a:r>
              <a:rPr lang="en-US" sz="2800" dirty="0" err="1"/>
              <a:t>com.jasdhir.springdemo.BaseballCoach</a:t>
            </a:r>
            <a:r>
              <a:rPr lang="en-US" sz="2800" dirty="0"/>
              <a:t>"&gt;</a:t>
            </a:r>
            <a:br>
              <a:rPr lang="en-US" sz="2800" dirty="0"/>
            </a:br>
            <a:r>
              <a:rPr lang="en-US" sz="2800" dirty="0" smtClean="0"/>
              <a:t>&lt;/</a:t>
            </a:r>
            <a:r>
              <a:rPr lang="en-US" sz="2800" dirty="0"/>
              <a:t>bean</a:t>
            </a:r>
            <a:r>
              <a:rPr lang="en-US" sz="2800" dirty="0" smtClean="0"/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&lt;/beans&gt;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container is generically known as </a:t>
            </a:r>
            <a:r>
              <a:rPr lang="en-US" b="1" dirty="0" err="1"/>
              <a:t>ApplicationContext</a:t>
            </a:r>
            <a:endParaRPr lang="en-US" b="1" dirty="0"/>
          </a:p>
          <a:p>
            <a:r>
              <a:rPr lang="en-US" dirty="0" smtClean="0"/>
              <a:t>Specialized </a:t>
            </a:r>
            <a:r>
              <a:rPr lang="en-US" dirty="0"/>
              <a:t>implementations</a:t>
            </a:r>
          </a:p>
          <a:p>
            <a:pPr lvl="1"/>
            <a:r>
              <a:rPr lang="en-US" dirty="0" err="1" smtClean="0"/>
              <a:t>ClassPathXmlApplicationContext</a:t>
            </a:r>
            <a:endParaRPr lang="en-US" dirty="0"/>
          </a:p>
          <a:p>
            <a:pPr lvl="1"/>
            <a:r>
              <a:rPr lang="en-US" dirty="0" err="1" smtClean="0"/>
              <a:t>AnnotationConfigApplicationContext</a:t>
            </a:r>
            <a:endParaRPr lang="en-US" dirty="0"/>
          </a:p>
          <a:p>
            <a:pPr lvl="1"/>
            <a:r>
              <a:rPr lang="en-US" dirty="0" err="1" smtClean="0"/>
              <a:t>GenericWebApplicationContext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err="1"/>
              <a:t>ClassPathXmlApplicationContext</a:t>
            </a:r>
            <a:r>
              <a:rPr lang="fr-FR" sz="2400" dirty="0"/>
              <a:t> </a:t>
            </a:r>
            <a:r>
              <a:rPr lang="fr-FR" sz="2400" dirty="0" err="1"/>
              <a:t>context</a:t>
            </a:r>
            <a:r>
              <a:rPr lang="fr-FR" sz="2400" dirty="0"/>
              <a:t> = </a:t>
            </a:r>
            <a:br>
              <a:rPr lang="fr-FR" sz="2400" dirty="0"/>
            </a:br>
            <a:r>
              <a:rPr lang="fr-FR" sz="2400" dirty="0"/>
              <a:t>      new </a:t>
            </a:r>
            <a:r>
              <a:rPr lang="fr-FR" sz="2400" dirty="0" err="1"/>
              <a:t>ClassPathXmlApplicationContext</a:t>
            </a:r>
            <a:r>
              <a:rPr lang="fr-FR" sz="2400" dirty="0"/>
              <a:t>("applicationContext.xml");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Beans from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retrieve bean from spring </a:t>
            </a:r>
            <a:r>
              <a:rPr lang="en-US" dirty="0" smtClean="0"/>
              <a:t>container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Coach </a:t>
            </a:r>
            <a:r>
              <a:rPr lang="en-US" dirty="0" err="1"/>
              <a:t>theCoach</a:t>
            </a:r>
            <a:r>
              <a:rPr lang="en-US" dirty="0"/>
              <a:t> = </a:t>
            </a:r>
            <a:r>
              <a:rPr lang="en-US" dirty="0" err="1"/>
              <a:t>context.getBean</a:t>
            </a:r>
            <a:r>
              <a:rPr lang="en-US" dirty="0"/>
              <a:t>("</a:t>
            </a:r>
            <a:r>
              <a:rPr lang="en-US" dirty="0" err="1"/>
              <a:t>myCoach</a:t>
            </a:r>
            <a:r>
              <a:rPr lang="en-US" dirty="0"/>
              <a:t>", </a:t>
            </a:r>
            <a:r>
              <a:rPr lang="en-US" dirty="0" err="1"/>
              <a:t>Coach.class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&lt;bean id="</a:t>
            </a:r>
            <a:r>
              <a:rPr lang="en-US" sz="2400" dirty="0" err="1">
                <a:solidFill>
                  <a:srgbClr val="FF0000"/>
                </a:solidFill>
              </a:rPr>
              <a:t>myCoach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class="</a:t>
            </a:r>
            <a:r>
              <a:rPr lang="en-US" sz="2400" dirty="0" err="1">
                <a:solidFill>
                  <a:srgbClr val="FF0000"/>
                </a:solidFill>
              </a:rPr>
              <a:t>com.jasdhir.springdemo.BaseballCoach</a:t>
            </a:r>
            <a:r>
              <a:rPr lang="en-US" sz="2400" dirty="0">
                <a:solidFill>
                  <a:srgbClr val="FF0000"/>
                </a:solidFill>
              </a:rPr>
              <a:t>"&gt;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&lt;/bean&gt;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Dependency </a:t>
            </a:r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dependency inversion principle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The client delegates to calls to another </a:t>
            </a:r>
            <a:r>
              <a:rPr lang="en-US" b="1" dirty="0" smtClean="0">
                <a:solidFill>
                  <a:srgbClr val="FF0000"/>
                </a:solidFill>
              </a:rPr>
              <a:t>object the </a:t>
            </a:r>
            <a:r>
              <a:rPr lang="en-US" b="1" dirty="0">
                <a:solidFill>
                  <a:srgbClr val="FF0000"/>
                </a:solidFill>
              </a:rPr>
              <a:t>responsibility of providing its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dependencies.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popular framework for building Java </a:t>
            </a:r>
            <a:r>
              <a:rPr lang="en-US" dirty="0" smtClean="0"/>
              <a:t>applications.</a:t>
            </a:r>
          </a:p>
          <a:p>
            <a:r>
              <a:rPr lang="en-US" dirty="0"/>
              <a:t>Initially a simpler and lightweight alternative to </a:t>
            </a:r>
            <a:r>
              <a:rPr lang="en-US" dirty="0" smtClean="0"/>
              <a:t>J2EE.</a:t>
            </a:r>
          </a:p>
          <a:p>
            <a:r>
              <a:rPr lang="en-US" dirty="0"/>
              <a:t>Provides a large number of helper classes … makes things easier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Dependency </a:t>
            </a:r>
            <a:r>
              <a:rPr lang="en-US" dirty="0" smtClean="0"/>
              <a:t>Injection</a:t>
            </a:r>
            <a:br>
              <a:rPr lang="en-US" dirty="0" smtClean="0"/>
            </a:br>
            <a:r>
              <a:rPr lang="en-US" dirty="0" smtClean="0"/>
              <a:t>(Car Factory)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06880"/>
            <a:ext cx="1295400" cy="1722120"/>
          </a:xfrm>
        </p:spPr>
      </p:pic>
      <p:cxnSp>
        <p:nvCxnSpPr>
          <p:cNvPr id="10" name="Straight Arrow Connector 9"/>
          <p:cNvCxnSpPr/>
          <p:nvPr/>
        </p:nvCxnSpPr>
        <p:spPr bwMode="auto">
          <a:xfrm>
            <a:off x="1866900" y="25146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866900" y="29718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1866900" y="20574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Car Object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991100" y="22098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019800" y="3276600"/>
            <a:ext cx="0" cy="1104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32" y="4457700"/>
            <a:ext cx="3143735" cy="2095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57" y="3124295"/>
            <a:ext cx="1714286" cy="76190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 bwMode="auto">
          <a:xfrm rot="20324227">
            <a:off x="1047857" y="5111334"/>
            <a:ext cx="27432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2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functions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manage objects </a:t>
            </a:r>
            <a:r>
              <a:rPr lang="en-US" i="1" dirty="0"/>
              <a:t>(Inversion of Control)</a:t>
            </a:r>
          </a:p>
          <a:p>
            <a:pPr lvl="1"/>
            <a:r>
              <a:rPr lang="en-US" dirty="0" smtClean="0"/>
              <a:t>Inject </a:t>
            </a:r>
            <a:r>
              <a:rPr lang="en-US" dirty="0"/>
              <a:t>object’s dependencies </a:t>
            </a:r>
            <a:r>
              <a:rPr lang="en-US" i="1" dirty="0"/>
              <a:t>(Dependency Injection)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1" dirty="0"/>
              <a:t>Coach </a:t>
            </a:r>
            <a:r>
              <a:rPr lang="en-US" dirty="0"/>
              <a:t>already provides daily workouts</a:t>
            </a:r>
          </a:p>
          <a:p>
            <a:r>
              <a:rPr lang="en-US" dirty="0" smtClean="0"/>
              <a:t>Now </a:t>
            </a:r>
            <a:r>
              <a:rPr lang="en-US" dirty="0"/>
              <a:t>will also provide daily fortunes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helper: </a:t>
            </a:r>
            <a:r>
              <a:rPr lang="en-US" b="1" dirty="0" err="1"/>
              <a:t>FortuneService</a:t>
            </a:r>
            <a:endParaRPr lang="en-US" b="1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a </a:t>
            </a:r>
            <a:r>
              <a:rPr lang="en-US" b="1" i="1" dirty="0"/>
              <a:t>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914400" y="3962400"/>
            <a:ext cx="2743200" cy="7620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Coach</a:t>
            </a:r>
          </a:p>
        </p:txBody>
      </p:sp>
      <p:cxnSp>
        <p:nvCxnSpPr>
          <p:cNvPr id="7" name="Elbow Connector 6"/>
          <p:cNvCxnSpPr>
            <a:stCxn id="5" idx="3"/>
          </p:cNvCxnSpPr>
          <p:nvPr/>
        </p:nvCxnSpPr>
        <p:spPr bwMode="auto">
          <a:xfrm>
            <a:off x="3657600" y="4343400"/>
            <a:ext cx="2133600" cy="53340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ounded Rectangle 7"/>
          <p:cNvSpPr/>
          <p:nvPr/>
        </p:nvSpPr>
        <p:spPr bwMode="auto">
          <a:xfrm>
            <a:off x="5791200" y="4495800"/>
            <a:ext cx="2743200" cy="7620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/>
              <a:t>FortuneService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9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injection with Spring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two most common</a:t>
            </a:r>
          </a:p>
          <a:p>
            <a:pPr lvl="1"/>
            <a:r>
              <a:rPr lang="en-US" dirty="0" smtClean="0"/>
              <a:t>Constructor </a:t>
            </a:r>
            <a:r>
              <a:rPr lang="en-US" dirty="0"/>
              <a:t>Injection</a:t>
            </a:r>
          </a:p>
          <a:p>
            <a:pPr lvl="1"/>
            <a:r>
              <a:rPr lang="en-US" dirty="0" smtClean="0"/>
              <a:t>Setter </a:t>
            </a:r>
            <a:r>
              <a:rPr lang="en-US" dirty="0"/>
              <a:t>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 with 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configuring Spring container using </a:t>
            </a:r>
            <a:r>
              <a:rPr lang="en-US" dirty="0" smtClean="0"/>
              <a:t>XML</a:t>
            </a:r>
          </a:p>
          <a:p>
            <a:r>
              <a:rPr lang="en-US" dirty="0"/>
              <a:t>Configure the Spring container with Java </a:t>
            </a:r>
            <a:r>
              <a:rPr lang="en-US" dirty="0" smtClean="0"/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Java class and annotate as </a:t>
            </a:r>
            <a:r>
              <a:rPr lang="en-US" b="1" dirty="0">
                <a:solidFill>
                  <a:srgbClr val="FF0000"/>
                </a:solidFill>
              </a:rPr>
              <a:t>@Configuration</a:t>
            </a:r>
          </a:p>
          <a:p>
            <a:r>
              <a:rPr lang="en-US" dirty="0" smtClean="0"/>
              <a:t>Add </a:t>
            </a:r>
            <a:r>
              <a:rPr lang="en-US" dirty="0"/>
              <a:t>component scanning support: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ComponentScan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(optional)</a:t>
            </a:r>
          </a:p>
          <a:p>
            <a:r>
              <a:rPr lang="en-US" dirty="0" smtClean="0"/>
              <a:t>Read </a:t>
            </a:r>
            <a:r>
              <a:rPr lang="en-US" dirty="0"/>
              <a:t>Spring Java configuration </a:t>
            </a:r>
            <a:r>
              <a:rPr lang="en-US" dirty="0" smtClean="0"/>
              <a:t>class </a:t>
            </a:r>
          </a:p>
          <a:p>
            <a:pPr marL="34925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AnnotationConfigApplicationContext</a:t>
            </a:r>
            <a:r>
              <a:rPr lang="en-US" sz="2000" dirty="0">
                <a:solidFill>
                  <a:srgbClr val="FF0000"/>
                </a:solidFill>
              </a:rPr>
              <a:t> context =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err="1" smtClean="0">
                <a:solidFill>
                  <a:srgbClr val="FF0000"/>
                </a:solidFill>
              </a:rPr>
              <a:t>AnnotationConfigApplicationContext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SomeConfig.class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/>
              <a:t>Retrieve </a:t>
            </a:r>
            <a:r>
              <a:rPr lang="en-US" dirty="0"/>
              <a:t>bean from Spring </a:t>
            </a:r>
            <a:r>
              <a:rPr lang="en-US" dirty="0" smtClean="0"/>
              <a:t>container</a:t>
            </a:r>
          </a:p>
          <a:p>
            <a:pPr lvl="1"/>
            <a:r>
              <a:rPr lang="en-US" sz="1800" dirty="0"/>
              <a:t>Coach </a:t>
            </a:r>
            <a:r>
              <a:rPr lang="en-US" sz="1800" dirty="0" err="1"/>
              <a:t>theCoach</a:t>
            </a:r>
            <a:r>
              <a:rPr lang="en-US" sz="1800" dirty="0"/>
              <a:t> = </a:t>
            </a:r>
            <a:r>
              <a:rPr lang="en-US" sz="1800" dirty="0" err="1"/>
              <a:t>context.getBean</a:t>
            </a:r>
            <a:r>
              <a:rPr lang="en-US" sz="1800" dirty="0"/>
              <a:t>("</a:t>
            </a:r>
            <a:r>
              <a:rPr lang="en-US" sz="1800" dirty="0" err="1"/>
              <a:t>tennisCoach</a:t>
            </a:r>
            <a:r>
              <a:rPr lang="en-US" sz="1800" dirty="0"/>
              <a:t>", </a:t>
            </a:r>
            <a:r>
              <a:rPr lang="en-US" sz="1800" dirty="0" err="1"/>
              <a:t>Coach.class</a:t>
            </a:r>
            <a:r>
              <a:rPr lang="en-US" sz="1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5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Simplify Java </a:t>
            </a:r>
            <a:r>
              <a:rPr lang="en-US" b="1" dirty="0" smtClean="0"/>
              <a:t>Enterprise Development</a:t>
            </a:r>
          </a:p>
          <a:p>
            <a:r>
              <a:rPr lang="en-US" b="1" dirty="0"/>
              <a:t>Spring Website </a:t>
            </a:r>
            <a:r>
              <a:rPr lang="en-US" b="1" dirty="0" smtClean="0"/>
              <a:t>– Official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://spring.io/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1662"/>
          </a:xfrm>
        </p:spPr>
        <p:txBody>
          <a:bodyPr/>
          <a:lstStyle/>
          <a:p>
            <a:r>
              <a:rPr lang="en-US" dirty="0"/>
              <a:t>Lightweight development with Java POJOs (Plain-Old-Java-Objects)</a:t>
            </a:r>
          </a:p>
          <a:p>
            <a:r>
              <a:rPr lang="en-US" dirty="0" smtClean="0"/>
              <a:t>Dependency </a:t>
            </a:r>
            <a:r>
              <a:rPr lang="en-US" dirty="0"/>
              <a:t>injection to promote loose coupling</a:t>
            </a:r>
          </a:p>
          <a:p>
            <a:r>
              <a:rPr lang="en-US" dirty="0" smtClean="0"/>
              <a:t>Declarative </a:t>
            </a:r>
            <a:r>
              <a:rPr lang="en-US" dirty="0"/>
              <a:t>programming with Aspect-Oriented-Programming (AOP)</a:t>
            </a:r>
          </a:p>
          <a:p>
            <a:r>
              <a:rPr lang="en-US" dirty="0" smtClean="0"/>
              <a:t>Minimize </a:t>
            </a:r>
            <a:r>
              <a:rPr lang="en-US" dirty="0"/>
              <a:t>boilerplate Java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 Framework consists of features organized into about 20 modules.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modules are grouped into </a:t>
            </a:r>
            <a:endParaRPr lang="en-US" dirty="0" smtClean="0"/>
          </a:p>
          <a:p>
            <a:pPr lvl="1"/>
            <a:r>
              <a:rPr lang="en-US" dirty="0" smtClean="0"/>
              <a:t>Core Container</a:t>
            </a:r>
          </a:p>
          <a:p>
            <a:pPr lvl="1"/>
            <a:r>
              <a:rPr lang="en-US" dirty="0" smtClean="0"/>
              <a:t>Data Access/Integration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AOP (Aspect Oriented Programming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Instrumentation</a:t>
            </a:r>
          </a:p>
          <a:p>
            <a:pPr lvl="1"/>
            <a:r>
              <a:rPr lang="en-US" dirty="0" smtClean="0"/>
              <a:t>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56" y="1600200"/>
            <a:ext cx="6110288" cy="47172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App should be configurable</a:t>
            </a:r>
          </a:p>
          <a:p>
            <a:r>
              <a:rPr lang="en-US" dirty="0" smtClean="0"/>
              <a:t>Easily </a:t>
            </a:r>
            <a:r>
              <a:rPr lang="en-US" dirty="0"/>
              <a:t>change the coach for another sport</a:t>
            </a:r>
          </a:p>
          <a:p>
            <a:pPr lvl="1"/>
            <a:r>
              <a:rPr lang="en-US" dirty="0" smtClean="0"/>
              <a:t>Track and Field, Hockey</a:t>
            </a:r>
            <a:r>
              <a:rPr lang="en-US" dirty="0"/>
              <a:t>, Cricket, Tennis, Gymnastics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23622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019800" y="23622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895600" y="26670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895600" y="31242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3124200" y="2209800"/>
            <a:ext cx="25908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getDailyWorkout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500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MyApp.java</a:t>
            </a:r>
            <a:r>
              <a:rPr lang="en-US" dirty="0"/>
              <a:t>: main method</a:t>
            </a:r>
          </a:p>
          <a:p>
            <a:r>
              <a:rPr lang="en-US" b="1" dirty="0" smtClean="0"/>
              <a:t>BaseballCoach.java</a:t>
            </a:r>
            <a:endParaRPr lang="en-US" b="1" dirty="0"/>
          </a:p>
          <a:p>
            <a:r>
              <a:rPr lang="en-US" b="1" dirty="0" smtClean="0"/>
              <a:t>Coach.java</a:t>
            </a:r>
            <a:endParaRPr lang="en-US" dirty="0"/>
          </a:p>
          <a:p>
            <a:r>
              <a:rPr lang="en-US" b="1" dirty="0" smtClean="0"/>
              <a:t>TrackCoach.java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 of outsourcing the construction and management of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1010</TotalTime>
  <Words>496</Words>
  <Application>Microsoft Office PowerPoint</Application>
  <PresentationFormat>On-screen Show (4:3)</PresentationFormat>
  <Paragraphs>153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Learner Template</vt:lpstr>
      <vt:lpstr>Spring Overview</vt:lpstr>
      <vt:lpstr>Spring in a Nutshell</vt:lpstr>
      <vt:lpstr>Why Spring?</vt:lpstr>
      <vt:lpstr>Goals of Spring</vt:lpstr>
      <vt:lpstr>Spring Architecture</vt:lpstr>
      <vt:lpstr>Spring Architecture</vt:lpstr>
      <vt:lpstr>Coding Scenario</vt:lpstr>
      <vt:lpstr>Coding Scenario</vt:lpstr>
      <vt:lpstr>Inversion of Control (IoC)</vt:lpstr>
      <vt:lpstr>Inversion of Control (IoC)</vt:lpstr>
      <vt:lpstr>Inversion of Control (IoC)</vt:lpstr>
      <vt:lpstr>Spring Container</vt:lpstr>
      <vt:lpstr>Configuring Spring Container</vt:lpstr>
      <vt:lpstr>Spring Development Process</vt:lpstr>
      <vt:lpstr>Configure your Spring Beans</vt:lpstr>
      <vt:lpstr>Create a Spring Container</vt:lpstr>
      <vt:lpstr>Create a Spring Container</vt:lpstr>
      <vt:lpstr>Retrieve Beans from Container</vt:lpstr>
      <vt:lpstr>Spring Dependency Injection</vt:lpstr>
      <vt:lpstr>Spring Dependency Injection (Car Factory)</vt:lpstr>
      <vt:lpstr>Spring Container</vt:lpstr>
      <vt:lpstr>Example</vt:lpstr>
      <vt:lpstr>Injection Types</vt:lpstr>
      <vt:lpstr>Spring Configuration with Java Code</vt:lpstr>
      <vt:lpstr>Development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Overview</dc:title>
  <dc:creator>Windows User</dc:creator>
  <cp:lastModifiedBy>Windows User</cp:lastModifiedBy>
  <cp:revision>232</cp:revision>
  <dcterms:created xsi:type="dcterms:W3CDTF">2019-11-10T07:31:47Z</dcterms:created>
  <dcterms:modified xsi:type="dcterms:W3CDTF">2020-10-07T13:34:56Z</dcterms:modified>
</cp:coreProperties>
</file>