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79" r:id="rId6"/>
    <p:sldId id="261" r:id="rId7"/>
    <p:sldId id="260" r:id="rId8"/>
    <p:sldId id="280" r:id="rId9"/>
    <p:sldId id="281" r:id="rId10"/>
    <p:sldId id="282" r:id="rId11"/>
    <p:sldId id="283" r:id="rId12"/>
    <p:sldId id="263" r:id="rId13"/>
    <p:sldId id="262" r:id="rId14"/>
    <p:sldId id="284" r:id="rId15"/>
    <p:sldId id="285" r:id="rId16"/>
    <p:sldId id="286" r:id="rId17"/>
    <p:sldId id="287" r:id="rId18"/>
    <p:sldId id="288" r:id="rId19"/>
    <p:sldId id="289" r:id="rId20"/>
    <p:sldId id="297" r:id="rId21"/>
    <p:sldId id="298" r:id="rId22"/>
    <p:sldId id="299" r:id="rId23"/>
    <p:sldId id="290" r:id="rId24"/>
    <p:sldId id="292" r:id="rId25"/>
    <p:sldId id="293" r:id="rId26"/>
    <p:sldId id="294" r:id="rId27"/>
    <p:sldId id="29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E6A32-F3A3-4517-8CCA-23FDDF124813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98999-8164-41E4-AEB4-6AC9B651B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4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2DD08801-841D-4871-8133-B869371896EA}" type="datetime1">
              <a:rPr lang="en-US" smtClean="0"/>
              <a:t>7/22/2023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1076CF-9180-4DBE-B926-6B874242B74E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0F5174-F93F-4DD0-B66F-B56CF7207C69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1E659AE-7A60-4F29-8363-26DC17AC3B4D}" type="datetime1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358F33-60EF-4179-8D4A-5D863C6B15B1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BC9389-B793-4DE8-AEC2-0CC000CD91FC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4A155E-023B-4C09-BF48-4EA1A8DB12E6}" type="datetime1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250646-4F7B-4ADE-88F8-EE8462D5C1BF}" type="datetime1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AF846D-432A-429F-ADB4-3064EBADAACC}" type="datetime1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139470-9620-4AD6-9C53-480C897DAA70}" type="datetime1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34F043-82FE-4C68-99F5-4E5697EF8C23}" type="datetime1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111392-BB64-46A5-AAB0-2C37C453E7CA}" type="datetime1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B1E659AE-7A60-4F29-8363-26DC17AC3B4D}" type="datetime1">
              <a:rPr lang="en-US" smtClean="0"/>
              <a:t>7/22/2023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appendix-auto-configuration-class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Spring Boot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315200" cy="175260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3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starter template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tells us that by including </a:t>
            </a:r>
            <a:br>
              <a:rPr lang="en-US" dirty="0"/>
            </a:br>
            <a:r>
              <a:rPr lang="en-US" dirty="0"/>
              <a:t>spring-boot-starter-data-</a:t>
            </a:r>
            <a:r>
              <a:rPr lang="en-US" dirty="0" err="1"/>
              <a:t>jpa</a:t>
            </a:r>
            <a:r>
              <a:rPr lang="en-US" dirty="0"/>
              <a:t> in our build as a dependency, we will automatically get </a:t>
            </a:r>
            <a:br>
              <a:rPr lang="en-US" dirty="0"/>
            </a:br>
            <a:r>
              <a:rPr lang="en-US" dirty="0"/>
              <a:t>spring-</a:t>
            </a:r>
            <a:r>
              <a:rPr lang="en-US" dirty="0" err="1"/>
              <a:t>orm</a:t>
            </a:r>
            <a:r>
              <a:rPr lang="en-US" dirty="0"/>
              <a:t>, hibernate-entity-manager and spring-data-</a:t>
            </a:r>
            <a:r>
              <a:rPr lang="en-US" dirty="0" err="1"/>
              <a:t>jpa</a:t>
            </a:r>
            <a:r>
              <a:rPr lang="en-US" dirty="0"/>
              <a:t>. </a:t>
            </a:r>
          </a:p>
          <a:p>
            <a:r>
              <a:rPr lang="en-US" dirty="0"/>
              <a:t>These libraries will provide us all basic things to start writing JPA/DAO code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4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templates and their </a:t>
            </a:r>
            <a:br>
              <a:rPr lang="en-US" sz="3200" b="1" dirty="0"/>
            </a:br>
            <a:r>
              <a:rPr lang="en-US" sz="3200" b="1" dirty="0"/>
              <a:t>transitive dependencies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038093"/>
              </p:ext>
            </p:extLst>
          </p:nvPr>
        </p:nvGraphicFramePr>
        <p:xfrm>
          <a:off x="457200" y="1719263"/>
          <a:ext cx="8229600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Core starter, including auto-configuration support, logging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spring-boot-starter-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aop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Starter for aspect-oriented programming with Spring AOP and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AspectJ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spring-boot-starter-data-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jdbc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Starter for using Spring Data JDBC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spring-boot-starter-data-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jpa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Starter for using Spring Data JPA with Hibernate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spring-boot-starter-security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Starter for using Spring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Starter for testing Spring Boot applications with libraries including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JUnit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Hamcrest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and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Mockito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Starter for using Java Bean Validation with Hibernate Validator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spring-boot-starter-web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Starter for building web, including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RESTful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 applications using Spring MVC. Uses Tomcat as the default embedded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55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@SpringBootApplication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Spring boot is mostly about auto-configuration. </a:t>
            </a:r>
          </a:p>
          <a:p>
            <a:pPr>
              <a:lnSpc>
                <a:spcPct val="120000"/>
              </a:lnSpc>
            </a:pPr>
            <a:r>
              <a:rPr lang="en-US" dirty="0"/>
              <a:t>This auto-configuration is done by </a:t>
            </a:r>
            <a:r>
              <a:rPr lang="en-US" b="1" dirty="0"/>
              <a:t>component scanning</a:t>
            </a:r>
            <a:r>
              <a:rPr lang="en-US" dirty="0"/>
              <a:t> i.e. finding all classes in </a:t>
            </a:r>
            <a:r>
              <a:rPr lang="en-US" dirty="0" err="1"/>
              <a:t>classspath</a:t>
            </a:r>
            <a:r>
              <a:rPr lang="en-US" dirty="0"/>
              <a:t> for @Component annotation. </a:t>
            </a:r>
          </a:p>
          <a:p>
            <a:pPr>
              <a:lnSpc>
                <a:spcPct val="120000"/>
              </a:lnSpc>
            </a:pPr>
            <a:r>
              <a:rPr lang="en-US" dirty="0"/>
              <a:t>It also involve scanning of @Configuration annotation and initialize some extra beans.</a:t>
            </a:r>
          </a:p>
          <a:p>
            <a:pPr>
              <a:lnSpc>
                <a:spcPct val="120000"/>
              </a:lnSpc>
            </a:pPr>
            <a:r>
              <a:rPr lang="en-US" dirty="0"/>
              <a:t>@SpringBootApplication annotation enable all able things in one step. It enables the three features: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@</a:t>
            </a:r>
            <a:r>
              <a:rPr lang="en-US" b="1" dirty="0" err="1"/>
              <a:t>EnableAutoConfiguration</a:t>
            </a:r>
            <a:r>
              <a:rPr lang="en-US" dirty="0"/>
              <a:t> : enable auto-configuration mechanism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@ComponentScan : enable @Component scan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@</a:t>
            </a:r>
            <a:r>
              <a:rPr lang="en-US" dirty="0" err="1"/>
              <a:t>SpringBootConfiguration</a:t>
            </a:r>
            <a:r>
              <a:rPr lang="en-US" dirty="0"/>
              <a:t> : register extra beans in the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0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Spring Boot </a:t>
            </a:r>
            <a:r>
              <a:rPr lang="en-US" b="1" dirty="0" err="1"/>
              <a:t>Autoconfiguration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Autoconfiguration</a:t>
            </a:r>
            <a:r>
              <a:rPr lang="en-US" dirty="0"/>
              <a:t> is enabled with @</a:t>
            </a:r>
            <a:r>
              <a:rPr lang="en-US" dirty="0" err="1"/>
              <a:t>EnableAutoConfiguration</a:t>
            </a:r>
            <a:r>
              <a:rPr lang="en-US" dirty="0"/>
              <a:t> annotation. </a:t>
            </a:r>
          </a:p>
          <a:p>
            <a:r>
              <a:rPr lang="en-US" dirty="0"/>
              <a:t>Spring boot auto configuration scans the </a:t>
            </a:r>
            <a:r>
              <a:rPr lang="en-US" dirty="0" err="1"/>
              <a:t>classpath</a:t>
            </a:r>
            <a:r>
              <a:rPr lang="en-US" dirty="0"/>
              <a:t>, finds the libraries in the </a:t>
            </a:r>
            <a:r>
              <a:rPr lang="en-US" dirty="0" err="1"/>
              <a:t>classpath</a:t>
            </a:r>
            <a:r>
              <a:rPr lang="en-US" dirty="0"/>
              <a:t>.</a:t>
            </a:r>
          </a:p>
          <a:p>
            <a:r>
              <a:rPr lang="en-US" dirty="0"/>
              <a:t>And then attempt to guess the best configuration for them, and finally configure all such beans.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3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Spring Boot </a:t>
            </a:r>
            <a:r>
              <a:rPr lang="en-US" b="1" dirty="0" err="1"/>
              <a:t>Autoconfiguration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Auto-configuration tries to be as intelligent as possible and will back-away as you define more of your own configuration.</a:t>
            </a:r>
          </a:p>
          <a:p>
            <a:r>
              <a:rPr lang="en-US" dirty="0"/>
              <a:t>Spring boot auto-configuration logic is implemented in </a:t>
            </a:r>
            <a:r>
              <a:rPr lang="en-US" b="1" dirty="0"/>
              <a:t>spring-boot-autoconfigure.jar</a:t>
            </a:r>
            <a:endParaRPr lang="en-US" dirty="0"/>
          </a:p>
          <a:p>
            <a:r>
              <a:rPr lang="en-US" dirty="0"/>
              <a:t>Behind the scene, this automatic start, load and wire are based on the conditional matches.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0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Auto-configuration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auto-configuration classes are from the spring-boot-</a:t>
            </a:r>
            <a:r>
              <a:rPr lang="en-US" dirty="0" err="1"/>
              <a:t>autoconfigure</a:t>
            </a:r>
            <a:r>
              <a:rPr lang="en-US" dirty="0"/>
              <a:t> module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https://docs.spring.io/spring-boot/docs/current/reference/html/appendix-auto-configuration-classes.html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Externalized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Spring Boot lets you externalize your configuration so that you can work with the same application code in different environments. </a:t>
            </a:r>
          </a:p>
          <a:p>
            <a:pPr>
              <a:lnSpc>
                <a:spcPct val="120000"/>
              </a:lnSpc>
            </a:pPr>
            <a:r>
              <a:rPr lang="en-US" dirty="0"/>
              <a:t>You can use properties files, YAML files, environment variables, and command-line arguments to externalize configuration. </a:t>
            </a:r>
          </a:p>
          <a:p>
            <a:pPr>
              <a:lnSpc>
                <a:spcPct val="120000"/>
              </a:lnSpc>
            </a:pPr>
            <a:r>
              <a:rPr lang="en-US" dirty="0"/>
              <a:t>Property values can be injected directly into your beans by using the @Value annotation, accessed through Spring’s Environment abstraction, or be bound to structured objects through @</a:t>
            </a:r>
            <a:r>
              <a:rPr lang="en-US" dirty="0" err="1"/>
              <a:t>ConfigurationProperties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@</a:t>
            </a:r>
            <a:r>
              <a:rPr lang="en-US" b="1" dirty="0" err="1"/>
              <a:t>ConfigurationProperties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ConfigurationProperties</a:t>
            </a:r>
            <a:r>
              <a:rPr lang="en-US" dirty="0"/>
              <a:t> allows to map the entire Properties and </a:t>
            </a:r>
            <a:r>
              <a:rPr lang="en-US" dirty="0" err="1"/>
              <a:t>Yaml</a:t>
            </a:r>
            <a:r>
              <a:rPr lang="en-US" dirty="0"/>
              <a:t> files into an object easily.</a:t>
            </a:r>
          </a:p>
          <a:p>
            <a:r>
              <a:rPr lang="en-US" dirty="0"/>
              <a:t>By default, the annotation reads from the </a:t>
            </a:r>
            <a:r>
              <a:rPr lang="en-US" dirty="0" err="1"/>
              <a:t>application.properties</a:t>
            </a:r>
            <a:r>
              <a:rPr lang="en-US" dirty="0"/>
              <a:t> file. </a:t>
            </a:r>
          </a:p>
          <a:p>
            <a:r>
              <a:rPr lang="en-US" dirty="0"/>
              <a:t>The source file can be changed with @</a:t>
            </a:r>
            <a:r>
              <a:rPr lang="en-US" dirty="0" err="1"/>
              <a:t>PropertySource</a:t>
            </a:r>
            <a:r>
              <a:rPr lang="en-US" dirty="0"/>
              <a:t> annotation.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5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Accessing Command Line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default, </a:t>
            </a:r>
            <a:r>
              <a:rPr lang="en-US" dirty="0" err="1"/>
              <a:t>SpringApplication</a:t>
            </a:r>
            <a:r>
              <a:rPr lang="en-US" dirty="0"/>
              <a:t> converts any command line option arguments (that is, arguments starting with --, such as --</a:t>
            </a:r>
            <a:r>
              <a:rPr lang="en-US" dirty="0" err="1"/>
              <a:t>server.port</a:t>
            </a:r>
            <a:r>
              <a:rPr lang="en-US" dirty="0"/>
              <a:t>=9000) to a property and adds them to the Spring Environment. </a:t>
            </a:r>
          </a:p>
          <a:p>
            <a:r>
              <a:rPr lang="en-US" dirty="0"/>
              <a:t>As mentioned previously, command line properties always take precedence over other property sources.</a:t>
            </a:r>
          </a:p>
          <a:p>
            <a:r>
              <a:rPr lang="en-US" b="1" dirty="0">
                <a:solidFill>
                  <a:srgbClr val="FF0000"/>
                </a:solidFill>
              </a:rPr>
              <a:t>--</a:t>
            </a:r>
            <a:r>
              <a:rPr lang="en-US" b="1" dirty="0" err="1">
                <a:solidFill>
                  <a:srgbClr val="FF0000"/>
                </a:solidFill>
              </a:rPr>
              <a:t>jas.teamLeader</a:t>
            </a:r>
            <a:r>
              <a:rPr lang="en-US" b="1" dirty="0">
                <a:solidFill>
                  <a:srgbClr val="FF0000"/>
                </a:solidFill>
              </a:rPr>
              <a:t>="New Team Lead"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Application Property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SpringApplication</a:t>
            </a:r>
            <a:r>
              <a:rPr lang="en-US" dirty="0"/>
              <a:t> loads properties from </a:t>
            </a:r>
            <a:r>
              <a:rPr lang="en-US" dirty="0" err="1"/>
              <a:t>application.properties</a:t>
            </a:r>
            <a:r>
              <a:rPr lang="en-US" dirty="0"/>
              <a:t> files and adds them to the Spring 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0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makes it easy to create </a:t>
            </a:r>
            <a:br>
              <a:rPr lang="en-US" dirty="0"/>
            </a:br>
            <a:r>
              <a:rPr lang="en-US" dirty="0"/>
              <a:t>stand-alone, production-grade Spring based Applications that you can "just run".</a:t>
            </a:r>
          </a:p>
          <a:p>
            <a:r>
              <a:rPr lang="en-US" dirty="0"/>
              <a:t>Spring Boot take an opinionated view of the Spring platform and third-party libraries so you can get started with minimum fuss. </a:t>
            </a:r>
          </a:p>
          <a:p>
            <a:r>
              <a:rPr lang="en-US" dirty="0"/>
              <a:t>Most Spring Boot applications need minimal Spring configuration.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9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PropertySource 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PropertySource is a simple abstraction over any source of key-value pairs</a:t>
            </a:r>
          </a:p>
          <a:p>
            <a:r>
              <a:rPr lang="en-US" dirty="0"/>
              <a:t>Spring’s StandardEnvironment is configured with two PropertySource objects </a:t>
            </a:r>
          </a:p>
          <a:p>
            <a:pPr lvl="1"/>
            <a:r>
              <a:rPr lang="en-US" dirty="0"/>
              <a:t>one representing the set of JVM system properties (</a:t>
            </a:r>
            <a:r>
              <a:rPr lang="en-US" dirty="0" err="1"/>
              <a:t>System.getProperties</a:t>
            </a:r>
            <a:r>
              <a:rPr lang="en-US" dirty="0"/>
              <a:t>()) </a:t>
            </a:r>
          </a:p>
          <a:p>
            <a:pPr lvl="1"/>
            <a:r>
              <a:rPr lang="en-US" dirty="0"/>
              <a:t>one representing the set of system environment variables (</a:t>
            </a:r>
            <a:r>
              <a:rPr lang="en-US" dirty="0" err="1"/>
              <a:t>System.getenv</a:t>
            </a:r>
            <a:r>
              <a:rPr lang="en-US" dirty="0"/>
              <a:t>()).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1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@PropertySource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@PropertySource annotation provides a convenient and declarative mechanism for adding a PropertySource to Spring’s Environment.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9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1004888"/>
          </a:xfrm>
        </p:spPr>
        <p:txBody>
          <a:bodyPr/>
          <a:lstStyle/>
          <a:p>
            <a:r>
              <a:rPr lang="en-US" b="1" dirty="0"/>
              <a:t>@PropertySource Annotation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28600" y="2027237"/>
            <a:ext cx="4268788" cy="46021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Given a file called </a:t>
            </a:r>
            <a:r>
              <a:rPr lang="en-US" sz="2400" dirty="0" err="1"/>
              <a:t>app.properties</a:t>
            </a:r>
            <a:r>
              <a:rPr lang="en-US" sz="2400" dirty="0"/>
              <a:t> that contains the key-value pair </a:t>
            </a:r>
            <a:br>
              <a:rPr lang="en-US" sz="2400" dirty="0"/>
            </a:br>
            <a:r>
              <a:rPr lang="en-US" sz="2400" dirty="0"/>
              <a:t>testbean.name=</a:t>
            </a:r>
            <a:r>
              <a:rPr lang="en-US" sz="2400" dirty="0" err="1"/>
              <a:t>myTestBean</a:t>
            </a:r>
            <a:r>
              <a:rPr lang="en-US" sz="2400" dirty="0"/>
              <a:t> the  following @Configuration </a:t>
            </a:r>
            <a:br>
              <a:rPr lang="en-US" sz="2400" dirty="0"/>
            </a:br>
            <a:r>
              <a:rPr lang="en-US" sz="2400" dirty="0"/>
              <a:t>class uses @PropertySource in such a way that a call to </a:t>
            </a:r>
            <a:r>
              <a:rPr lang="en-US" sz="2400" dirty="0" err="1"/>
              <a:t>testBean.getName</a:t>
            </a:r>
            <a:r>
              <a:rPr lang="en-US" sz="2400" dirty="0"/>
              <a:t>() </a:t>
            </a:r>
            <a:br>
              <a:rPr lang="en-US" sz="2400" dirty="0"/>
            </a:br>
            <a:r>
              <a:rPr lang="en-US" sz="2400" dirty="0"/>
              <a:t>returns </a:t>
            </a:r>
            <a:r>
              <a:rPr lang="en-US" sz="2400" dirty="0" err="1"/>
              <a:t>myTestBean</a:t>
            </a:r>
            <a:endParaRPr lang="en-US" sz="24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1524000"/>
            <a:ext cx="42703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8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Using the </a:t>
            </a:r>
            <a:r>
              <a:rPr lang="en-US" b="1" dirty="0" err="1"/>
              <a:t>ApplicationRunner</a:t>
            </a:r>
            <a:r>
              <a:rPr lang="en-US" b="1" dirty="0"/>
              <a:t> or </a:t>
            </a:r>
            <a:r>
              <a:rPr lang="en-US" b="1" dirty="0" err="1"/>
              <a:t>CommandLineRunner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run some specific code once the </a:t>
            </a:r>
            <a:r>
              <a:rPr lang="en-US" dirty="0" err="1"/>
              <a:t>SpringApplication</a:t>
            </a:r>
            <a:r>
              <a:rPr lang="en-US" dirty="0"/>
              <a:t> has started, you can implement the </a:t>
            </a:r>
            <a:r>
              <a:rPr lang="en-US" dirty="0" err="1"/>
              <a:t>ApplicationRunner</a:t>
            </a:r>
            <a:r>
              <a:rPr lang="en-US" dirty="0"/>
              <a:t> or </a:t>
            </a:r>
            <a:r>
              <a:rPr lang="en-US" dirty="0" err="1"/>
              <a:t>CommandLineRunner</a:t>
            </a:r>
            <a:r>
              <a:rPr lang="en-US" dirty="0"/>
              <a:t> interfaces. </a:t>
            </a:r>
          </a:p>
          <a:p>
            <a:r>
              <a:rPr lang="en-US" dirty="0"/>
              <a:t>Both interfaces work in the same way and offer a single run method, which is called just before </a:t>
            </a:r>
            <a:r>
              <a:rPr lang="en-US" dirty="0" err="1"/>
              <a:t>SpringApplication.run</a:t>
            </a:r>
            <a:r>
              <a:rPr lang="en-US" dirty="0"/>
              <a:t>(…​) completes.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Using the </a:t>
            </a:r>
            <a:r>
              <a:rPr lang="en-US" b="1" dirty="0" err="1"/>
              <a:t>ApplicationRunner</a:t>
            </a:r>
            <a:r>
              <a:rPr lang="en-US" b="1" dirty="0"/>
              <a:t> or </a:t>
            </a:r>
            <a:r>
              <a:rPr lang="en-US" b="1" dirty="0" err="1"/>
              <a:t>CommandLineRunner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CommandLineRunner</a:t>
            </a:r>
            <a:r>
              <a:rPr lang="en-US" dirty="0"/>
              <a:t> interfaces provides access to application arguments as a string array.</a:t>
            </a:r>
          </a:p>
          <a:p>
            <a:r>
              <a:rPr lang="en-US" dirty="0"/>
              <a:t>The </a:t>
            </a:r>
            <a:r>
              <a:rPr lang="en-US" dirty="0" err="1"/>
              <a:t>ApplicationRunner</a:t>
            </a:r>
            <a:r>
              <a:rPr lang="en-US" dirty="0"/>
              <a:t> uses the </a:t>
            </a:r>
            <a:r>
              <a:rPr lang="en-US" dirty="0" err="1"/>
              <a:t>ApplicationArguments</a:t>
            </a:r>
            <a:r>
              <a:rPr lang="en-US" dirty="0"/>
              <a:t> 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5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Accessing Application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need to access the application arguments that were passed to </a:t>
            </a:r>
            <a:r>
              <a:rPr lang="en-US" dirty="0" err="1"/>
              <a:t>SpringApplication.run</a:t>
            </a:r>
            <a:r>
              <a:rPr lang="en-US" dirty="0"/>
              <a:t>(…​), you can inject a </a:t>
            </a:r>
            <a:r>
              <a:rPr lang="en-US" sz="2800" dirty="0" err="1"/>
              <a:t>org.springframework.boot.ApplicationArguments</a:t>
            </a:r>
            <a:r>
              <a:rPr lang="en-US" dirty="0"/>
              <a:t> bean. </a:t>
            </a:r>
          </a:p>
          <a:p>
            <a:r>
              <a:rPr lang="en-US" dirty="0"/>
              <a:t>The </a:t>
            </a:r>
            <a:r>
              <a:rPr lang="en-US" dirty="0" err="1"/>
              <a:t>ApplicationArguments</a:t>
            </a:r>
            <a:r>
              <a:rPr lang="en-US" dirty="0"/>
              <a:t> interface provides access to both the raw String[] arguments as well as parsed option and non-option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5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Application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ApplicationArguments</a:t>
            </a:r>
            <a:r>
              <a:rPr lang="en-US" dirty="0"/>
              <a:t> distinguish between option arguments and non-option arguments. </a:t>
            </a:r>
          </a:p>
          <a:p>
            <a:r>
              <a:rPr lang="en-US" dirty="0"/>
              <a:t>Option arguments are the one we can use via the Spring Boot property handling </a:t>
            </a:r>
            <a:br>
              <a:rPr lang="en-US" dirty="0"/>
            </a:br>
            <a:r>
              <a:rPr lang="en-US" dirty="0"/>
              <a:t>(starting with -- like --app.name=</a:t>
            </a:r>
            <a:r>
              <a:rPr lang="en-US" dirty="0" err="1"/>
              <a:t>Myapp</a:t>
            </a:r>
            <a:r>
              <a:rPr lang="en-US" dirty="0"/>
              <a:t>) . </a:t>
            </a:r>
          </a:p>
          <a:p>
            <a:r>
              <a:rPr lang="en-US" dirty="0"/>
              <a:t>They can also contain multiple values per option either by passing in a comma-separated list or using the argument multiple times.</a:t>
            </a:r>
          </a:p>
          <a:p>
            <a:r>
              <a:rPr lang="en-US" dirty="0"/>
              <a:t>Non-option arguments are all others we pass at the command line, except VM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0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Application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Non-option arguments are </a:t>
            </a:r>
            <a:r>
              <a:rPr lang="en-US" dirty="0" err="1"/>
              <a:t>reteieved</a:t>
            </a:r>
            <a:r>
              <a:rPr lang="en-US" dirty="0"/>
              <a:t> via </a:t>
            </a:r>
            <a:r>
              <a:rPr lang="en-US" i="1" dirty="0" err="1"/>
              <a:t>getNonOptionArgs</a:t>
            </a:r>
            <a:r>
              <a:rPr lang="en-US" i="1" dirty="0"/>
              <a:t>()</a:t>
            </a:r>
            <a:r>
              <a:rPr lang="en-US" dirty="0"/>
              <a:t> as a </a:t>
            </a:r>
            <a:r>
              <a:rPr lang="en-US" i="1" dirty="0"/>
              <a:t>List</a:t>
            </a:r>
            <a:r>
              <a:rPr lang="en-US" dirty="0"/>
              <a:t> of Strings.</a:t>
            </a:r>
          </a:p>
          <a:p>
            <a:r>
              <a:rPr lang="en-US" dirty="0"/>
              <a:t>For option arguments, we can receive the option name via </a:t>
            </a:r>
            <a:r>
              <a:rPr lang="en-US" i="1" dirty="0" err="1"/>
              <a:t>getOptionNames</a:t>
            </a:r>
            <a:r>
              <a:rPr lang="en-US" dirty="0"/>
              <a:t> and the actual values via </a:t>
            </a:r>
            <a:r>
              <a:rPr lang="en-US" i="1" dirty="0" err="1"/>
              <a:t>getOptionValues</a:t>
            </a:r>
            <a:r>
              <a:rPr lang="en-US" dirty="0"/>
              <a:t>, which will return a </a:t>
            </a:r>
            <a:r>
              <a:rPr lang="en-US" i="1" dirty="0"/>
              <a:t>List</a:t>
            </a:r>
            <a:r>
              <a:rPr lang="en-US" dirty="0"/>
              <a:t> of Strings.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930275"/>
          </a:xfrm>
        </p:spPr>
        <p:txBody>
          <a:bodyPr/>
          <a:lstStyle/>
          <a:p>
            <a:r>
              <a:rPr lang="en-US" b="1" dirty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52400" y="1646237"/>
            <a:ext cx="4876800" cy="4678363"/>
          </a:xfrm>
        </p:spPr>
        <p:txBody>
          <a:bodyPr>
            <a:noAutofit/>
          </a:bodyPr>
          <a:lstStyle/>
          <a:p>
            <a:r>
              <a:rPr lang="en-US" sz="2400" b="1" dirty="0"/>
              <a:t>Spring Boot</a:t>
            </a:r>
            <a:r>
              <a:rPr lang="en-US" sz="2400" dirty="0"/>
              <a:t> is a Spring framework module which provides RAD (</a:t>
            </a:r>
            <a:r>
              <a:rPr lang="en-US" sz="2400" b="1" dirty="0"/>
              <a:t>Rapid Application Development</a:t>
            </a:r>
            <a:r>
              <a:rPr lang="en-US" sz="2400" dirty="0"/>
              <a:t>) feature to the Spring framework. </a:t>
            </a:r>
          </a:p>
          <a:p>
            <a:r>
              <a:rPr lang="en-US" sz="2400" dirty="0"/>
              <a:t>It is highly dependent on the </a:t>
            </a:r>
            <a:r>
              <a:rPr lang="en-US" sz="2400" b="1" dirty="0"/>
              <a:t>starter templates</a:t>
            </a:r>
            <a:r>
              <a:rPr lang="en-US" sz="2400" dirty="0"/>
              <a:t> feature which is very powerful and works flawlessly.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11089"/>
            <a:ext cx="3733800" cy="303582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3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Spring Boot - </a:t>
            </a:r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Create stand-alone Spring applications</a:t>
            </a:r>
          </a:p>
          <a:p>
            <a:r>
              <a:rPr lang="en-US" dirty="0"/>
              <a:t>Embed Tomcat, Jetty or Undertow directly (no need to deploy WAR files)</a:t>
            </a:r>
          </a:p>
          <a:p>
            <a:r>
              <a:rPr lang="en-US" dirty="0"/>
              <a:t>Provide opinionated 'starter' dependencies to simplify your build configuration</a:t>
            </a:r>
          </a:p>
          <a:p>
            <a:r>
              <a:rPr lang="en-US" dirty="0"/>
              <a:t>Automatically configure Spring and 3rd party libraries whenever possible</a:t>
            </a:r>
          </a:p>
          <a:p>
            <a:r>
              <a:rPr lang="en-US" dirty="0"/>
              <a:t>Provide production-ready features such as metrics, health checks, and externalized configuration</a:t>
            </a:r>
          </a:p>
          <a:p>
            <a:r>
              <a:rPr lang="en-US" dirty="0"/>
              <a:t>Absolutely no code generation and no requirement for XML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9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What is spring-boot-starter-parent dependency?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spring-boot-starter-parent dependency is the parent POM providing dependency and plugin management for Spring Boot-based applications. </a:t>
            </a:r>
          </a:p>
          <a:p>
            <a:r>
              <a:rPr lang="en-US" dirty="0"/>
              <a:t>It contains the default versions of Java to use, the default versions of dependencies that Spring Boot uses, and the default configuration of the Maven plugins.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3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Starter Template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44554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9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Starter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the exponential increase in number of libraries and their dependencies, dependency management was becoming very complex task which required good amount of technical expertise to do it correctly. </a:t>
            </a:r>
          </a:p>
          <a:p>
            <a:r>
              <a:rPr lang="en-US" dirty="0"/>
              <a:t>With the introduction of String boot starter templates, you can get a lot of help in identifying the correct dependencies to use in project if you want to use any popular library into your project.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9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Starter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comes with over 50+ different starter modules, which provide ready-to-use integration libraries for many different frameworks</a:t>
            </a:r>
          </a:p>
          <a:p>
            <a:r>
              <a:rPr lang="en-US" dirty="0"/>
              <a:t>Such as database connections that are both relational and </a:t>
            </a:r>
            <a:r>
              <a:rPr lang="en-US" dirty="0" err="1"/>
              <a:t>NoSQL</a:t>
            </a:r>
            <a:r>
              <a:rPr lang="en-US" dirty="0"/>
              <a:t>, web services, social network integration, monitoring libraries, logging, template rendering, and the list just keeps going 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1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starter template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Spring Boot starters are templates that contain a collection of all the relevant transitive dependencies that are needed to start a particular functionality. </a:t>
            </a:r>
          </a:p>
          <a:p>
            <a:r>
              <a:rPr lang="en-US" dirty="0"/>
              <a:t>Each starter has a special file, which contains the list of all the provided dependencies Spring provides.</a:t>
            </a:r>
          </a:p>
          <a:p>
            <a:r>
              <a:rPr lang="en-US" dirty="0"/>
              <a:t>These files can be found inside pom.xml files in respective starter module. e.g.</a:t>
            </a:r>
          </a:p>
          <a:p>
            <a:pPr lvl="1"/>
            <a:r>
              <a:rPr lang="en-US" dirty="0"/>
              <a:t>The spring-boot-starter-data-</a:t>
            </a:r>
            <a:r>
              <a:rPr lang="en-US" dirty="0" err="1"/>
              <a:t>jpa</a:t>
            </a:r>
            <a:r>
              <a:rPr lang="en-US" dirty="0"/>
              <a:t> starter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0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509</TotalTime>
  <Words>1358</Words>
  <Application>Microsoft Office PowerPoint</Application>
  <PresentationFormat>On-screen Show (4:3)</PresentationFormat>
  <Paragraphs>139</Paragraphs>
  <Slides>27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inherit</vt:lpstr>
      <vt:lpstr>Wingdings</vt:lpstr>
      <vt:lpstr>Learner Template</vt:lpstr>
      <vt:lpstr>Spring Boot</vt:lpstr>
      <vt:lpstr>Spring Boot</vt:lpstr>
      <vt:lpstr>Spring Boot</vt:lpstr>
      <vt:lpstr>Spring Boot - Features</vt:lpstr>
      <vt:lpstr>What is spring-boot-starter-parent dependency?</vt:lpstr>
      <vt:lpstr>Starter Template</vt:lpstr>
      <vt:lpstr>Starter Template</vt:lpstr>
      <vt:lpstr>Starter Template</vt:lpstr>
      <vt:lpstr>How starter template work?</vt:lpstr>
      <vt:lpstr>How starter template work?</vt:lpstr>
      <vt:lpstr>Popular templates and their  transitive dependencies</vt:lpstr>
      <vt:lpstr>@SpringBootApplication</vt:lpstr>
      <vt:lpstr>Spring Boot Autoconfiguration</vt:lpstr>
      <vt:lpstr>Spring Boot Autoconfiguration</vt:lpstr>
      <vt:lpstr>Auto-configuration Classes</vt:lpstr>
      <vt:lpstr>Externalized Configuration</vt:lpstr>
      <vt:lpstr>@ConfigurationProperties</vt:lpstr>
      <vt:lpstr>Accessing Command Line Properties</vt:lpstr>
      <vt:lpstr>Application Property Files</vt:lpstr>
      <vt:lpstr>PropertySource Abstraction</vt:lpstr>
      <vt:lpstr>@PropertySource Annotation</vt:lpstr>
      <vt:lpstr>@PropertySource Annotation</vt:lpstr>
      <vt:lpstr>Using the ApplicationRunner or CommandLineRunner</vt:lpstr>
      <vt:lpstr>Using the ApplicationRunner or CommandLineRunner</vt:lpstr>
      <vt:lpstr>Accessing Application Arguments</vt:lpstr>
      <vt:lpstr>Accessing Application Arguments</vt:lpstr>
      <vt:lpstr>Accessing Application Arguments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Jasdhir Singh</cp:lastModifiedBy>
  <cp:revision>105</cp:revision>
  <dcterms:created xsi:type="dcterms:W3CDTF">2020-06-14T14:56:06Z</dcterms:created>
  <dcterms:modified xsi:type="dcterms:W3CDTF">2023-07-22T14:22:11Z</dcterms:modified>
</cp:coreProperties>
</file>