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C421A8C3-2E38-45D9-B6E3-063238EA8A10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E6C4A2F-E0BE-4807-8C0B-566C7AE5545B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1A8C3-2E38-45D9-B6E3-063238EA8A10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6C4A2F-E0BE-4807-8C0B-566C7AE554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1A8C3-2E38-45D9-B6E3-063238EA8A10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6C4A2F-E0BE-4807-8C0B-566C7AE554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21A8C3-2E38-45D9-B6E3-063238EA8A10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E6C4A2F-E0BE-4807-8C0B-566C7AE554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1A8C3-2E38-45D9-B6E3-063238EA8A10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6C4A2F-E0BE-4807-8C0B-566C7AE554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1A8C3-2E38-45D9-B6E3-063238EA8A10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6C4A2F-E0BE-4807-8C0B-566C7AE554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1A8C3-2E38-45D9-B6E3-063238EA8A10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6C4A2F-E0BE-4807-8C0B-566C7AE554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1A8C3-2E38-45D9-B6E3-063238EA8A10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6C4A2F-E0BE-4807-8C0B-566C7AE554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1A8C3-2E38-45D9-B6E3-063238EA8A10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6C4A2F-E0BE-4807-8C0B-566C7AE5545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1A8C3-2E38-45D9-B6E3-063238EA8A10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6C4A2F-E0BE-4807-8C0B-566C7AE5545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1A8C3-2E38-45D9-B6E3-063238EA8A10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6C4A2F-E0BE-4807-8C0B-566C7AE554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1A8C3-2E38-45D9-B6E3-063238EA8A10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6C4A2F-E0BE-4807-8C0B-566C7AE554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C421A8C3-2E38-45D9-B6E3-063238EA8A10}" type="datetimeFigureOut">
              <a:rPr lang="en-US" smtClean="0"/>
              <a:t>04-Mar-21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E6C4A2F-E0BE-4807-8C0B-566C7AE5545B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Spring </a:t>
            </a:r>
            <a:r>
              <a:rPr lang="en-US" b="1" dirty="0" err="1" smtClean="0"/>
              <a:t>WebFlux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3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 Receives and processes events emitted by a Publisher. </a:t>
            </a:r>
            <a:endParaRPr lang="en-US" sz="2400" dirty="0" smtClean="0"/>
          </a:p>
          <a:p>
            <a:r>
              <a:rPr lang="en-US" sz="2400" dirty="0" smtClean="0"/>
              <a:t>Please </a:t>
            </a:r>
            <a:r>
              <a:rPr lang="en-US" sz="2400" dirty="0"/>
              <a:t>note that no notifications will be received until </a:t>
            </a:r>
            <a:r>
              <a:rPr lang="en-US" sz="2400" dirty="0" err="1"/>
              <a:t>Subscription#request</a:t>
            </a:r>
            <a:r>
              <a:rPr lang="en-US" sz="2400" dirty="0"/>
              <a:t>(long) is called to signal the demand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has four methods to handle various kind of responses received.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4114800"/>
            <a:ext cx="5010150" cy="261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86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Defines a one-to-one relationship between a </a:t>
            </a:r>
            <a:r>
              <a:rPr lang="en-US" sz="2400" dirty="0"/>
              <a:t>Publisher</a:t>
            </a:r>
            <a:r>
              <a:rPr lang="en-US" sz="2400" dirty="0"/>
              <a:t> and a </a:t>
            </a:r>
            <a:r>
              <a:rPr lang="en-US" sz="2400" dirty="0"/>
              <a:t>Subscriber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can only be used once by a single </a:t>
            </a:r>
            <a:r>
              <a:rPr lang="en-US" sz="2400" dirty="0"/>
              <a:t>Subscriber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used to both signal desire for data and cancel demand (and allow resource cleanup).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4077621"/>
            <a:ext cx="4648200" cy="2441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29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Represents a processing stage consisting of both a </a:t>
            </a:r>
            <a:r>
              <a:rPr lang="en-US" dirty="0"/>
              <a:t>Subscriber</a:t>
            </a:r>
            <a:r>
              <a:rPr lang="en-US" dirty="0"/>
              <a:t> and a </a:t>
            </a:r>
            <a:r>
              <a:rPr lang="en-US" dirty="0"/>
              <a:t>Publisher</a:t>
            </a:r>
            <a:r>
              <a:rPr lang="en-US" dirty="0"/>
              <a:t> and obeys the contracts of both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59" y="3453579"/>
            <a:ext cx="7442081" cy="162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88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</a:t>
            </a:r>
            <a:r>
              <a:rPr lang="en-US" dirty="0" err="1" smtClean="0"/>
              <a:t>WebFlux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Spring </a:t>
            </a:r>
            <a:r>
              <a:rPr lang="en-US" sz="2400" dirty="0" err="1"/>
              <a:t>WebFlux</a:t>
            </a:r>
            <a:r>
              <a:rPr lang="en-US" sz="2400" dirty="0"/>
              <a:t> is parallel version of Spring MVC and supports fully non-blocking reactive streams.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support the back pressure concept and uses Netty as inbuilt server to run reactive applications.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you are familiar with Spring MVC programming style, you can easily work on </a:t>
            </a:r>
            <a:r>
              <a:rPr lang="en-US" sz="2400" dirty="0" err="1"/>
              <a:t>webflux</a:t>
            </a:r>
            <a:r>
              <a:rPr lang="en-US" sz="2400" dirty="0"/>
              <a:t> also.</a:t>
            </a:r>
          </a:p>
          <a:p>
            <a:r>
              <a:rPr lang="en-US" sz="2400" dirty="0"/>
              <a:t>Spring </a:t>
            </a:r>
            <a:r>
              <a:rPr lang="en-US" sz="2400" dirty="0" err="1"/>
              <a:t>webflux</a:t>
            </a:r>
            <a:r>
              <a:rPr lang="en-US" sz="2400" dirty="0"/>
              <a:t> uses project reactor as reactive library. </a:t>
            </a:r>
            <a:endParaRPr lang="en-US" sz="2400" dirty="0" smtClean="0"/>
          </a:p>
          <a:p>
            <a:r>
              <a:rPr lang="en-US" sz="2400" dirty="0" smtClean="0"/>
              <a:t>Reactor </a:t>
            </a:r>
            <a:r>
              <a:rPr lang="en-US" sz="2400" dirty="0"/>
              <a:t>is a Reactive Streams library and, therefore, all of its operators support non-blocking back pressure.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developed in close collaboration with Spring.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066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</a:t>
            </a:r>
            <a:r>
              <a:rPr lang="en-US" dirty="0" err="1"/>
              <a:t>WebFlux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Spring </a:t>
            </a:r>
            <a:r>
              <a:rPr lang="en-US" sz="2400" dirty="0" err="1"/>
              <a:t>WebFlux</a:t>
            </a:r>
            <a:r>
              <a:rPr lang="en-US" sz="2400" dirty="0"/>
              <a:t> heavily uses two publishers :</a:t>
            </a:r>
          </a:p>
          <a:p>
            <a:r>
              <a:rPr lang="en-US" sz="2400" b="1" dirty="0"/>
              <a:t>Mono</a:t>
            </a:r>
            <a:r>
              <a:rPr lang="en-US" sz="2400" dirty="0"/>
              <a:t>: Returns 0 or 1 element.</a:t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b="1" dirty="0" smtClean="0"/>
              <a:t>Flux</a:t>
            </a:r>
            <a:r>
              <a:rPr lang="en-US" sz="2400" dirty="0"/>
              <a:t>: Returns 0…N elements. A Flux can be endless, meaning that it can keep emitting elements forever. </a:t>
            </a:r>
            <a:endParaRPr lang="en-US" sz="2400" dirty="0" smtClean="0"/>
          </a:p>
          <a:p>
            <a:r>
              <a:rPr lang="en-US" sz="2400" dirty="0" smtClean="0"/>
              <a:t>Also </a:t>
            </a:r>
            <a:r>
              <a:rPr lang="en-US" sz="2400" dirty="0"/>
              <a:t>it can return a sequence of elements and then send a completion notification when it has returned all of its elements.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33600"/>
            <a:ext cx="381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648200"/>
            <a:ext cx="48577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7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</a:t>
            </a:r>
            <a:r>
              <a:rPr lang="en-US" dirty="0" err="1"/>
              <a:t>WebFlux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Spring </a:t>
            </a:r>
            <a:r>
              <a:rPr lang="en-US" sz="2400" dirty="0" err="1"/>
              <a:t>WebFlux</a:t>
            </a:r>
            <a:r>
              <a:rPr lang="en-US" sz="2400" dirty="0"/>
              <a:t>, we call reactive APIs/functions that return </a:t>
            </a:r>
            <a:r>
              <a:rPr lang="en-US" sz="2400" dirty="0" err="1"/>
              <a:t>monos</a:t>
            </a:r>
            <a:r>
              <a:rPr lang="en-US" sz="2400" dirty="0"/>
              <a:t> and fluxes and your controllers will return </a:t>
            </a:r>
            <a:r>
              <a:rPr lang="en-US" sz="2400" dirty="0" err="1"/>
              <a:t>monos</a:t>
            </a:r>
            <a:r>
              <a:rPr lang="en-US" sz="2400" dirty="0"/>
              <a:t> and fluxes.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you invoke an API that returns a mono or a flux, it will return immediately. </a:t>
            </a:r>
            <a:endParaRPr lang="en-US" sz="2400" dirty="0" smtClean="0"/>
          </a:p>
          <a:p>
            <a:r>
              <a:rPr lang="en-US" sz="2400" smtClean="0"/>
              <a:t>The </a:t>
            </a:r>
            <a:r>
              <a:rPr lang="en-US" sz="2400" dirty="0"/>
              <a:t>results of the function call will be delivered to you through the mono or flux when they become available.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626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WebFlux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original web framework included in the Spring Framework, Spring Web MVC, was purpose-built for the Servlet API and Servlet containers.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reactive-stack web framework, Spring </a:t>
            </a:r>
            <a:r>
              <a:rPr lang="en-US" sz="2000" dirty="0" err="1"/>
              <a:t>WebFlux</a:t>
            </a:r>
            <a:r>
              <a:rPr lang="en-US" sz="2000" dirty="0"/>
              <a:t>, was added later in version 5.0.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is fully non-blocking, supports Reactive Streams back pressure, and runs on such servers as Netty, Undertow, and Servlet 3.1+ containers.</a:t>
            </a:r>
          </a:p>
          <a:p>
            <a:r>
              <a:rPr lang="en-US" sz="2000" dirty="0"/>
              <a:t>Both web frameworks mirror the names of their source modules (spring-</a:t>
            </a:r>
            <a:r>
              <a:rPr lang="en-US" sz="2000" dirty="0" err="1"/>
              <a:t>webmvc</a:t>
            </a:r>
            <a:r>
              <a:rPr lang="en-US" sz="2000" dirty="0"/>
              <a:t> and spring-</a:t>
            </a:r>
            <a:r>
              <a:rPr lang="en-US" sz="2000" dirty="0" err="1"/>
              <a:t>webflux</a:t>
            </a:r>
            <a:r>
              <a:rPr lang="en-US" sz="2000" dirty="0"/>
              <a:t>) and co-exist side by side in the Spring Framework. </a:t>
            </a:r>
            <a:endParaRPr lang="en-US" sz="20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module is optional. </a:t>
            </a:r>
            <a:endParaRPr lang="en-US" sz="2000" dirty="0" smtClean="0"/>
          </a:p>
          <a:p>
            <a:r>
              <a:rPr lang="en-US" sz="2000" dirty="0" smtClean="0"/>
              <a:t>Applications </a:t>
            </a:r>
            <a:r>
              <a:rPr lang="en-US" sz="2000" dirty="0"/>
              <a:t>can use one or the other module or, in some cases, both — for example, Spring MVC controllers with the reactive </a:t>
            </a:r>
            <a:r>
              <a:rPr lang="en-US" sz="2000" dirty="0" err="1"/>
              <a:t>WebClient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397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Reactive programming is a programming paradigm that promotes an asynchronous, non-blocking, event-driven approach to data processing. </a:t>
            </a:r>
            <a:endParaRPr lang="en-US" dirty="0" smtClean="0"/>
          </a:p>
          <a:p>
            <a:r>
              <a:rPr lang="en-US" dirty="0" smtClean="0"/>
              <a:t>Reactive </a:t>
            </a:r>
            <a:r>
              <a:rPr lang="en-US" dirty="0"/>
              <a:t>programming involves modeling data and events as observable data streams and implementing data processing routines to react to the changes in those streams.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Blocking request 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52400" y="1586706"/>
            <a:ext cx="4419600" cy="5118894"/>
          </a:xfrm>
        </p:spPr>
        <p:txBody>
          <a:bodyPr/>
          <a:lstStyle/>
          <a:p>
            <a:r>
              <a:rPr lang="en-US" sz="2100" dirty="0"/>
              <a:t>In traditional MVC applications, when a request come to server, a servlet thread is created. </a:t>
            </a:r>
            <a:endParaRPr lang="en-US" sz="2100" dirty="0" smtClean="0"/>
          </a:p>
          <a:p>
            <a:r>
              <a:rPr lang="en-US" sz="2100" dirty="0" smtClean="0"/>
              <a:t>It </a:t>
            </a:r>
            <a:r>
              <a:rPr lang="en-US" sz="2100" dirty="0"/>
              <a:t>delegates the request to worker threads for I/O operations such as database access etc. </a:t>
            </a:r>
            <a:endParaRPr lang="en-US" sz="2100" dirty="0" smtClean="0"/>
          </a:p>
          <a:p>
            <a:r>
              <a:rPr lang="en-US" sz="2100" dirty="0" smtClean="0"/>
              <a:t>During </a:t>
            </a:r>
            <a:r>
              <a:rPr lang="en-US" sz="2100" dirty="0"/>
              <a:t>the time worker threads are busy, servlet thread (request thread) remain in waiting status and thus it is blocked. </a:t>
            </a:r>
            <a:endParaRPr lang="en-US" sz="2100" dirty="0" smtClean="0"/>
          </a:p>
          <a:p>
            <a:r>
              <a:rPr lang="en-US" sz="2100" dirty="0" smtClean="0"/>
              <a:t>It </a:t>
            </a:r>
            <a:r>
              <a:rPr lang="en-US" sz="2100" dirty="0"/>
              <a:t>is also called </a:t>
            </a:r>
            <a:r>
              <a:rPr lang="en-US" sz="2100" b="1" dirty="0"/>
              <a:t>synchronous request processing</a:t>
            </a:r>
            <a:r>
              <a:rPr lang="en-US" sz="2100" dirty="0"/>
              <a:t>.</a:t>
            </a:r>
            <a:endParaRPr lang="en-US" sz="21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256" y="2590800"/>
            <a:ext cx="397960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request </a:t>
            </a:r>
            <a:r>
              <a:rPr lang="en-US" dirty="0" err="1"/>
              <a:t>processin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800600" cy="4437063"/>
          </a:xfrm>
        </p:spPr>
        <p:txBody>
          <a:bodyPr/>
          <a:lstStyle/>
          <a:p>
            <a:r>
              <a:rPr lang="en-US" sz="1800" dirty="0"/>
              <a:t>In non-blocking or asynchronous request processing, no thread is in waiting state. </a:t>
            </a:r>
            <a:endParaRPr lang="en-US" sz="1800" dirty="0" smtClean="0"/>
          </a:p>
          <a:p>
            <a:r>
              <a:rPr lang="en-US" sz="1800" dirty="0" smtClean="0"/>
              <a:t>There </a:t>
            </a:r>
            <a:r>
              <a:rPr lang="en-US" sz="1800" dirty="0"/>
              <a:t>is generally only one request thread receiving the request.</a:t>
            </a:r>
          </a:p>
          <a:p>
            <a:r>
              <a:rPr lang="en-US" sz="1800" dirty="0"/>
              <a:t>All incoming requests come with a event handler and call back information. </a:t>
            </a:r>
            <a:endParaRPr lang="en-US" sz="1800" dirty="0" smtClean="0"/>
          </a:p>
          <a:p>
            <a:r>
              <a:rPr lang="en-US" sz="1800" dirty="0" smtClean="0"/>
              <a:t>Request </a:t>
            </a:r>
            <a:r>
              <a:rPr lang="en-US" sz="1800" dirty="0"/>
              <a:t>thread delegates the incoming requests to a thread pool (generally small number of threads) which delegate the request to it’s handler function and immediately start processing other incoming requests from request thread.</a:t>
            </a:r>
          </a:p>
          <a:p>
            <a:r>
              <a:rPr lang="en-US" sz="1800" dirty="0"/>
              <a:t>When the handler function is complete, one of thread from pool collect the response and pass it to the call back function.</a:t>
            </a:r>
          </a:p>
          <a:p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18294"/>
            <a:ext cx="3887788" cy="1929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43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reactive programming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term, “reactive,” refers to programming models that are built around reacting to changes.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build around publisher-subscriber pattern (observer pattern).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reactive style of programming, we make a request for resource and start performing other things.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the data is available, we get the notification along with data inform of call back function.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callback function, we handle the response as per application/user needs.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reactive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One important thing to remember is back pressure.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non-blocking code, it becomes important to </a:t>
            </a:r>
            <a:r>
              <a:rPr lang="en-US" sz="2400" b="1" dirty="0"/>
              <a:t>control the rate of events</a:t>
            </a:r>
            <a:r>
              <a:rPr lang="en-US" sz="2400" dirty="0"/>
              <a:t> so that a fast producer does not overwhelm its destination.</a:t>
            </a:r>
          </a:p>
          <a:p>
            <a:r>
              <a:rPr lang="en-US" sz="2400" dirty="0"/>
              <a:t>Reactive web programming is great for applications that have streaming data, and clients that consume it and stream it to their users.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not great for developing traditional CRUD applications.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you’re developing the next </a:t>
            </a:r>
            <a:r>
              <a:rPr lang="en-US" sz="2400" i="1" dirty="0"/>
              <a:t>Facebook</a:t>
            </a:r>
            <a:r>
              <a:rPr lang="en-US" sz="2400" dirty="0"/>
              <a:t> or </a:t>
            </a:r>
            <a:r>
              <a:rPr lang="en-US" sz="2400" i="1" dirty="0"/>
              <a:t>Twitter</a:t>
            </a:r>
            <a:r>
              <a:rPr lang="en-US" sz="2400" dirty="0"/>
              <a:t> with lots of data, a reactive API might be just what you’re looking for.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022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Streams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Reactive Streams API was created by engineers from Netflix, Pivotal, </a:t>
            </a:r>
            <a:r>
              <a:rPr lang="en-US" dirty="0" err="1"/>
              <a:t>Lightbend</a:t>
            </a:r>
            <a:r>
              <a:rPr lang="en-US" dirty="0"/>
              <a:t>, </a:t>
            </a:r>
            <a:r>
              <a:rPr lang="en-US" dirty="0" err="1"/>
              <a:t>RedHat</a:t>
            </a:r>
            <a:r>
              <a:rPr lang="en-US" dirty="0"/>
              <a:t>, Twitter, and Oracle, among others and is now part of Java 9.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defines four interfaces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Publisher</a:t>
            </a:r>
            <a:endParaRPr lang="en-US" dirty="0" smtClean="0"/>
          </a:p>
          <a:p>
            <a:r>
              <a:rPr lang="en-US" b="1" dirty="0" smtClean="0"/>
              <a:t>Subscriber</a:t>
            </a:r>
            <a:endParaRPr lang="en-US" dirty="0" smtClean="0"/>
          </a:p>
          <a:p>
            <a:r>
              <a:rPr lang="en-US" b="1" dirty="0" smtClean="0"/>
              <a:t>Subscription</a:t>
            </a:r>
            <a:endParaRPr lang="en-US" dirty="0"/>
          </a:p>
          <a:p>
            <a:r>
              <a:rPr lang="en-US" b="1" dirty="0" smtClean="0"/>
              <a:t>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3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Emits a sequence of events to subscribers according to the demand received from its subscribers.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publisher can serve multiple subscribers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has a single method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328652"/>
            <a:ext cx="5715000" cy="182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722066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39</TotalTime>
  <Words>540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Learner Template</vt:lpstr>
      <vt:lpstr>Spring WebFlux</vt:lpstr>
      <vt:lpstr>Spring WebFlux</vt:lpstr>
      <vt:lpstr>Reactive Programming</vt:lpstr>
      <vt:lpstr> Blocking request processing</vt:lpstr>
      <vt:lpstr>Non-blocking request processin</vt:lpstr>
      <vt:lpstr>What is reactive programming?</vt:lpstr>
      <vt:lpstr>What is reactive programming?</vt:lpstr>
      <vt:lpstr>Reactive Streams API</vt:lpstr>
      <vt:lpstr>Publisher</vt:lpstr>
      <vt:lpstr>Subscriber </vt:lpstr>
      <vt:lpstr>Subscription</vt:lpstr>
      <vt:lpstr>Processor</vt:lpstr>
      <vt:lpstr>What is Spring WebFlux</vt:lpstr>
      <vt:lpstr>What is Spring WebFlux</vt:lpstr>
      <vt:lpstr>What is Spring WebFlux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WebFlux</dc:title>
  <dc:creator>Windows User</dc:creator>
  <cp:lastModifiedBy>Windows User</cp:lastModifiedBy>
  <cp:revision>45</cp:revision>
  <dcterms:created xsi:type="dcterms:W3CDTF">2021-02-24T12:21:53Z</dcterms:created>
  <dcterms:modified xsi:type="dcterms:W3CDTF">2021-03-04T14:42:29Z</dcterms:modified>
</cp:coreProperties>
</file>