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B856-BFD1-49C8-B655-7026F6219F25}"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F24-4EC7-4076-A28D-FAB8FA483721}" type="slidenum">
              <a:rPr lang="en-US" smtClean="0"/>
              <a:t>‹#›</a:t>
            </a:fld>
            <a:endParaRPr lang="en-US"/>
          </a:p>
        </p:txBody>
      </p:sp>
    </p:spTree>
    <p:extLst>
      <p:ext uri="{BB962C8B-B14F-4D97-AF65-F5344CB8AC3E}">
        <p14:creationId xmlns:p14="http://schemas.microsoft.com/office/powerpoint/2010/main" val="17732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banking system allows you to create a savings and/or checking account which can be accessed using your email.</a:t>
            </a:r>
          </a:p>
          <a:p>
            <a:pPr marL="742950" lvl="1" indent="-285750">
              <a:buFont typeface="Arial" panose="020B0604020202020204" pitchFamily="34" charset="0"/>
              <a:buChar char="•"/>
            </a:pPr>
            <a:r>
              <a:rPr lang="en-US" dirty="0"/>
              <a:t>When a user creates a new account for the platform and enters their email address, they are given the error "</a:t>
            </a:r>
            <a:r>
              <a:rPr lang="en-US" dirty="0" err="1"/>
              <a:t>invald</a:t>
            </a:r>
            <a:r>
              <a:rPr lang="en-US" dirty="0"/>
              <a:t> email address" when it is entered correctly. This is a bug since it impacts the performance of the actual system.</a:t>
            </a:r>
          </a:p>
          <a:p>
            <a:pPr marL="742950" lvl="1" indent="-285750">
              <a:buFont typeface="Arial" panose="020B0604020202020204" pitchFamily="34" charset="0"/>
              <a:buChar char="•"/>
            </a:pPr>
            <a:r>
              <a:rPr lang="en-US" dirty="0"/>
              <a:t>When a user creates a new account for the platform, and they select "Checking" account. Both a checking and savings account are made simultaneously. This is a defect since it deviates from the established requirements.</a:t>
            </a:r>
          </a:p>
          <a:p>
            <a:endParaRPr lang="en-US" dirty="0"/>
          </a:p>
        </p:txBody>
      </p:sp>
      <p:sp>
        <p:nvSpPr>
          <p:cNvPr id="4" name="Slide Number Placeholder 3"/>
          <p:cNvSpPr>
            <a:spLocks noGrp="1"/>
          </p:cNvSpPr>
          <p:nvPr>
            <p:ph type="sldNum" sz="quarter" idx="5"/>
          </p:nvPr>
        </p:nvSpPr>
        <p:spPr/>
        <p:txBody>
          <a:bodyPr/>
          <a:lstStyle/>
          <a:p>
            <a:fld id="{30085F24-4EC7-4076-A28D-FAB8FA483721}" type="slidenum">
              <a:rPr lang="en-US" smtClean="0"/>
              <a:t>19</a:t>
            </a:fld>
            <a:endParaRPr lang="en-US"/>
          </a:p>
        </p:txBody>
      </p:sp>
    </p:spTree>
    <p:extLst>
      <p:ext uri="{BB962C8B-B14F-4D97-AF65-F5344CB8AC3E}">
        <p14:creationId xmlns:p14="http://schemas.microsoft.com/office/powerpoint/2010/main" val="3320683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4068074-E8B0-413D-9F80-02C6B8994309}" type="datetime1">
              <a:rPr lang="en-US" smtClean="0"/>
              <a:t>10/12/2022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864CD6C-9898-4100-B337-8DF0A1BEC12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46000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7ADC8B-B9DB-4765-9E51-F7ED696B3521}"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228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21C024-FD78-47EF-B5B3-DACBC1C74ABC}"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080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F47BDEED-EEA2-4E87-A83B-F939F8929FDE}" type="datetime1">
              <a:rPr lang="en-US" smtClean="0"/>
              <a:t>10/12/2022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6522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B17C8A-89BE-42E5-9885-3B20ACD3CB1C}"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7980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9870F50-41DE-4122-B4C6-28DD973B92CF}"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997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A765BC8-52AC-493F-AF5C-31FD5A63FC12}"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94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9CCACDB-29DE-41EC-99EC-A89124E1EE07}" type="datetime1">
              <a:rPr lang="en-US" smtClean="0"/>
              <a:t>10/12/2022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827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270D95-F5B4-4C80-B571-25B8F3139A6D}" type="datetime1">
              <a:rPr lang="en-US" smtClean="0"/>
              <a:t>10/12/2022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121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69F4EC3-740F-4DBA-BAF3-7FD475FA1CE6}" type="datetime1">
              <a:rPr lang="en-US" smtClean="0"/>
              <a:t>10/12/2022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52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7813749-77D6-4297-BD42-CD5198BACAC6}"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43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CA50B6-7740-42C5-84F8-2BE6E6252BB5}"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49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4367F8A-48FF-4359-BDC7-CE34F73B404D}" type="datetime1">
              <a:rPr lang="en-US" smtClean="0"/>
              <a:t>10/12/2022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864CD6C-9898-4100-B337-8DF0A1BEC12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1583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309B-3343-4F79-B471-02B0CE33F81D}"/>
              </a:ext>
            </a:extLst>
          </p:cNvPr>
          <p:cNvSpPr>
            <a:spLocks noGrp="1"/>
          </p:cNvSpPr>
          <p:nvPr>
            <p:ph type="ctrTitle"/>
          </p:nvPr>
        </p:nvSpPr>
        <p:spPr/>
        <p:txBody>
          <a:bodyPr/>
          <a:lstStyle/>
          <a:p>
            <a:r>
              <a:rPr lang="en-US" dirty="0"/>
              <a:t>Basic Testing Concepts</a:t>
            </a:r>
          </a:p>
        </p:txBody>
      </p:sp>
      <p:sp>
        <p:nvSpPr>
          <p:cNvPr id="3" name="Subtitle 2">
            <a:extLst>
              <a:ext uri="{FF2B5EF4-FFF2-40B4-BE49-F238E27FC236}">
                <a16:creationId xmlns:a16="http://schemas.microsoft.com/office/drawing/2014/main" id="{54102A08-458A-4752-8478-431F3A83025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3C20E23-F412-4C86-A1B1-02243FE068CE}"/>
              </a:ext>
            </a:extLst>
          </p:cNvPr>
          <p:cNvSpPr>
            <a:spLocks noGrp="1"/>
          </p:cNvSpPr>
          <p:nvPr>
            <p:ph type="sldNum" sz="quarter" idx="4"/>
          </p:nvPr>
        </p:nvSpPr>
        <p:spPr/>
        <p:txBody>
          <a:bodyPr/>
          <a:lstStyle/>
          <a:p>
            <a:fld id="{E864CD6C-9898-4100-B337-8DF0A1BEC126}" type="slidenum">
              <a:rPr lang="en-US" smtClean="0"/>
              <a:t>1</a:t>
            </a:fld>
            <a:endParaRPr lang="en-US"/>
          </a:p>
        </p:txBody>
      </p:sp>
    </p:spTree>
    <p:extLst>
      <p:ext uri="{BB962C8B-B14F-4D97-AF65-F5344CB8AC3E}">
        <p14:creationId xmlns:p14="http://schemas.microsoft.com/office/powerpoint/2010/main" val="42212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EB43-2088-4B86-A057-F42B5548FFD9}"/>
              </a:ext>
            </a:extLst>
          </p:cNvPr>
          <p:cNvSpPr>
            <a:spLocks noGrp="1"/>
          </p:cNvSpPr>
          <p:nvPr>
            <p:ph type="title"/>
          </p:nvPr>
        </p:nvSpPr>
        <p:spPr/>
        <p:txBody>
          <a:bodyPr/>
          <a:lstStyle/>
          <a:p>
            <a:r>
              <a:rPr lang="en-US" dirty="0"/>
              <a:t>Software Testing Life Cycle</a:t>
            </a:r>
          </a:p>
        </p:txBody>
      </p:sp>
      <p:sp>
        <p:nvSpPr>
          <p:cNvPr id="3" name="Content Placeholder 2">
            <a:extLst>
              <a:ext uri="{FF2B5EF4-FFF2-40B4-BE49-F238E27FC236}">
                <a16:creationId xmlns:a16="http://schemas.microsoft.com/office/drawing/2014/main" id="{CD0A2B7C-76D9-46C9-ADDC-75848BBA6BA3}"/>
              </a:ext>
            </a:extLst>
          </p:cNvPr>
          <p:cNvSpPr>
            <a:spLocks noGrp="1"/>
          </p:cNvSpPr>
          <p:nvPr>
            <p:ph idx="1"/>
          </p:nvPr>
        </p:nvSpPr>
        <p:spPr>
          <a:xfrm>
            <a:off x="228600" y="1719263"/>
            <a:ext cx="6413644" cy="3667746"/>
          </a:xfrm>
        </p:spPr>
        <p:txBody>
          <a:bodyPr/>
          <a:lstStyle/>
          <a:p>
            <a:r>
              <a:rPr lang="en-US" sz="2000" dirty="0"/>
              <a:t>The Software Testing Life Cycle (STLC) is a sequence of specific phases and activities which are conducted during the testing process to ensure software quality goals are met. </a:t>
            </a:r>
          </a:p>
          <a:p>
            <a:r>
              <a:rPr lang="en-US" sz="2000" dirty="0"/>
              <a:t>The STLC is not a singular activity but rather a series of steps taken to help certify software quality.</a:t>
            </a:r>
          </a:p>
          <a:p>
            <a:r>
              <a:rPr lang="en-US" sz="2000" dirty="0"/>
              <a:t>Each phase includes an "Entry" and "Exit" criteria which determine certain items which must be completed before a phase can begin or be concluded, respectively, many of these include certain testing documents.</a:t>
            </a:r>
          </a:p>
        </p:txBody>
      </p:sp>
      <p:sp>
        <p:nvSpPr>
          <p:cNvPr id="4" name="Slide Number Placeholder 3">
            <a:extLst>
              <a:ext uri="{FF2B5EF4-FFF2-40B4-BE49-F238E27FC236}">
                <a16:creationId xmlns:a16="http://schemas.microsoft.com/office/drawing/2014/main" id="{E07132BA-7F20-494F-AEA1-335E5E8C4676}"/>
              </a:ext>
            </a:extLst>
          </p:cNvPr>
          <p:cNvSpPr>
            <a:spLocks noGrp="1"/>
          </p:cNvSpPr>
          <p:nvPr>
            <p:ph type="sldNum" sz="quarter" idx="12"/>
          </p:nvPr>
        </p:nvSpPr>
        <p:spPr/>
        <p:txBody>
          <a:bodyPr/>
          <a:lstStyle/>
          <a:p>
            <a:fld id="{E864CD6C-9898-4100-B337-8DF0A1BEC126}" type="slidenum">
              <a:rPr lang="en-US" smtClean="0"/>
              <a:t>10</a:t>
            </a:fld>
            <a:endParaRPr lang="en-US"/>
          </a:p>
        </p:txBody>
      </p:sp>
      <p:pic>
        <p:nvPicPr>
          <p:cNvPr id="6" name="Picture 5" descr="Diagram, waterfall chart&#10;&#10;Description automatically generated">
            <a:extLst>
              <a:ext uri="{FF2B5EF4-FFF2-40B4-BE49-F238E27FC236}">
                <a16:creationId xmlns:a16="http://schemas.microsoft.com/office/drawing/2014/main" id="{DC622790-034E-496F-ACCE-5C06AE2B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4" y="1833182"/>
            <a:ext cx="5549756" cy="2977357"/>
          </a:xfrm>
          <a:prstGeom prst="rect">
            <a:avLst/>
          </a:prstGeom>
        </p:spPr>
      </p:pic>
      <p:sp>
        <p:nvSpPr>
          <p:cNvPr id="7" name="TextBox 6">
            <a:extLst>
              <a:ext uri="{FF2B5EF4-FFF2-40B4-BE49-F238E27FC236}">
                <a16:creationId xmlns:a16="http://schemas.microsoft.com/office/drawing/2014/main" id="{2C1AB510-26E7-4023-B97B-57B8D4C77DD7}"/>
              </a:ext>
            </a:extLst>
          </p:cNvPr>
          <p:cNvSpPr txBox="1"/>
          <p:nvPr/>
        </p:nvSpPr>
        <p:spPr>
          <a:xfrm>
            <a:off x="228599" y="5244061"/>
            <a:ext cx="11559209" cy="1754326"/>
          </a:xfrm>
          <a:prstGeom prst="rect">
            <a:avLst/>
          </a:prstGeom>
          <a:noFill/>
        </p:spPr>
        <p:txBody>
          <a:bodyPr wrap="square" rtlCol="0">
            <a:spAutoFit/>
          </a:bodyPr>
          <a:lstStyle/>
          <a:p>
            <a:pPr marL="342900" indent="-342900" eaLnBrk="1" hangingPunct="1">
              <a:spcBef>
                <a:spcPct val="20000"/>
              </a:spcBef>
              <a:buClr>
                <a:schemeClr val="tx2"/>
              </a:buClr>
              <a:buSzPct val="70000"/>
              <a:buFont typeface="Wingdings" panose="05000000000000000000" pitchFamily="2" charset="2"/>
              <a:buChar char="l"/>
            </a:pPr>
            <a:r>
              <a:rPr lang="en-US" sz="2000" dirty="0">
                <a:latin typeface="+mn-lt"/>
              </a:rPr>
              <a:t>This software testing lifecycle is applied differently in different development contexts.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 waterfall environment, the testing lifecycle may start after project development finishes.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an Agile environment, software testing is conducted alongside application development and continually evolves</a:t>
            </a:r>
          </a:p>
          <a:p>
            <a:endParaRPr lang="en-US" sz="2000" dirty="0"/>
          </a:p>
        </p:txBody>
      </p:sp>
    </p:spTree>
    <p:extLst>
      <p:ext uri="{BB962C8B-B14F-4D97-AF65-F5344CB8AC3E}">
        <p14:creationId xmlns:p14="http://schemas.microsoft.com/office/powerpoint/2010/main" val="26871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467C-9FD2-41D6-938A-312CAED7354A}"/>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5568C83B-4D63-42F7-916F-0A014B641BD1}"/>
              </a:ext>
            </a:extLst>
          </p:cNvPr>
          <p:cNvSpPr>
            <a:spLocks noGrp="1"/>
          </p:cNvSpPr>
          <p:nvPr>
            <p:ph idx="1"/>
          </p:nvPr>
        </p:nvSpPr>
        <p:spPr/>
        <p:txBody>
          <a:bodyPr/>
          <a:lstStyle/>
          <a:p>
            <a:r>
              <a:rPr lang="en-US" sz="2000" dirty="0"/>
              <a:t>At the start of the Software Testing Lifecycle is the Requirement Analysis Phase, in which the test team studies the software requirements to identify what systems must be tested and potentially discuss requirements with stakeholders to understand all details. </a:t>
            </a:r>
          </a:p>
          <a:p>
            <a:r>
              <a:rPr lang="en-US" sz="2000" dirty="0"/>
              <a:t>Requirements may be function or non-functional.</a:t>
            </a:r>
          </a:p>
          <a:p>
            <a:r>
              <a:rPr lang="en-US" sz="2000" b="1" dirty="0"/>
              <a:t>Entry Requirements</a:t>
            </a:r>
          </a:p>
          <a:p>
            <a:pPr lvl="1"/>
            <a:r>
              <a:rPr lang="en-US" sz="2000" dirty="0"/>
              <a:t>Requirements Document Available (functional and non-functional)</a:t>
            </a:r>
          </a:p>
          <a:p>
            <a:pPr lvl="1"/>
            <a:r>
              <a:rPr lang="en-US" sz="2000" dirty="0"/>
              <a:t>Acceptance Criteria Defined</a:t>
            </a:r>
          </a:p>
          <a:p>
            <a:pPr lvl="1"/>
            <a:r>
              <a:rPr lang="en-US" sz="2000" dirty="0"/>
              <a:t>Application Architecture documentation available</a:t>
            </a:r>
          </a:p>
          <a:p>
            <a:r>
              <a:rPr lang="en-US" sz="2000" dirty="0"/>
              <a:t>Determine types of tests to be performed</a:t>
            </a:r>
          </a:p>
          <a:p>
            <a:r>
              <a:rPr lang="en-US" sz="2000" dirty="0"/>
              <a:t>Specify testing priorities and focus Identify test environment details</a:t>
            </a:r>
          </a:p>
          <a:p>
            <a:r>
              <a:rPr lang="en-US" sz="2000" dirty="0"/>
              <a:t>Produce the Requirement Traceability Matrix (RTM)</a:t>
            </a:r>
          </a:p>
          <a:p>
            <a:r>
              <a:rPr lang="en-US" sz="2000" b="1" dirty="0"/>
              <a:t>Exit Requirements</a:t>
            </a:r>
          </a:p>
          <a:p>
            <a:pPr lvl="1"/>
            <a:r>
              <a:rPr lang="en-US" sz="2000" dirty="0"/>
              <a:t>RTM has been approved</a:t>
            </a:r>
          </a:p>
        </p:txBody>
      </p:sp>
      <p:sp>
        <p:nvSpPr>
          <p:cNvPr id="4" name="Slide Number Placeholder 3">
            <a:extLst>
              <a:ext uri="{FF2B5EF4-FFF2-40B4-BE49-F238E27FC236}">
                <a16:creationId xmlns:a16="http://schemas.microsoft.com/office/drawing/2014/main" id="{16923455-295A-41FF-B6DB-5573840952CA}"/>
              </a:ext>
            </a:extLst>
          </p:cNvPr>
          <p:cNvSpPr>
            <a:spLocks noGrp="1"/>
          </p:cNvSpPr>
          <p:nvPr>
            <p:ph type="sldNum" sz="quarter" idx="12"/>
          </p:nvPr>
        </p:nvSpPr>
        <p:spPr/>
        <p:txBody>
          <a:bodyPr/>
          <a:lstStyle/>
          <a:p>
            <a:fld id="{E864CD6C-9898-4100-B337-8DF0A1BEC126}" type="slidenum">
              <a:rPr lang="en-US" smtClean="0"/>
              <a:t>11</a:t>
            </a:fld>
            <a:endParaRPr lang="en-US"/>
          </a:p>
        </p:txBody>
      </p:sp>
    </p:spTree>
    <p:extLst>
      <p:ext uri="{BB962C8B-B14F-4D97-AF65-F5344CB8AC3E}">
        <p14:creationId xmlns:p14="http://schemas.microsoft.com/office/powerpoint/2010/main" val="299467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8A4-360B-4B00-9140-63A11DAC173F}"/>
              </a:ext>
            </a:extLst>
          </p:cNvPr>
          <p:cNvSpPr>
            <a:spLocks noGrp="1"/>
          </p:cNvSpPr>
          <p:nvPr>
            <p:ph type="title"/>
          </p:nvPr>
        </p:nvSpPr>
        <p:spPr/>
        <p:txBody>
          <a:bodyPr/>
          <a:lstStyle/>
          <a:p>
            <a:r>
              <a:rPr lang="en-US" dirty="0"/>
              <a:t>Test Planning</a:t>
            </a:r>
          </a:p>
        </p:txBody>
      </p:sp>
      <p:sp>
        <p:nvSpPr>
          <p:cNvPr id="3" name="Content Placeholder 2">
            <a:extLst>
              <a:ext uri="{FF2B5EF4-FFF2-40B4-BE49-F238E27FC236}">
                <a16:creationId xmlns:a16="http://schemas.microsoft.com/office/drawing/2014/main" id="{00004ED6-86B0-4A28-8507-F0F0C1692EE8}"/>
              </a:ext>
            </a:extLst>
          </p:cNvPr>
          <p:cNvSpPr>
            <a:spLocks noGrp="1"/>
          </p:cNvSpPr>
          <p:nvPr>
            <p:ph idx="1"/>
          </p:nvPr>
        </p:nvSpPr>
        <p:spPr/>
        <p:txBody>
          <a:bodyPr/>
          <a:lstStyle/>
          <a:p>
            <a:r>
              <a:rPr lang="en-US" sz="2000" dirty="0"/>
              <a:t>During the Test Planning Phase a QA manager or senior member will determine and draft the test plan strategy as well as the level of effort and cost estimates for the project. During this phase the resources, test environment, test limitations and schedules are also determined.</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RTM Available</a:t>
            </a:r>
          </a:p>
          <a:p>
            <a:pPr marL="742950" lvl="1" indent="-285750">
              <a:buFont typeface="Arial" panose="020B0604020202020204" pitchFamily="34" charset="0"/>
              <a:buChar char="•"/>
            </a:pPr>
            <a:r>
              <a:rPr lang="en-US" sz="2000" dirty="0"/>
              <a:t>Requirements Document Available</a:t>
            </a:r>
          </a:p>
          <a:p>
            <a:pPr>
              <a:buFont typeface="Arial" panose="020B0604020202020204" pitchFamily="34" charset="0"/>
              <a:buChar char="•"/>
            </a:pPr>
            <a:r>
              <a:rPr lang="en-US" sz="2000" dirty="0"/>
              <a:t>Test tools are selected</a:t>
            </a:r>
          </a:p>
          <a:p>
            <a:pPr>
              <a:buFont typeface="Arial" panose="020B0604020202020204" pitchFamily="34" charset="0"/>
              <a:buChar char="•"/>
            </a:pPr>
            <a:r>
              <a:rPr lang="en-US" sz="2000" dirty="0"/>
              <a:t>Test efforts are estimated</a:t>
            </a:r>
          </a:p>
          <a:p>
            <a:pPr>
              <a:buFont typeface="Arial" panose="020B0604020202020204" pitchFamily="34" charset="0"/>
              <a:buChar char="•"/>
            </a:pPr>
            <a:r>
              <a:rPr lang="en-US" sz="2000" dirty="0"/>
              <a:t>Roles and Responsibilities are determined</a:t>
            </a:r>
          </a:p>
          <a:p>
            <a:pPr>
              <a:buFont typeface="Arial" panose="020B0604020202020204" pitchFamily="34" charset="0"/>
              <a:buChar char="•"/>
            </a:pPr>
            <a:r>
              <a:rPr lang="en-US" sz="2000" dirty="0"/>
              <a:t>Senior QA member will determine cost estimates</a:t>
            </a:r>
          </a:p>
          <a:p>
            <a:pPr>
              <a:buFont typeface="Arial" panose="020B0604020202020204" pitchFamily="34" charset="0"/>
              <a:buChar char="•"/>
            </a:pPr>
            <a:r>
              <a:rPr lang="en-US" sz="2000" dirty="0"/>
              <a:t>Test plan document is created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Test Plan Document Approved</a:t>
            </a:r>
          </a:p>
          <a:p>
            <a:pPr marL="742950" lvl="1" indent="-285750">
              <a:buFont typeface="Arial" panose="020B0604020202020204" pitchFamily="34" charset="0"/>
              <a:buChar char="•"/>
            </a:pPr>
            <a:r>
              <a:rPr lang="en-US" sz="2000" dirty="0"/>
              <a:t>Effort Estimation Document Approved</a:t>
            </a:r>
          </a:p>
          <a:p>
            <a:endParaRPr lang="en-US" sz="2000" dirty="0"/>
          </a:p>
        </p:txBody>
      </p:sp>
      <p:sp>
        <p:nvSpPr>
          <p:cNvPr id="4" name="Slide Number Placeholder 3">
            <a:extLst>
              <a:ext uri="{FF2B5EF4-FFF2-40B4-BE49-F238E27FC236}">
                <a16:creationId xmlns:a16="http://schemas.microsoft.com/office/drawing/2014/main" id="{35FFE456-2E35-41A2-936A-2B4F343F1147}"/>
              </a:ext>
            </a:extLst>
          </p:cNvPr>
          <p:cNvSpPr>
            <a:spLocks noGrp="1"/>
          </p:cNvSpPr>
          <p:nvPr>
            <p:ph type="sldNum" sz="quarter" idx="12"/>
          </p:nvPr>
        </p:nvSpPr>
        <p:spPr/>
        <p:txBody>
          <a:bodyPr/>
          <a:lstStyle/>
          <a:p>
            <a:fld id="{E864CD6C-9898-4100-B337-8DF0A1BEC126}" type="slidenum">
              <a:rPr lang="en-US" smtClean="0"/>
              <a:t>12</a:t>
            </a:fld>
            <a:endParaRPr lang="en-US"/>
          </a:p>
        </p:txBody>
      </p:sp>
    </p:spTree>
    <p:extLst>
      <p:ext uri="{BB962C8B-B14F-4D97-AF65-F5344CB8AC3E}">
        <p14:creationId xmlns:p14="http://schemas.microsoft.com/office/powerpoint/2010/main" val="26432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2EC-9DED-4849-B3C4-5F1D20C10A63}"/>
              </a:ext>
            </a:extLst>
          </p:cNvPr>
          <p:cNvSpPr>
            <a:spLocks noGrp="1"/>
          </p:cNvSpPr>
          <p:nvPr>
            <p:ph type="title"/>
          </p:nvPr>
        </p:nvSpPr>
        <p:spPr/>
        <p:txBody>
          <a:bodyPr/>
          <a:lstStyle/>
          <a:p>
            <a:r>
              <a:rPr lang="en-US" dirty="0"/>
              <a:t>Test Case Development</a:t>
            </a:r>
          </a:p>
        </p:txBody>
      </p:sp>
      <p:sp>
        <p:nvSpPr>
          <p:cNvPr id="3" name="Content Placeholder 2">
            <a:extLst>
              <a:ext uri="{FF2B5EF4-FFF2-40B4-BE49-F238E27FC236}">
                <a16:creationId xmlns:a16="http://schemas.microsoft.com/office/drawing/2014/main" id="{12F58005-C6C9-4CC1-BF0E-6F6DB6B0BDFA}"/>
              </a:ext>
            </a:extLst>
          </p:cNvPr>
          <p:cNvSpPr>
            <a:spLocks noGrp="1"/>
          </p:cNvSpPr>
          <p:nvPr>
            <p:ph idx="1"/>
          </p:nvPr>
        </p:nvSpPr>
        <p:spPr/>
        <p:txBody>
          <a:bodyPr/>
          <a:lstStyle/>
          <a:p>
            <a:r>
              <a:rPr lang="en-US" sz="2200" dirty="0"/>
              <a:t>The Test Case Development Phase sees the creation of test cases, test scripts and any required test data using the established test plan. These components are then reviewed and refactored as needed based to meet the requirements of the product. This phase can be done in parallel with the Test Environment Setup.</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Requirements, RTM and Test Plan Documents Available</a:t>
            </a:r>
          </a:p>
          <a:p>
            <a:pPr>
              <a:buFont typeface="Arial" panose="020B0604020202020204" pitchFamily="34" charset="0"/>
              <a:buChar char="•"/>
            </a:pPr>
            <a:r>
              <a:rPr lang="en-US" sz="2200" dirty="0"/>
              <a:t>Test cases are developed</a:t>
            </a:r>
          </a:p>
          <a:p>
            <a:pPr>
              <a:buFont typeface="Arial" panose="020B0604020202020204" pitchFamily="34" charset="0"/>
              <a:buChar char="•"/>
            </a:pPr>
            <a:r>
              <a:rPr lang="en-US" sz="2200" dirty="0"/>
              <a:t>Test data is created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Test cases planned and initial scripts created</a:t>
            </a:r>
          </a:p>
          <a:p>
            <a:pPr marL="742950" lvl="1" indent="-285750">
              <a:buFont typeface="Arial" panose="020B0604020202020204" pitchFamily="34" charset="0"/>
              <a:buChar char="•"/>
            </a:pPr>
            <a:r>
              <a:rPr lang="en-US" sz="2200" dirty="0"/>
              <a:t>Test Data has been created</a:t>
            </a:r>
          </a:p>
          <a:p>
            <a:endParaRPr lang="en-US" sz="2200" dirty="0"/>
          </a:p>
        </p:txBody>
      </p:sp>
      <p:sp>
        <p:nvSpPr>
          <p:cNvPr id="4" name="Slide Number Placeholder 3">
            <a:extLst>
              <a:ext uri="{FF2B5EF4-FFF2-40B4-BE49-F238E27FC236}">
                <a16:creationId xmlns:a16="http://schemas.microsoft.com/office/drawing/2014/main" id="{DB1CBA28-9997-47D6-A2ED-0D8C4F47C811}"/>
              </a:ext>
            </a:extLst>
          </p:cNvPr>
          <p:cNvSpPr>
            <a:spLocks noGrp="1"/>
          </p:cNvSpPr>
          <p:nvPr>
            <p:ph type="sldNum" sz="quarter" idx="12"/>
          </p:nvPr>
        </p:nvSpPr>
        <p:spPr/>
        <p:txBody>
          <a:bodyPr/>
          <a:lstStyle/>
          <a:p>
            <a:fld id="{E864CD6C-9898-4100-B337-8DF0A1BEC126}" type="slidenum">
              <a:rPr lang="en-US" smtClean="0"/>
              <a:t>13</a:t>
            </a:fld>
            <a:endParaRPr lang="en-US"/>
          </a:p>
        </p:txBody>
      </p:sp>
    </p:spTree>
    <p:extLst>
      <p:ext uri="{BB962C8B-B14F-4D97-AF65-F5344CB8AC3E}">
        <p14:creationId xmlns:p14="http://schemas.microsoft.com/office/powerpoint/2010/main" val="405418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1BD7-6F27-4E9F-A83F-DB88868C986D}"/>
              </a:ext>
            </a:extLst>
          </p:cNvPr>
          <p:cNvSpPr>
            <a:spLocks noGrp="1"/>
          </p:cNvSpPr>
          <p:nvPr>
            <p:ph type="title"/>
          </p:nvPr>
        </p:nvSpPr>
        <p:spPr/>
        <p:txBody>
          <a:bodyPr/>
          <a:lstStyle/>
          <a:p>
            <a:r>
              <a:rPr lang="en-US" dirty="0"/>
              <a:t>Test Environment Setup</a:t>
            </a:r>
          </a:p>
        </p:txBody>
      </p:sp>
      <p:sp>
        <p:nvSpPr>
          <p:cNvPr id="3" name="Content Placeholder 2">
            <a:extLst>
              <a:ext uri="{FF2B5EF4-FFF2-40B4-BE49-F238E27FC236}">
                <a16:creationId xmlns:a16="http://schemas.microsoft.com/office/drawing/2014/main" id="{4A5FC3A1-DC42-46B6-8E37-340CB3DC2323}"/>
              </a:ext>
            </a:extLst>
          </p:cNvPr>
          <p:cNvSpPr>
            <a:spLocks noGrp="1"/>
          </p:cNvSpPr>
          <p:nvPr>
            <p:ph idx="1"/>
          </p:nvPr>
        </p:nvSpPr>
        <p:spPr/>
        <p:txBody>
          <a:bodyPr/>
          <a:lstStyle/>
          <a:p>
            <a:r>
              <a:rPr lang="en-US" sz="2200" dirty="0"/>
              <a:t>During the Test Environment Setup, software and hardware conditions, which replicate the conditions of the work product, are created and tested. This phase can be done in parallel with the Test Case Development Phase.</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System Design and Architecture Documents available</a:t>
            </a:r>
          </a:p>
          <a:p>
            <a:pPr marL="742950" lvl="1" indent="-285750">
              <a:buFont typeface="Arial" panose="020B0604020202020204" pitchFamily="34" charset="0"/>
              <a:buChar char="•"/>
            </a:pPr>
            <a:r>
              <a:rPr lang="en-US" sz="2200" dirty="0"/>
              <a:t>Environment set-up plan established</a:t>
            </a:r>
          </a:p>
          <a:p>
            <a:pPr>
              <a:buFont typeface="Arial" panose="020B0604020202020204" pitchFamily="34" charset="0"/>
              <a:buChar char="•"/>
            </a:pPr>
            <a:r>
              <a:rPr lang="en-US" sz="2200" dirty="0"/>
              <a:t>Software/Hardware conditions which match the final product environment are prepared</a:t>
            </a:r>
          </a:p>
          <a:p>
            <a:pPr>
              <a:buFont typeface="Arial" panose="020B0604020202020204" pitchFamily="34" charset="0"/>
              <a:buChar char="•"/>
            </a:pPr>
            <a:r>
              <a:rPr lang="en-US" sz="2200" dirty="0"/>
              <a:t>Smoke tests can be performed at this step on the build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Environment ready with test data established</a:t>
            </a:r>
          </a:p>
          <a:p>
            <a:pPr marL="742950" lvl="1" indent="-285750">
              <a:buFont typeface="Arial" panose="020B0604020202020204" pitchFamily="34" charset="0"/>
              <a:buChar char="•"/>
            </a:pPr>
            <a:r>
              <a:rPr lang="en-US" sz="2200" dirty="0"/>
              <a:t>Smoke Test Results show no problems with environment</a:t>
            </a:r>
          </a:p>
          <a:p>
            <a:endParaRPr lang="en-US" sz="2200" dirty="0"/>
          </a:p>
        </p:txBody>
      </p:sp>
      <p:sp>
        <p:nvSpPr>
          <p:cNvPr id="4" name="Slide Number Placeholder 3">
            <a:extLst>
              <a:ext uri="{FF2B5EF4-FFF2-40B4-BE49-F238E27FC236}">
                <a16:creationId xmlns:a16="http://schemas.microsoft.com/office/drawing/2014/main" id="{981918EE-67D1-4DD4-A876-5DE3B3571DC6}"/>
              </a:ext>
            </a:extLst>
          </p:cNvPr>
          <p:cNvSpPr>
            <a:spLocks noGrp="1"/>
          </p:cNvSpPr>
          <p:nvPr>
            <p:ph type="sldNum" sz="quarter" idx="12"/>
          </p:nvPr>
        </p:nvSpPr>
        <p:spPr/>
        <p:txBody>
          <a:bodyPr/>
          <a:lstStyle/>
          <a:p>
            <a:fld id="{E864CD6C-9898-4100-B337-8DF0A1BEC126}" type="slidenum">
              <a:rPr lang="en-US" smtClean="0"/>
              <a:t>14</a:t>
            </a:fld>
            <a:endParaRPr lang="en-US"/>
          </a:p>
        </p:txBody>
      </p:sp>
    </p:spTree>
    <p:extLst>
      <p:ext uri="{BB962C8B-B14F-4D97-AF65-F5344CB8AC3E}">
        <p14:creationId xmlns:p14="http://schemas.microsoft.com/office/powerpoint/2010/main" val="396116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6B9E-F03B-4654-985D-E14FB76AD9C2}"/>
              </a:ext>
            </a:extLst>
          </p:cNvPr>
          <p:cNvSpPr>
            <a:spLocks noGrp="1"/>
          </p:cNvSpPr>
          <p:nvPr>
            <p:ph type="title"/>
          </p:nvPr>
        </p:nvSpPr>
        <p:spPr/>
        <p:txBody>
          <a:bodyPr/>
          <a:lstStyle/>
          <a:p>
            <a:r>
              <a:rPr lang="en-US" dirty="0"/>
              <a:t>Test Execution</a:t>
            </a:r>
          </a:p>
        </p:txBody>
      </p:sp>
      <p:sp>
        <p:nvSpPr>
          <p:cNvPr id="3" name="Content Placeholder 2">
            <a:extLst>
              <a:ext uri="{FF2B5EF4-FFF2-40B4-BE49-F238E27FC236}">
                <a16:creationId xmlns:a16="http://schemas.microsoft.com/office/drawing/2014/main" id="{D788E61D-B33C-43F2-8F92-E2B1C3A05CD9}"/>
              </a:ext>
            </a:extLst>
          </p:cNvPr>
          <p:cNvSpPr>
            <a:spLocks noGrp="1"/>
          </p:cNvSpPr>
          <p:nvPr>
            <p:ph idx="1"/>
          </p:nvPr>
        </p:nvSpPr>
        <p:spPr/>
        <p:txBody>
          <a:bodyPr/>
          <a:lstStyle/>
          <a:p>
            <a:r>
              <a:rPr lang="en-US" sz="2200" dirty="0"/>
              <a:t>Developed Test cases are carried out by the testers during the Test Execution Phase. This process consists of test script execution, script maintenance, reporting bugs, retesting, and generating reports.</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RTM and Planned test cases are available</a:t>
            </a:r>
          </a:p>
          <a:p>
            <a:pPr marL="742950" lvl="1" indent="-285750">
              <a:buFont typeface="Arial" panose="020B0604020202020204" pitchFamily="34" charset="0"/>
              <a:buChar char="•"/>
            </a:pPr>
            <a:r>
              <a:rPr lang="en-US" sz="2200" dirty="0"/>
              <a:t>Test environment is ready</a:t>
            </a:r>
          </a:p>
          <a:p>
            <a:pPr>
              <a:buFont typeface="Arial" panose="020B0604020202020204" pitchFamily="34" charset="0"/>
              <a:buChar char="•"/>
            </a:pPr>
            <a:r>
              <a:rPr lang="en-US" sz="2200" dirty="0"/>
              <a:t>Tests are executed per the test plan</a:t>
            </a:r>
          </a:p>
          <a:p>
            <a:pPr>
              <a:buFont typeface="Arial" panose="020B0604020202020204" pitchFamily="34" charset="0"/>
              <a:buChar char="•"/>
            </a:pPr>
            <a:r>
              <a:rPr lang="en-US" sz="2200" dirty="0"/>
              <a:t>Defects are mapped to the RTM</a:t>
            </a:r>
          </a:p>
          <a:p>
            <a:pPr>
              <a:buFont typeface="Arial" panose="020B0604020202020204" pitchFamily="34" charset="0"/>
              <a:buChar char="•"/>
            </a:pPr>
            <a:r>
              <a:rPr lang="en-US" sz="2200" dirty="0"/>
              <a:t>Defects are tracked if found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All planned tests are executed</a:t>
            </a:r>
          </a:p>
          <a:p>
            <a:pPr marL="742950" lvl="1" indent="-285750">
              <a:buFont typeface="Arial" panose="020B0604020202020204" pitchFamily="34" charset="0"/>
              <a:buChar char="•"/>
            </a:pPr>
            <a:r>
              <a:rPr lang="en-US" sz="2200" dirty="0"/>
              <a:t>Found defects are logged and tracked to their closure</a:t>
            </a:r>
          </a:p>
        </p:txBody>
      </p:sp>
      <p:sp>
        <p:nvSpPr>
          <p:cNvPr id="4" name="Slide Number Placeholder 3">
            <a:extLst>
              <a:ext uri="{FF2B5EF4-FFF2-40B4-BE49-F238E27FC236}">
                <a16:creationId xmlns:a16="http://schemas.microsoft.com/office/drawing/2014/main" id="{CE1FC912-8025-483D-A102-185DA22088A3}"/>
              </a:ext>
            </a:extLst>
          </p:cNvPr>
          <p:cNvSpPr>
            <a:spLocks noGrp="1"/>
          </p:cNvSpPr>
          <p:nvPr>
            <p:ph type="sldNum" sz="quarter" idx="12"/>
          </p:nvPr>
        </p:nvSpPr>
        <p:spPr/>
        <p:txBody>
          <a:bodyPr/>
          <a:lstStyle/>
          <a:p>
            <a:fld id="{E864CD6C-9898-4100-B337-8DF0A1BEC126}" type="slidenum">
              <a:rPr lang="en-US" smtClean="0"/>
              <a:t>15</a:t>
            </a:fld>
            <a:endParaRPr lang="en-US"/>
          </a:p>
        </p:txBody>
      </p:sp>
    </p:spTree>
    <p:extLst>
      <p:ext uri="{BB962C8B-B14F-4D97-AF65-F5344CB8AC3E}">
        <p14:creationId xmlns:p14="http://schemas.microsoft.com/office/powerpoint/2010/main" val="40367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4E0C-1CA9-478C-8D72-7841EDA92958}"/>
              </a:ext>
            </a:extLst>
          </p:cNvPr>
          <p:cNvSpPr>
            <a:spLocks noGrp="1"/>
          </p:cNvSpPr>
          <p:nvPr>
            <p:ph type="title"/>
          </p:nvPr>
        </p:nvSpPr>
        <p:spPr/>
        <p:txBody>
          <a:bodyPr/>
          <a:lstStyle/>
          <a:p>
            <a:r>
              <a:rPr lang="en-US" dirty="0"/>
              <a:t>Test Cycle Closure</a:t>
            </a:r>
          </a:p>
        </p:txBody>
      </p:sp>
      <p:sp>
        <p:nvSpPr>
          <p:cNvPr id="3" name="Content Placeholder 2">
            <a:extLst>
              <a:ext uri="{FF2B5EF4-FFF2-40B4-BE49-F238E27FC236}">
                <a16:creationId xmlns:a16="http://schemas.microsoft.com/office/drawing/2014/main" id="{7D04DEA3-E835-4D7B-A705-35CF73740FC7}"/>
              </a:ext>
            </a:extLst>
          </p:cNvPr>
          <p:cNvSpPr>
            <a:spLocks noGrp="1"/>
          </p:cNvSpPr>
          <p:nvPr>
            <p:ph idx="1"/>
          </p:nvPr>
        </p:nvSpPr>
        <p:spPr/>
        <p:txBody>
          <a:bodyPr/>
          <a:lstStyle/>
          <a:p>
            <a:r>
              <a:rPr lang="en-US" sz="2000" dirty="0"/>
              <a:t>The final phase, Test Cycle Closure, marks the completion of test execution and involves several activities, including a meeting to discuss and analyze the reports and other artifacts and identify successful strategies and takeaway lessons from the test cycle.</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All testing has concluded</a:t>
            </a:r>
          </a:p>
          <a:p>
            <a:pPr marL="742950" lvl="1" indent="-285750">
              <a:buFont typeface="Arial" panose="020B0604020202020204" pitchFamily="34" charset="0"/>
              <a:buChar char="•"/>
            </a:pPr>
            <a:r>
              <a:rPr lang="en-US" sz="2000" dirty="0"/>
              <a:t>Test results are available</a:t>
            </a:r>
          </a:p>
          <a:p>
            <a:pPr marL="742950" lvl="1" indent="-285750">
              <a:buFont typeface="Arial" panose="020B0604020202020204" pitchFamily="34" charset="0"/>
              <a:buChar char="•"/>
            </a:pPr>
            <a:r>
              <a:rPr lang="en-US" sz="2000" dirty="0"/>
              <a:t>Defect logs are available</a:t>
            </a:r>
          </a:p>
          <a:p>
            <a:pPr>
              <a:buFont typeface="Arial" panose="020B0604020202020204" pitchFamily="34" charset="0"/>
              <a:buChar char="•"/>
            </a:pPr>
            <a:r>
              <a:rPr lang="en-US" sz="2000" dirty="0"/>
              <a:t>Testing team meets to evaluate cycle completion based on time, code coverage, cost, software, business objectives and quality</a:t>
            </a:r>
          </a:p>
          <a:p>
            <a:pPr>
              <a:buFont typeface="Arial" panose="020B0604020202020204" pitchFamily="34" charset="0"/>
              <a:buChar char="•"/>
            </a:pPr>
            <a:r>
              <a:rPr lang="en-US" sz="2000" dirty="0"/>
              <a:t>Metrics are recorded based on finding</a:t>
            </a:r>
          </a:p>
          <a:p>
            <a:pPr>
              <a:buFont typeface="Arial" panose="020B0604020202020204" pitchFamily="34" charset="0"/>
              <a:buChar char="•"/>
            </a:pPr>
            <a:r>
              <a:rPr lang="en-US" sz="2000" dirty="0"/>
              <a:t>Test closure reports are generated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Closure of Testing is signed off by client</a:t>
            </a:r>
          </a:p>
          <a:p>
            <a:endParaRPr lang="en-US" sz="2000" dirty="0"/>
          </a:p>
        </p:txBody>
      </p:sp>
      <p:sp>
        <p:nvSpPr>
          <p:cNvPr id="4" name="Slide Number Placeholder 3">
            <a:extLst>
              <a:ext uri="{FF2B5EF4-FFF2-40B4-BE49-F238E27FC236}">
                <a16:creationId xmlns:a16="http://schemas.microsoft.com/office/drawing/2014/main" id="{82409ED5-D0A0-4E25-9E50-67F805125DDA}"/>
              </a:ext>
            </a:extLst>
          </p:cNvPr>
          <p:cNvSpPr>
            <a:spLocks noGrp="1"/>
          </p:cNvSpPr>
          <p:nvPr>
            <p:ph type="sldNum" sz="quarter" idx="12"/>
          </p:nvPr>
        </p:nvSpPr>
        <p:spPr/>
        <p:txBody>
          <a:bodyPr/>
          <a:lstStyle/>
          <a:p>
            <a:fld id="{E864CD6C-9898-4100-B337-8DF0A1BEC126}" type="slidenum">
              <a:rPr lang="en-US" smtClean="0"/>
              <a:t>16</a:t>
            </a:fld>
            <a:endParaRPr lang="en-US"/>
          </a:p>
        </p:txBody>
      </p:sp>
    </p:spTree>
    <p:extLst>
      <p:ext uri="{BB962C8B-B14F-4D97-AF65-F5344CB8AC3E}">
        <p14:creationId xmlns:p14="http://schemas.microsoft.com/office/powerpoint/2010/main" val="210835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053B-2541-4A6E-9AD1-5B7EBB4EEB00}"/>
              </a:ext>
            </a:extLst>
          </p:cNvPr>
          <p:cNvSpPr>
            <a:spLocks noGrp="1"/>
          </p:cNvSpPr>
          <p:nvPr>
            <p:ph type="ctrTitle"/>
          </p:nvPr>
        </p:nvSpPr>
        <p:spPr/>
        <p:txBody>
          <a:bodyPr/>
          <a:lstStyle/>
          <a:p>
            <a:r>
              <a:rPr lang="en-US" dirty="0"/>
              <a:t>Defect Life Cycle</a:t>
            </a:r>
          </a:p>
        </p:txBody>
      </p:sp>
      <p:sp>
        <p:nvSpPr>
          <p:cNvPr id="3" name="Subtitle 2">
            <a:extLst>
              <a:ext uri="{FF2B5EF4-FFF2-40B4-BE49-F238E27FC236}">
                <a16:creationId xmlns:a16="http://schemas.microsoft.com/office/drawing/2014/main" id="{3353212E-C2E6-4A4A-9B5F-8662CFFFF60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0F413E-FE46-4ED7-B6A7-9188FACDEE27}"/>
              </a:ext>
            </a:extLst>
          </p:cNvPr>
          <p:cNvSpPr>
            <a:spLocks noGrp="1"/>
          </p:cNvSpPr>
          <p:nvPr>
            <p:ph type="sldNum" sz="quarter" idx="4"/>
          </p:nvPr>
        </p:nvSpPr>
        <p:spPr/>
        <p:txBody>
          <a:bodyPr/>
          <a:lstStyle/>
          <a:p>
            <a:fld id="{E864CD6C-9898-4100-B337-8DF0A1BEC126}" type="slidenum">
              <a:rPr lang="en-US" smtClean="0"/>
              <a:t>17</a:t>
            </a:fld>
            <a:endParaRPr lang="en-US"/>
          </a:p>
        </p:txBody>
      </p:sp>
    </p:spTree>
    <p:extLst>
      <p:ext uri="{BB962C8B-B14F-4D97-AF65-F5344CB8AC3E}">
        <p14:creationId xmlns:p14="http://schemas.microsoft.com/office/powerpoint/2010/main" val="216188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CB60-C521-4DEF-9334-81886F798FF2}"/>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AF458FD1-E13F-41DE-BBA3-0E7D97EBA757}"/>
              </a:ext>
            </a:extLst>
          </p:cNvPr>
          <p:cNvSpPr>
            <a:spLocks noGrp="1"/>
          </p:cNvSpPr>
          <p:nvPr>
            <p:ph idx="1"/>
          </p:nvPr>
        </p:nvSpPr>
        <p:spPr/>
        <p:txBody>
          <a:bodyPr/>
          <a:lstStyle/>
          <a:p>
            <a:r>
              <a:rPr lang="en-US" sz="2400" b="1" dirty="0"/>
              <a:t>Error</a:t>
            </a:r>
          </a:p>
          <a:p>
            <a:pPr lvl="1"/>
            <a:r>
              <a:rPr lang="en-US" sz="2400" dirty="0"/>
              <a:t>Errors are issues in the code which prevent compilation or running of the actual code. </a:t>
            </a:r>
          </a:p>
          <a:p>
            <a:pPr lvl="1"/>
            <a:r>
              <a:rPr lang="en-US" sz="2400" dirty="0"/>
              <a:t>Some errors can be found prior to any formal testing phases.</a:t>
            </a:r>
          </a:p>
          <a:p>
            <a:r>
              <a:rPr lang="en-US" sz="2400" b="1" dirty="0"/>
              <a:t>Bug</a:t>
            </a:r>
          </a:p>
          <a:p>
            <a:pPr lvl="1"/>
            <a:r>
              <a:rPr lang="en-US" sz="2400" dirty="0"/>
              <a:t>Bugs are faults found which impact the performance or functionality of a system or application.</a:t>
            </a:r>
          </a:p>
          <a:p>
            <a:pPr lvl="1"/>
            <a:r>
              <a:rPr lang="en-US" sz="2400" dirty="0"/>
              <a:t>Bugs are generally found during unit tests</a:t>
            </a:r>
          </a:p>
          <a:p>
            <a:r>
              <a:rPr lang="en-US" sz="2400" b="1" dirty="0"/>
              <a:t>Failure</a:t>
            </a:r>
            <a:r>
              <a:rPr lang="en-US" sz="2400" dirty="0"/>
              <a:t> </a:t>
            </a:r>
          </a:p>
          <a:p>
            <a:pPr lvl="1"/>
            <a:r>
              <a:rPr lang="en-US" sz="2400" dirty="0"/>
              <a:t>Issues which are found by the end user, after product completion.</a:t>
            </a:r>
          </a:p>
          <a:p>
            <a:endParaRPr lang="en-US" sz="2400" dirty="0"/>
          </a:p>
        </p:txBody>
      </p:sp>
      <p:sp>
        <p:nvSpPr>
          <p:cNvPr id="4" name="Slide Number Placeholder 3">
            <a:extLst>
              <a:ext uri="{FF2B5EF4-FFF2-40B4-BE49-F238E27FC236}">
                <a16:creationId xmlns:a16="http://schemas.microsoft.com/office/drawing/2014/main" id="{37FA8970-870E-4FEE-915E-D8BE1E5D38A6}"/>
              </a:ext>
            </a:extLst>
          </p:cNvPr>
          <p:cNvSpPr>
            <a:spLocks noGrp="1"/>
          </p:cNvSpPr>
          <p:nvPr>
            <p:ph type="sldNum" sz="quarter" idx="12"/>
          </p:nvPr>
        </p:nvSpPr>
        <p:spPr/>
        <p:txBody>
          <a:bodyPr/>
          <a:lstStyle/>
          <a:p>
            <a:fld id="{E864CD6C-9898-4100-B337-8DF0A1BEC126}" type="slidenum">
              <a:rPr lang="en-US" smtClean="0"/>
              <a:t>18</a:t>
            </a:fld>
            <a:endParaRPr lang="en-US"/>
          </a:p>
        </p:txBody>
      </p:sp>
    </p:spTree>
    <p:extLst>
      <p:ext uri="{BB962C8B-B14F-4D97-AF65-F5344CB8AC3E}">
        <p14:creationId xmlns:p14="http://schemas.microsoft.com/office/powerpoint/2010/main" val="1401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212F-154C-483F-9ADC-174E837DCD37}"/>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7086E5C0-BAF6-41C8-922D-3BFD031D2BA2}"/>
              </a:ext>
            </a:extLst>
          </p:cNvPr>
          <p:cNvSpPr>
            <a:spLocks noGrp="1"/>
          </p:cNvSpPr>
          <p:nvPr>
            <p:ph idx="1"/>
          </p:nvPr>
        </p:nvSpPr>
        <p:spPr>
          <a:xfrm>
            <a:off x="233916" y="1719263"/>
            <a:ext cx="11621386" cy="4411662"/>
          </a:xfrm>
        </p:spPr>
        <p:txBody>
          <a:bodyPr/>
          <a:lstStyle/>
          <a:p>
            <a:pPr>
              <a:buFont typeface="Arial" panose="020B0604020202020204" pitchFamily="34" charset="0"/>
              <a:buChar char="•"/>
            </a:pPr>
            <a:r>
              <a:rPr lang="en-US" sz="2600" b="1" dirty="0"/>
              <a:t>Defect</a:t>
            </a:r>
            <a:r>
              <a:rPr lang="en-US" sz="2400" dirty="0"/>
              <a:t> </a:t>
            </a:r>
          </a:p>
          <a:p>
            <a:pPr lvl="1">
              <a:buFont typeface="Arial" panose="020B0604020202020204" pitchFamily="34" charset="0"/>
              <a:buChar char="•"/>
            </a:pPr>
            <a:r>
              <a:rPr lang="en-US" sz="2400" dirty="0"/>
              <a:t>Defects are any systems which deviate from the expect result of an application or software's specification.</a:t>
            </a:r>
          </a:p>
          <a:p>
            <a:pPr lvl="1">
              <a:buFont typeface="Arial" panose="020B0604020202020204" pitchFamily="34" charset="0"/>
              <a:buChar char="•"/>
            </a:pPr>
            <a:r>
              <a:rPr lang="en-US" sz="2400" dirty="0"/>
              <a:t>Often, bugs and defects are used interchangeably, however, a bug and defect are </a:t>
            </a:r>
            <a:r>
              <a:rPr lang="en-US" sz="2400" b="1" dirty="0"/>
              <a:t>not</a:t>
            </a:r>
            <a:r>
              <a:rPr lang="en-US" sz="2400" dirty="0"/>
              <a:t> synonymous.</a:t>
            </a:r>
          </a:p>
          <a:p>
            <a:pPr lvl="1">
              <a:buFont typeface="Arial" panose="020B0604020202020204" pitchFamily="34" charset="0"/>
              <a:buChar char="•"/>
            </a:pPr>
            <a:r>
              <a:rPr lang="en-US" sz="2400" dirty="0"/>
              <a:t>A bug indicates that there is some sort of performance issue, or useability issue which prevents the software from correctly running, i.e. a functional error. </a:t>
            </a:r>
          </a:p>
          <a:p>
            <a:pPr lvl="1">
              <a:buFont typeface="Arial" panose="020B0604020202020204" pitchFamily="34" charset="0"/>
              <a:buChar char="•"/>
            </a:pPr>
            <a:r>
              <a:rPr lang="en-US" sz="2400" dirty="0"/>
              <a:t>A defect does not necessarily mean there is a bug in the code, but that the output from some input deviates from what is expected.</a:t>
            </a:r>
          </a:p>
          <a:p>
            <a:endParaRPr lang="en-US" sz="2400" dirty="0"/>
          </a:p>
        </p:txBody>
      </p:sp>
      <p:sp>
        <p:nvSpPr>
          <p:cNvPr id="4" name="Slide Number Placeholder 3">
            <a:extLst>
              <a:ext uri="{FF2B5EF4-FFF2-40B4-BE49-F238E27FC236}">
                <a16:creationId xmlns:a16="http://schemas.microsoft.com/office/drawing/2014/main" id="{99CDDE07-5997-4718-BBE5-1DB28C3512F3}"/>
              </a:ext>
            </a:extLst>
          </p:cNvPr>
          <p:cNvSpPr>
            <a:spLocks noGrp="1"/>
          </p:cNvSpPr>
          <p:nvPr>
            <p:ph type="sldNum" sz="quarter" idx="12"/>
          </p:nvPr>
        </p:nvSpPr>
        <p:spPr/>
        <p:txBody>
          <a:bodyPr/>
          <a:lstStyle/>
          <a:p>
            <a:fld id="{E864CD6C-9898-4100-B337-8DF0A1BEC126}" type="slidenum">
              <a:rPr lang="en-US" smtClean="0"/>
              <a:t>19</a:t>
            </a:fld>
            <a:endParaRPr lang="en-US"/>
          </a:p>
        </p:txBody>
      </p:sp>
    </p:spTree>
    <p:extLst>
      <p:ext uri="{BB962C8B-B14F-4D97-AF65-F5344CB8AC3E}">
        <p14:creationId xmlns:p14="http://schemas.microsoft.com/office/powerpoint/2010/main" val="34802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BC29-E3F8-43DC-B44B-B04C2C1F49B1}"/>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CA1A1309-20D5-4D57-9AE1-C8BD809AE77E}"/>
              </a:ext>
            </a:extLst>
          </p:cNvPr>
          <p:cNvSpPr>
            <a:spLocks noGrp="1"/>
          </p:cNvSpPr>
          <p:nvPr>
            <p:ph idx="1"/>
          </p:nvPr>
        </p:nvSpPr>
        <p:spPr>
          <a:xfrm>
            <a:off x="268357" y="1719263"/>
            <a:ext cx="11767929" cy="4411662"/>
          </a:xfrm>
        </p:spPr>
        <p:txBody>
          <a:bodyPr/>
          <a:lstStyle/>
          <a:p>
            <a:r>
              <a:rPr lang="en-US" sz="2300" dirty="0"/>
              <a:t>Software testing is a process of analyzing a software to detect the differences between existing and required conditions  (i.e. defects/errors/bugs) and to evaluate the features of the software. </a:t>
            </a:r>
          </a:p>
          <a:p>
            <a:r>
              <a:rPr lang="en-US" sz="2300" dirty="0"/>
              <a:t>Testing is the process of checking a system and/or its components against specification to determine whether the system meets those requirements.</a:t>
            </a:r>
          </a:p>
          <a:p>
            <a:r>
              <a:rPr lang="en-US" sz="2300" dirty="0"/>
              <a:t>Software testing can be done either manually (by a human using the system) or it can be automated by writing tests with code. </a:t>
            </a:r>
          </a:p>
          <a:p>
            <a:r>
              <a:rPr lang="en-US" sz="2300" dirty="0"/>
              <a:t>Usually when we discuss software testing, we are referring to the latter </a:t>
            </a:r>
            <a:r>
              <a:rPr lang="en-US" sz="2300"/>
              <a:t>(automation). </a:t>
            </a:r>
            <a:endParaRPr lang="en-US" sz="2300" dirty="0"/>
          </a:p>
          <a:p>
            <a:r>
              <a:rPr lang="en-US" sz="2300" dirty="0"/>
              <a:t>There are many existing software libraries and frameworks in many languages that can assist with testing. </a:t>
            </a:r>
          </a:p>
          <a:p>
            <a:r>
              <a:rPr lang="en-US" sz="2300" dirty="0"/>
              <a:t>Writing tests is a crucial way to ensure the quality and effectiveness of a piece of software.</a:t>
            </a:r>
          </a:p>
        </p:txBody>
      </p:sp>
      <p:sp>
        <p:nvSpPr>
          <p:cNvPr id="4" name="Slide Number Placeholder 3">
            <a:extLst>
              <a:ext uri="{FF2B5EF4-FFF2-40B4-BE49-F238E27FC236}">
                <a16:creationId xmlns:a16="http://schemas.microsoft.com/office/drawing/2014/main" id="{94884BF3-5391-446C-869B-A5819503B681}"/>
              </a:ext>
            </a:extLst>
          </p:cNvPr>
          <p:cNvSpPr>
            <a:spLocks noGrp="1"/>
          </p:cNvSpPr>
          <p:nvPr>
            <p:ph type="sldNum" sz="quarter" idx="12"/>
          </p:nvPr>
        </p:nvSpPr>
        <p:spPr/>
        <p:txBody>
          <a:bodyPr/>
          <a:lstStyle/>
          <a:p>
            <a:fld id="{E864CD6C-9898-4100-B337-8DF0A1BEC126}" type="slidenum">
              <a:rPr lang="en-US" smtClean="0"/>
              <a:t>2</a:t>
            </a:fld>
            <a:endParaRPr lang="en-US"/>
          </a:p>
        </p:txBody>
      </p:sp>
    </p:spTree>
    <p:extLst>
      <p:ext uri="{BB962C8B-B14F-4D97-AF65-F5344CB8AC3E}">
        <p14:creationId xmlns:p14="http://schemas.microsoft.com/office/powerpoint/2010/main" val="204304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F70A-3704-435F-85AD-C9E29A54FE09}"/>
              </a:ext>
            </a:extLst>
          </p:cNvPr>
          <p:cNvSpPr>
            <a:spLocks noGrp="1"/>
          </p:cNvSpPr>
          <p:nvPr>
            <p:ph type="title"/>
          </p:nvPr>
        </p:nvSpPr>
        <p:spPr/>
        <p:txBody>
          <a:bodyPr/>
          <a:lstStyle/>
          <a:p>
            <a:r>
              <a:rPr lang="en-US" dirty="0"/>
              <a:t>Defect Life Cycle</a:t>
            </a:r>
          </a:p>
        </p:txBody>
      </p:sp>
      <p:sp>
        <p:nvSpPr>
          <p:cNvPr id="3" name="Content Placeholder 2">
            <a:extLst>
              <a:ext uri="{FF2B5EF4-FFF2-40B4-BE49-F238E27FC236}">
                <a16:creationId xmlns:a16="http://schemas.microsoft.com/office/drawing/2014/main" id="{6D25C062-A164-4B25-88B5-FD673AF00230}"/>
              </a:ext>
            </a:extLst>
          </p:cNvPr>
          <p:cNvSpPr>
            <a:spLocks noGrp="1"/>
          </p:cNvSpPr>
          <p:nvPr>
            <p:ph idx="1"/>
          </p:nvPr>
        </p:nvSpPr>
        <p:spPr>
          <a:xfrm>
            <a:off x="609600" y="1719263"/>
            <a:ext cx="4370754" cy="4411662"/>
          </a:xfrm>
        </p:spPr>
        <p:txBody>
          <a:bodyPr/>
          <a:lstStyle/>
          <a:p>
            <a:r>
              <a:rPr lang="en-US" sz="2400" dirty="0"/>
              <a:t>When issues are found during testing Defects enter what is known as the </a:t>
            </a:r>
            <a:br>
              <a:rPr lang="en-US" sz="2400" dirty="0"/>
            </a:br>
            <a:r>
              <a:rPr lang="en-US" sz="2400" dirty="0"/>
              <a:t>Defect Life Cycle. </a:t>
            </a:r>
          </a:p>
          <a:p>
            <a:r>
              <a:rPr lang="en-US" sz="2400" dirty="0"/>
              <a:t>These are a series of steps taken to identify, report and resolve these defects.</a:t>
            </a:r>
          </a:p>
        </p:txBody>
      </p:sp>
      <p:sp>
        <p:nvSpPr>
          <p:cNvPr id="4" name="Slide Number Placeholder 3">
            <a:extLst>
              <a:ext uri="{FF2B5EF4-FFF2-40B4-BE49-F238E27FC236}">
                <a16:creationId xmlns:a16="http://schemas.microsoft.com/office/drawing/2014/main" id="{4AC9A74E-A8F1-4E19-BA46-146DD3EE8AF6}"/>
              </a:ext>
            </a:extLst>
          </p:cNvPr>
          <p:cNvSpPr>
            <a:spLocks noGrp="1"/>
          </p:cNvSpPr>
          <p:nvPr>
            <p:ph type="sldNum" sz="quarter" idx="12"/>
          </p:nvPr>
        </p:nvSpPr>
        <p:spPr/>
        <p:txBody>
          <a:bodyPr/>
          <a:lstStyle/>
          <a:p>
            <a:fld id="{E864CD6C-9898-4100-B337-8DF0A1BEC126}" type="slidenum">
              <a:rPr lang="en-US" smtClean="0"/>
              <a:t>20</a:t>
            </a:fld>
            <a:endParaRPr lang="en-US"/>
          </a:p>
        </p:txBody>
      </p:sp>
      <p:pic>
        <p:nvPicPr>
          <p:cNvPr id="6" name="Picture 5" descr="Diagram&#10;&#10;Description automatically generated">
            <a:extLst>
              <a:ext uri="{FF2B5EF4-FFF2-40B4-BE49-F238E27FC236}">
                <a16:creationId xmlns:a16="http://schemas.microsoft.com/office/drawing/2014/main" id="{05987D1E-9461-4700-9CD1-781A0ED90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84" y="1547919"/>
            <a:ext cx="6212186" cy="5157681"/>
          </a:xfrm>
          <a:prstGeom prst="rect">
            <a:avLst/>
          </a:prstGeom>
        </p:spPr>
      </p:pic>
    </p:spTree>
    <p:extLst>
      <p:ext uri="{BB962C8B-B14F-4D97-AF65-F5344CB8AC3E}">
        <p14:creationId xmlns:p14="http://schemas.microsoft.com/office/powerpoint/2010/main" val="364571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1C16-E5E4-4586-820A-552361EE7F79}"/>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26A382E3-3C54-4C15-A9F3-500A08ABE1C5}"/>
              </a:ext>
            </a:extLst>
          </p:cNvPr>
          <p:cNvSpPr>
            <a:spLocks noGrp="1"/>
          </p:cNvSpPr>
          <p:nvPr>
            <p:ph type="sldNum" sz="quarter" idx="12"/>
          </p:nvPr>
        </p:nvSpPr>
        <p:spPr/>
        <p:txBody>
          <a:bodyPr/>
          <a:lstStyle/>
          <a:p>
            <a:fld id="{E864CD6C-9898-4100-B337-8DF0A1BEC126}" type="slidenum">
              <a:rPr lang="en-US" smtClean="0"/>
              <a:t>21</a:t>
            </a:fld>
            <a:endParaRPr lang="en-US"/>
          </a:p>
        </p:txBody>
      </p:sp>
      <p:sp>
        <p:nvSpPr>
          <p:cNvPr id="5" name="Rectangle 1">
            <a:extLst>
              <a:ext uri="{FF2B5EF4-FFF2-40B4-BE49-F238E27FC236}">
                <a16:creationId xmlns:a16="http://schemas.microsoft.com/office/drawing/2014/main" id="{1413CCC5-4407-4D8E-8E65-245ED67B531E}"/>
              </a:ext>
            </a:extLst>
          </p:cNvPr>
          <p:cNvSpPr>
            <a:spLocks noGrp="1" noChangeArrowheads="1"/>
          </p:cNvSpPr>
          <p:nvPr>
            <p:ph idx="1"/>
          </p:nvPr>
        </p:nvSpPr>
        <p:spPr bwMode="auto">
          <a:xfrm>
            <a:off x="609601" y="1662937"/>
            <a:ext cx="10972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New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 potential defect is identified by a tester </a:t>
            </a:r>
          </a:p>
          <a:p>
            <a:pPr marL="0" indent="0" eaLnBrk="0" hangingPunct="0">
              <a:spcBef>
                <a:spcPct val="0"/>
              </a:spcBef>
              <a:buClrTx/>
              <a:buSzTx/>
              <a:buFontTx/>
              <a:buChar char="•"/>
            </a:pPr>
            <a:r>
              <a:rPr lang="en-US" altLang="en-US" sz="2400" b="1" dirty="0">
                <a:latin typeface="Arial" panose="020B0604020202020204" pitchFamily="34" charset="0"/>
              </a:rPr>
              <a:t>Assign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assigned to a development team member </a:t>
            </a:r>
          </a:p>
          <a:p>
            <a:pPr marL="0" indent="0" eaLnBrk="0" hangingPunct="0">
              <a:spcBef>
                <a:spcPct val="0"/>
              </a:spcBef>
              <a:buClrTx/>
              <a:buSzTx/>
              <a:buFontTx/>
              <a:buChar char="•"/>
            </a:pPr>
            <a:r>
              <a:rPr lang="en-US" altLang="en-US" sz="2400" b="1" dirty="0">
                <a:latin typeface="Arial" panose="020B0604020202020204" pitchFamily="34" charset="0"/>
              </a:rPr>
              <a:t>Active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Defects which are being addressed by the development team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Here the developer determines if the defect is an issue, or intended or if there is insufficient resources to resolve the issue.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developer determines the defect cannot be resolved it will either be rejected or deferred.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 be resolved, code should be refactored and submitted to fix the issue</a:t>
            </a:r>
          </a:p>
        </p:txBody>
      </p:sp>
    </p:spTree>
    <p:extLst>
      <p:ext uri="{BB962C8B-B14F-4D97-AF65-F5344CB8AC3E}">
        <p14:creationId xmlns:p14="http://schemas.microsoft.com/office/powerpoint/2010/main" val="354612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551-59DE-4689-9E39-453125E541A1}"/>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7AA0B50-C0BD-4930-9A09-B20A38B81431}"/>
              </a:ext>
            </a:extLst>
          </p:cNvPr>
          <p:cNvSpPr>
            <a:spLocks noGrp="1"/>
          </p:cNvSpPr>
          <p:nvPr>
            <p:ph type="sldNum" sz="quarter" idx="12"/>
          </p:nvPr>
        </p:nvSpPr>
        <p:spPr/>
        <p:txBody>
          <a:bodyPr/>
          <a:lstStyle/>
          <a:p>
            <a:fld id="{E864CD6C-9898-4100-B337-8DF0A1BEC126}" type="slidenum">
              <a:rPr lang="en-US" smtClean="0"/>
              <a:t>22</a:t>
            </a:fld>
            <a:endParaRPr lang="en-US"/>
          </a:p>
        </p:txBody>
      </p:sp>
      <p:sp>
        <p:nvSpPr>
          <p:cNvPr id="5" name="Rectangle 1">
            <a:extLst>
              <a:ext uri="{FF2B5EF4-FFF2-40B4-BE49-F238E27FC236}">
                <a16:creationId xmlns:a16="http://schemas.microsoft.com/office/drawing/2014/main" id="{80384E48-AFEF-45BE-981D-676393C26626}"/>
              </a:ext>
            </a:extLst>
          </p:cNvPr>
          <p:cNvSpPr>
            <a:spLocks noGrp="1" noChangeArrowheads="1"/>
          </p:cNvSpPr>
          <p:nvPr>
            <p:ph idx="1"/>
          </p:nvPr>
        </p:nvSpPr>
        <p:spPr bwMode="auto">
          <a:xfrm>
            <a:off x="609600" y="2032268"/>
            <a:ext cx="106502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Reject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rejected by a developer for one of three reasons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It is a duplicate defect submitted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In this case, the defect can be closed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The defect cannot be reproduced with the given report </a:t>
            </a:r>
          </a:p>
          <a:p>
            <a:pPr marL="644525" lvl="2" indent="0" eaLnBrk="0" hangingPunct="0">
              <a:spcBef>
                <a:spcPct val="0"/>
              </a:spcBef>
              <a:buClrTx/>
              <a:buSzTx/>
              <a:buFontTx/>
              <a:buAutoNum type="arabicPeriod" startAt="2"/>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intentional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Defer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cannot be addressed during this cycle, the developer can defer it to a future 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09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94E3-6F8C-4F67-969E-8CDF63A0D6CF}"/>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31509C0-D1D6-4C6D-8388-4A634018D029}"/>
              </a:ext>
            </a:extLst>
          </p:cNvPr>
          <p:cNvSpPr>
            <a:spLocks noGrp="1"/>
          </p:cNvSpPr>
          <p:nvPr>
            <p:ph type="sldNum" sz="quarter" idx="12"/>
          </p:nvPr>
        </p:nvSpPr>
        <p:spPr/>
        <p:txBody>
          <a:bodyPr/>
          <a:lstStyle/>
          <a:p>
            <a:fld id="{E864CD6C-9898-4100-B337-8DF0A1BEC126}" type="slidenum">
              <a:rPr lang="en-US" smtClean="0"/>
              <a:t>23</a:t>
            </a:fld>
            <a:endParaRPr lang="en-US"/>
          </a:p>
        </p:txBody>
      </p:sp>
      <p:sp>
        <p:nvSpPr>
          <p:cNvPr id="5" name="Rectangle 1">
            <a:extLst>
              <a:ext uri="{FF2B5EF4-FFF2-40B4-BE49-F238E27FC236}">
                <a16:creationId xmlns:a16="http://schemas.microsoft.com/office/drawing/2014/main" id="{0D104342-55C8-4322-907C-376AEED9A18C}"/>
              </a:ext>
            </a:extLst>
          </p:cNvPr>
          <p:cNvSpPr>
            <a:spLocks noGrp="1" noChangeArrowheads="1"/>
          </p:cNvSpPr>
          <p:nvPr>
            <p:ph idx="1"/>
          </p:nvPr>
        </p:nvSpPr>
        <p:spPr bwMode="auto">
          <a:xfrm>
            <a:off x="609600" y="1293604"/>
            <a:ext cx="108522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After a developer submits a fix for a defect, the code should be tested using the same criteria which produced the defect once more (re-testing)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test fails again, the defect should be reopened and moved back to an active status.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is fixed, it should be moved to verification </a:t>
            </a:r>
          </a:p>
          <a:p>
            <a:pPr marL="0" indent="0" eaLnBrk="0" hangingPunct="0">
              <a:spcBef>
                <a:spcPct val="0"/>
              </a:spcBef>
              <a:buClrTx/>
              <a:buSzTx/>
              <a:buFontTx/>
              <a:buChar char="•"/>
            </a:pPr>
            <a:r>
              <a:rPr lang="en-US" altLang="en-US" sz="2400" b="1" dirty="0">
                <a:latin typeface="Arial" panose="020B0604020202020204" pitchFamily="34" charset="0"/>
              </a:rPr>
              <a:t>Verify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resolved by a submitted fix </a:t>
            </a:r>
          </a:p>
          <a:p>
            <a:pPr marL="0" indent="0" eaLnBrk="0" hangingPunct="0">
              <a:spcBef>
                <a:spcPct val="0"/>
              </a:spcBef>
              <a:buClrTx/>
              <a:buSzTx/>
              <a:buFontTx/>
              <a:buChar char="•"/>
            </a:pPr>
            <a:r>
              <a:rPr lang="en-US" altLang="en-US" sz="2400" b="1" dirty="0">
                <a:latin typeface="Arial" panose="020B0604020202020204" pitchFamily="34" charset="0"/>
              </a:rPr>
              <a:t>Close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final step of the life cycle in which the defect is closed. Note, this step varies slightly from verification, in that certain defects, such as duplicate submissions, are not verified before being closed.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68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88AC-AC77-41E6-AB7D-13C7A9C7A69A}"/>
              </a:ext>
            </a:extLst>
          </p:cNvPr>
          <p:cNvSpPr>
            <a:spLocks noGrp="1"/>
          </p:cNvSpPr>
          <p:nvPr>
            <p:ph type="title"/>
          </p:nvPr>
        </p:nvSpPr>
        <p:spPr/>
        <p:txBody>
          <a:bodyPr/>
          <a:lstStyle/>
          <a:p>
            <a:r>
              <a:rPr lang="en-US" dirty="0"/>
              <a:t>Defect Reporting</a:t>
            </a:r>
          </a:p>
        </p:txBody>
      </p:sp>
      <p:pic>
        <p:nvPicPr>
          <p:cNvPr id="6" name="Content Placeholder 5">
            <a:extLst>
              <a:ext uri="{FF2B5EF4-FFF2-40B4-BE49-F238E27FC236}">
                <a16:creationId xmlns:a16="http://schemas.microsoft.com/office/drawing/2014/main" id="{C13DED41-1325-4D8A-BD06-B9C38FF02756}"/>
              </a:ext>
            </a:extLst>
          </p:cNvPr>
          <p:cNvPicPr>
            <a:picLocks noGrp="1" noChangeAspect="1"/>
          </p:cNvPicPr>
          <p:nvPr>
            <p:ph idx="1"/>
          </p:nvPr>
        </p:nvPicPr>
        <p:blipFill>
          <a:blip r:embed="rId2"/>
          <a:stretch>
            <a:fillRect/>
          </a:stretch>
        </p:blipFill>
        <p:spPr>
          <a:xfrm>
            <a:off x="3250206" y="1719262"/>
            <a:ext cx="6432990" cy="4986337"/>
          </a:xfrm>
        </p:spPr>
      </p:pic>
      <p:sp>
        <p:nvSpPr>
          <p:cNvPr id="4" name="Slide Number Placeholder 3">
            <a:extLst>
              <a:ext uri="{FF2B5EF4-FFF2-40B4-BE49-F238E27FC236}">
                <a16:creationId xmlns:a16="http://schemas.microsoft.com/office/drawing/2014/main" id="{4DD3694D-A2C3-4947-B32A-936B3A2C845E}"/>
              </a:ext>
            </a:extLst>
          </p:cNvPr>
          <p:cNvSpPr>
            <a:spLocks noGrp="1"/>
          </p:cNvSpPr>
          <p:nvPr>
            <p:ph type="sldNum" sz="quarter" idx="12"/>
          </p:nvPr>
        </p:nvSpPr>
        <p:spPr/>
        <p:txBody>
          <a:bodyPr/>
          <a:lstStyle/>
          <a:p>
            <a:fld id="{E864CD6C-9898-4100-B337-8DF0A1BEC126}" type="slidenum">
              <a:rPr lang="en-US" smtClean="0"/>
              <a:t>24</a:t>
            </a:fld>
            <a:endParaRPr lang="en-US"/>
          </a:p>
        </p:txBody>
      </p:sp>
    </p:spTree>
    <p:extLst>
      <p:ext uri="{BB962C8B-B14F-4D97-AF65-F5344CB8AC3E}">
        <p14:creationId xmlns:p14="http://schemas.microsoft.com/office/powerpoint/2010/main" val="8171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2ED8-5828-4786-9084-35C43E3A5816}"/>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6D3B3593-069D-4FD9-84C2-E6B92D7F234B}"/>
              </a:ext>
            </a:extLst>
          </p:cNvPr>
          <p:cNvSpPr>
            <a:spLocks noGrp="1"/>
          </p:cNvSpPr>
          <p:nvPr>
            <p:ph idx="1"/>
          </p:nvPr>
        </p:nvSpPr>
        <p:spPr/>
        <p:txBody>
          <a:bodyPr/>
          <a:lstStyle/>
          <a:p>
            <a:pPr marL="0" indent="0">
              <a:buNone/>
            </a:pPr>
            <a:r>
              <a:rPr lang="en-US" dirty="0"/>
              <a:t>Testing should not be...</a:t>
            </a:r>
          </a:p>
          <a:p>
            <a:r>
              <a:rPr lang="en-US" dirty="0"/>
              <a:t>Optional</a:t>
            </a:r>
          </a:p>
          <a:p>
            <a:r>
              <a:rPr lang="en-US" dirty="0"/>
              <a:t>An afterthought</a:t>
            </a:r>
          </a:p>
          <a:p>
            <a:r>
              <a:rPr lang="en-US" dirty="0"/>
              <a:t>A chore</a:t>
            </a:r>
          </a:p>
          <a:p>
            <a:r>
              <a:rPr lang="en-US" dirty="0"/>
              <a:t>Time-consuming</a:t>
            </a:r>
          </a:p>
          <a:p>
            <a:r>
              <a:rPr lang="en-US" dirty="0"/>
              <a:t>Strictly about code coverage</a:t>
            </a:r>
          </a:p>
        </p:txBody>
      </p:sp>
      <p:sp>
        <p:nvSpPr>
          <p:cNvPr id="4" name="Slide Number Placeholder 3">
            <a:extLst>
              <a:ext uri="{FF2B5EF4-FFF2-40B4-BE49-F238E27FC236}">
                <a16:creationId xmlns:a16="http://schemas.microsoft.com/office/drawing/2014/main" id="{ACAB577F-8E91-49E2-A24D-321526511B89}"/>
              </a:ext>
            </a:extLst>
          </p:cNvPr>
          <p:cNvSpPr>
            <a:spLocks noGrp="1"/>
          </p:cNvSpPr>
          <p:nvPr>
            <p:ph type="sldNum" sz="quarter" idx="12"/>
          </p:nvPr>
        </p:nvSpPr>
        <p:spPr/>
        <p:txBody>
          <a:bodyPr/>
          <a:lstStyle/>
          <a:p>
            <a:fld id="{E864CD6C-9898-4100-B337-8DF0A1BEC126}" type="slidenum">
              <a:rPr lang="en-US" smtClean="0"/>
              <a:t>3</a:t>
            </a:fld>
            <a:endParaRPr lang="en-US"/>
          </a:p>
        </p:txBody>
      </p:sp>
    </p:spTree>
    <p:extLst>
      <p:ext uri="{BB962C8B-B14F-4D97-AF65-F5344CB8AC3E}">
        <p14:creationId xmlns:p14="http://schemas.microsoft.com/office/powerpoint/2010/main" val="74860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010-7577-4A12-9F51-C6704D3DB0E0}"/>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F8781F08-699C-48A5-9298-F62C4BE515D8}"/>
              </a:ext>
            </a:extLst>
          </p:cNvPr>
          <p:cNvSpPr>
            <a:spLocks noGrp="1"/>
          </p:cNvSpPr>
          <p:nvPr>
            <p:ph idx="1"/>
          </p:nvPr>
        </p:nvSpPr>
        <p:spPr/>
        <p:txBody>
          <a:bodyPr/>
          <a:lstStyle/>
          <a:p>
            <a:pPr marL="0" indent="0">
              <a:buNone/>
            </a:pPr>
            <a:r>
              <a:rPr lang="en-US" sz="2400" dirty="0"/>
              <a:t>When creating and executing tests, you want to make sure that you:</a:t>
            </a:r>
          </a:p>
          <a:p>
            <a:r>
              <a:rPr lang="en-US" sz="2400" dirty="0"/>
              <a:t>Clarify and unambiguously state the requirements of the system</a:t>
            </a:r>
          </a:p>
          <a:p>
            <a:r>
              <a:rPr lang="en-US" sz="2400" dirty="0"/>
              <a:t>Ensure software meets the stakeholders' expectations, and helps achieve business objectives</a:t>
            </a:r>
          </a:p>
          <a:p>
            <a:r>
              <a:rPr lang="en-US" sz="2400" dirty="0"/>
              <a:t>Can easily identify areas that do not meet requirements</a:t>
            </a:r>
          </a:p>
          <a:p>
            <a:r>
              <a:rPr lang="en-US" sz="2400" dirty="0"/>
              <a:t>Quickly and easily make changes to your application and tests if needed</a:t>
            </a:r>
          </a:p>
          <a:p>
            <a:r>
              <a:rPr lang="en-US" sz="2400" dirty="0"/>
              <a:t>Assure product quality</a:t>
            </a:r>
          </a:p>
        </p:txBody>
      </p:sp>
      <p:sp>
        <p:nvSpPr>
          <p:cNvPr id="4" name="Slide Number Placeholder 3">
            <a:extLst>
              <a:ext uri="{FF2B5EF4-FFF2-40B4-BE49-F238E27FC236}">
                <a16:creationId xmlns:a16="http://schemas.microsoft.com/office/drawing/2014/main" id="{72F2A4D7-9A1F-4E15-AA6A-20E3F8D819CA}"/>
              </a:ext>
            </a:extLst>
          </p:cNvPr>
          <p:cNvSpPr>
            <a:spLocks noGrp="1"/>
          </p:cNvSpPr>
          <p:nvPr>
            <p:ph type="sldNum" sz="quarter" idx="12"/>
          </p:nvPr>
        </p:nvSpPr>
        <p:spPr/>
        <p:txBody>
          <a:bodyPr/>
          <a:lstStyle/>
          <a:p>
            <a:fld id="{E864CD6C-9898-4100-B337-8DF0A1BEC126}" type="slidenum">
              <a:rPr lang="en-US" smtClean="0"/>
              <a:t>4</a:t>
            </a:fld>
            <a:endParaRPr lang="en-US"/>
          </a:p>
        </p:txBody>
      </p:sp>
    </p:spTree>
    <p:extLst>
      <p:ext uri="{BB962C8B-B14F-4D97-AF65-F5344CB8AC3E}">
        <p14:creationId xmlns:p14="http://schemas.microsoft.com/office/powerpoint/2010/main" val="42851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BA9-A803-428D-A87B-1CBF1719B2CD}"/>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3782C1F-DAD3-439D-A347-FBB1A7035BD5}"/>
              </a:ext>
            </a:extLst>
          </p:cNvPr>
          <p:cNvSpPr>
            <a:spLocks noGrp="1"/>
          </p:cNvSpPr>
          <p:nvPr>
            <p:ph idx="1"/>
          </p:nvPr>
        </p:nvSpPr>
        <p:spPr/>
        <p:txBody>
          <a:bodyPr/>
          <a:lstStyle/>
          <a:p>
            <a:r>
              <a:rPr lang="en-US" sz="2600" dirty="0"/>
              <a:t>Exhaustive testing is not possible</a:t>
            </a:r>
          </a:p>
          <a:p>
            <a:pPr lvl="1"/>
            <a:r>
              <a:rPr lang="en-US" sz="2200" dirty="0"/>
              <a:t>Exhaustive testing means testing every possible input to a system. This is impossible outside of trivial applications</a:t>
            </a:r>
          </a:p>
          <a:p>
            <a:pPr lvl="1"/>
            <a:r>
              <a:rPr lang="en-US" sz="2200" dirty="0"/>
              <a:t>Instead of testing every single aspect and scenario imaginable, it is better to determine the optimal amount of testing based on cost vs benefit and risk management</a:t>
            </a:r>
          </a:p>
          <a:p>
            <a:r>
              <a:rPr lang="en-US" sz="2600" dirty="0"/>
              <a:t>Defect Clustering</a:t>
            </a:r>
          </a:p>
          <a:p>
            <a:pPr lvl="1"/>
            <a:r>
              <a:rPr lang="en-US" sz="2200" dirty="0"/>
              <a:t>Defect clustering is based on an application of the Pareto principle which states that a small number of modules contain most of the defects detected (approximately 80% of the problems are found in 20% of the modules).</a:t>
            </a:r>
          </a:p>
          <a:p>
            <a:pPr lvl="1"/>
            <a:r>
              <a:rPr lang="en-US" sz="2200" dirty="0"/>
              <a:t>Also, this implies that once a defect is found, the surrounding code should be well tested because more defects are likely to be found around it</a:t>
            </a:r>
          </a:p>
        </p:txBody>
      </p:sp>
      <p:sp>
        <p:nvSpPr>
          <p:cNvPr id="4" name="Slide Number Placeholder 3">
            <a:extLst>
              <a:ext uri="{FF2B5EF4-FFF2-40B4-BE49-F238E27FC236}">
                <a16:creationId xmlns:a16="http://schemas.microsoft.com/office/drawing/2014/main" id="{2D304EEB-7423-499D-B022-4BAF4411E78F}"/>
              </a:ext>
            </a:extLst>
          </p:cNvPr>
          <p:cNvSpPr>
            <a:spLocks noGrp="1"/>
          </p:cNvSpPr>
          <p:nvPr>
            <p:ph type="sldNum" sz="quarter" idx="12"/>
          </p:nvPr>
        </p:nvSpPr>
        <p:spPr/>
        <p:txBody>
          <a:bodyPr/>
          <a:lstStyle/>
          <a:p>
            <a:fld id="{E864CD6C-9898-4100-B337-8DF0A1BEC126}" type="slidenum">
              <a:rPr lang="en-US" smtClean="0"/>
              <a:t>5</a:t>
            </a:fld>
            <a:endParaRPr lang="en-US"/>
          </a:p>
        </p:txBody>
      </p:sp>
    </p:spTree>
    <p:extLst>
      <p:ext uri="{BB962C8B-B14F-4D97-AF65-F5344CB8AC3E}">
        <p14:creationId xmlns:p14="http://schemas.microsoft.com/office/powerpoint/2010/main" val="30355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25E0-0BB3-4CBF-B431-DF32E8E37BD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47D6459F-A4E3-437D-B2E2-6F7600660331}"/>
              </a:ext>
            </a:extLst>
          </p:cNvPr>
          <p:cNvSpPr>
            <a:spLocks noGrp="1"/>
          </p:cNvSpPr>
          <p:nvPr>
            <p:ph idx="1"/>
          </p:nvPr>
        </p:nvSpPr>
        <p:spPr/>
        <p:txBody>
          <a:bodyPr/>
          <a:lstStyle/>
          <a:p>
            <a:r>
              <a:rPr lang="en-US" sz="2600" dirty="0"/>
              <a:t>"Pesticide Paradox“</a:t>
            </a:r>
          </a:p>
          <a:p>
            <a:pPr lvl="1"/>
            <a:r>
              <a:rPr lang="en-US" sz="2200" dirty="0"/>
              <a:t>When the same pesticide mix is used to eradicate insects during farming, over time the insects will develop resistances to the pesticide, thereby making it ineffective on insects. The same principle can be applied to software bugs!</a:t>
            </a:r>
          </a:p>
          <a:p>
            <a:pPr lvl="1"/>
            <a:r>
              <a:rPr lang="en-US" sz="2200" dirty="0"/>
              <a:t>Test cases should be regularly reviewed and revised, adding new and different test cases to help find more defects.</a:t>
            </a:r>
          </a:p>
          <a:p>
            <a:r>
              <a:rPr lang="en-US" sz="2600" dirty="0"/>
              <a:t>Testing shows a presence of defects</a:t>
            </a:r>
          </a:p>
          <a:p>
            <a:pPr lvl="1"/>
            <a:r>
              <a:rPr lang="en-US" sz="2200" dirty="0"/>
              <a:t>Testing shows the presence of defects, not the lack of them. This means that, even if you do not find a problem, does not mean it does not exist. Enough test cases should be developed to robustly check a system's requirements.</a:t>
            </a:r>
          </a:p>
        </p:txBody>
      </p:sp>
      <p:sp>
        <p:nvSpPr>
          <p:cNvPr id="4" name="Slide Number Placeholder 3">
            <a:extLst>
              <a:ext uri="{FF2B5EF4-FFF2-40B4-BE49-F238E27FC236}">
                <a16:creationId xmlns:a16="http://schemas.microsoft.com/office/drawing/2014/main" id="{724E7A8E-901A-4734-B5AF-91BB49C4BDBD}"/>
              </a:ext>
            </a:extLst>
          </p:cNvPr>
          <p:cNvSpPr>
            <a:spLocks noGrp="1"/>
          </p:cNvSpPr>
          <p:nvPr>
            <p:ph type="sldNum" sz="quarter" idx="12"/>
          </p:nvPr>
        </p:nvSpPr>
        <p:spPr/>
        <p:txBody>
          <a:bodyPr/>
          <a:lstStyle/>
          <a:p>
            <a:fld id="{E864CD6C-9898-4100-B337-8DF0A1BEC126}" type="slidenum">
              <a:rPr lang="en-US" smtClean="0"/>
              <a:t>6</a:t>
            </a:fld>
            <a:endParaRPr lang="en-US"/>
          </a:p>
        </p:txBody>
      </p:sp>
    </p:spTree>
    <p:extLst>
      <p:ext uri="{BB962C8B-B14F-4D97-AF65-F5344CB8AC3E}">
        <p14:creationId xmlns:p14="http://schemas.microsoft.com/office/powerpoint/2010/main" val="1260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167-FCD9-46F5-8874-19D679C1C35B}"/>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0247635-A674-49E4-98D1-CBCBB180E4B1}"/>
              </a:ext>
            </a:extLst>
          </p:cNvPr>
          <p:cNvSpPr>
            <a:spLocks noGrp="1"/>
          </p:cNvSpPr>
          <p:nvPr>
            <p:ph idx="1"/>
          </p:nvPr>
        </p:nvSpPr>
        <p:spPr/>
        <p:txBody>
          <a:bodyPr/>
          <a:lstStyle/>
          <a:p>
            <a:r>
              <a:rPr lang="en-US" sz="2600" dirty="0"/>
              <a:t>Absence of Error Fallacy</a:t>
            </a:r>
          </a:p>
          <a:p>
            <a:pPr lvl="1"/>
            <a:r>
              <a:rPr lang="en-US" sz="2200" dirty="0"/>
              <a:t>Even if software is 99% bug-free it can still be unusable. This can be the case if the system is tested thoroughly with the wrong requirement. Software testing is not just about finding problems, but also checking that software meets the required needs of the business.</a:t>
            </a:r>
          </a:p>
          <a:p>
            <a:r>
              <a:rPr lang="en-US" sz="2600" dirty="0"/>
              <a:t>Early Testing</a:t>
            </a:r>
          </a:p>
          <a:p>
            <a:pPr lvl="1"/>
            <a:r>
              <a:rPr lang="en-US" sz="2200" dirty="0"/>
              <a:t>Defects identified later in the software development lifecycle are more expensive to fix (bugs found in production or more costly than bugs found before deployment)</a:t>
            </a:r>
          </a:p>
          <a:p>
            <a:pPr lvl="1"/>
            <a:r>
              <a:rPr lang="en-US" sz="2200" dirty="0"/>
              <a:t>Testing should start as early as possible in a software's development as early testing can prevent costly problems which may arise later during a product's development</a:t>
            </a:r>
          </a:p>
        </p:txBody>
      </p:sp>
      <p:sp>
        <p:nvSpPr>
          <p:cNvPr id="4" name="Slide Number Placeholder 3">
            <a:extLst>
              <a:ext uri="{FF2B5EF4-FFF2-40B4-BE49-F238E27FC236}">
                <a16:creationId xmlns:a16="http://schemas.microsoft.com/office/drawing/2014/main" id="{00E87261-7FF4-4473-B107-269BDE38A0BD}"/>
              </a:ext>
            </a:extLst>
          </p:cNvPr>
          <p:cNvSpPr>
            <a:spLocks noGrp="1"/>
          </p:cNvSpPr>
          <p:nvPr>
            <p:ph type="sldNum" sz="quarter" idx="12"/>
          </p:nvPr>
        </p:nvSpPr>
        <p:spPr/>
        <p:txBody>
          <a:bodyPr/>
          <a:lstStyle/>
          <a:p>
            <a:fld id="{E864CD6C-9898-4100-B337-8DF0A1BEC126}" type="slidenum">
              <a:rPr lang="en-US" smtClean="0"/>
              <a:t>7</a:t>
            </a:fld>
            <a:endParaRPr lang="en-US"/>
          </a:p>
        </p:txBody>
      </p:sp>
    </p:spTree>
    <p:extLst>
      <p:ext uri="{BB962C8B-B14F-4D97-AF65-F5344CB8AC3E}">
        <p14:creationId xmlns:p14="http://schemas.microsoft.com/office/powerpoint/2010/main" val="19692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23E6-88DC-4F37-9337-9B9023815AF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B33BDC00-6F33-4572-B6FE-2A08AF28DF7C}"/>
              </a:ext>
            </a:extLst>
          </p:cNvPr>
          <p:cNvSpPr>
            <a:spLocks noGrp="1"/>
          </p:cNvSpPr>
          <p:nvPr>
            <p:ph idx="1"/>
          </p:nvPr>
        </p:nvSpPr>
        <p:spPr/>
        <p:txBody>
          <a:bodyPr/>
          <a:lstStyle/>
          <a:p>
            <a:r>
              <a:rPr lang="en-US" sz="2600" dirty="0"/>
              <a:t>Testing is context dependent</a:t>
            </a:r>
          </a:p>
          <a:p>
            <a:pPr lvl="1"/>
            <a:r>
              <a:rPr lang="en-US" sz="2200" dirty="0"/>
              <a:t>The way tests are performed depends on the end-product and requirements for the product. For example, an e-commerce site is difference from an off-the-shelf application, and as such the tests should reflect these differences</a:t>
            </a:r>
          </a:p>
        </p:txBody>
      </p:sp>
      <p:sp>
        <p:nvSpPr>
          <p:cNvPr id="4" name="Slide Number Placeholder 3">
            <a:extLst>
              <a:ext uri="{FF2B5EF4-FFF2-40B4-BE49-F238E27FC236}">
                <a16:creationId xmlns:a16="http://schemas.microsoft.com/office/drawing/2014/main" id="{C61BADE5-5987-4E6A-BC80-A757D73FD05B}"/>
              </a:ext>
            </a:extLst>
          </p:cNvPr>
          <p:cNvSpPr>
            <a:spLocks noGrp="1"/>
          </p:cNvSpPr>
          <p:nvPr>
            <p:ph type="sldNum" sz="quarter" idx="12"/>
          </p:nvPr>
        </p:nvSpPr>
        <p:spPr/>
        <p:txBody>
          <a:bodyPr/>
          <a:lstStyle/>
          <a:p>
            <a:fld id="{E864CD6C-9898-4100-B337-8DF0A1BEC126}" type="slidenum">
              <a:rPr lang="en-US" smtClean="0"/>
              <a:t>8</a:t>
            </a:fld>
            <a:endParaRPr lang="en-US"/>
          </a:p>
        </p:txBody>
      </p:sp>
    </p:spTree>
    <p:extLst>
      <p:ext uri="{BB962C8B-B14F-4D97-AF65-F5344CB8AC3E}">
        <p14:creationId xmlns:p14="http://schemas.microsoft.com/office/powerpoint/2010/main" val="30579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692A-855D-423D-880E-6875D24667DF}"/>
              </a:ext>
            </a:extLst>
          </p:cNvPr>
          <p:cNvSpPr>
            <a:spLocks noGrp="1"/>
          </p:cNvSpPr>
          <p:nvPr>
            <p:ph type="ctrTitle"/>
          </p:nvPr>
        </p:nvSpPr>
        <p:spPr/>
        <p:txBody>
          <a:bodyPr/>
          <a:lstStyle/>
          <a:p>
            <a:r>
              <a:rPr lang="en-US" dirty="0"/>
              <a:t>Software Testing Life Cycle</a:t>
            </a:r>
          </a:p>
        </p:txBody>
      </p:sp>
      <p:sp>
        <p:nvSpPr>
          <p:cNvPr id="3" name="Subtitle 2">
            <a:extLst>
              <a:ext uri="{FF2B5EF4-FFF2-40B4-BE49-F238E27FC236}">
                <a16:creationId xmlns:a16="http://schemas.microsoft.com/office/drawing/2014/main" id="{958EC80B-5EE4-4400-8396-F819D55A07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F6B4343-6143-45DF-9390-52E8E29A3D8B}"/>
              </a:ext>
            </a:extLst>
          </p:cNvPr>
          <p:cNvSpPr>
            <a:spLocks noGrp="1"/>
          </p:cNvSpPr>
          <p:nvPr>
            <p:ph type="sldNum" sz="quarter" idx="4"/>
          </p:nvPr>
        </p:nvSpPr>
        <p:spPr/>
        <p:txBody>
          <a:bodyPr/>
          <a:lstStyle/>
          <a:p>
            <a:fld id="{E864CD6C-9898-4100-B337-8DF0A1BEC126}" type="slidenum">
              <a:rPr lang="en-US" smtClean="0"/>
              <a:t>9</a:t>
            </a:fld>
            <a:endParaRPr lang="en-US"/>
          </a:p>
        </p:txBody>
      </p:sp>
    </p:spTree>
    <p:extLst>
      <p:ext uri="{BB962C8B-B14F-4D97-AF65-F5344CB8AC3E}">
        <p14:creationId xmlns:p14="http://schemas.microsoft.com/office/powerpoint/2010/main" val="414095505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82</TotalTime>
  <Words>1952</Words>
  <Application>Microsoft Office PowerPoint</Application>
  <PresentationFormat>Widescreen</PresentationFormat>
  <Paragraphs>196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Learner Template</vt:lpstr>
      <vt:lpstr>Basic Testing Concepts</vt:lpstr>
      <vt:lpstr>What is Testing?</vt:lpstr>
      <vt:lpstr>What is Testing?</vt:lpstr>
      <vt:lpstr>What is Testing?</vt:lpstr>
      <vt:lpstr>Testing Principles</vt:lpstr>
      <vt:lpstr>Testing Principles</vt:lpstr>
      <vt:lpstr>Testing Principles</vt:lpstr>
      <vt:lpstr>Testing Principles</vt:lpstr>
      <vt:lpstr>Software Testing Life Cycle</vt:lpstr>
      <vt:lpstr>Software Testing Life Cycle</vt:lpstr>
      <vt:lpstr>Requirement Analysis</vt:lpstr>
      <vt:lpstr>Test Planning</vt:lpstr>
      <vt:lpstr>Test Case Development</vt:lpstr>
      <vt:lpstr>Test Environment Setup</vt:lpstr>
      <vt:lpstr>Test Execution</vt:lpstr>
      <vt:lpstr>Test Cycle Closure</vt:lpstr>
      <vt:lpstr>Defect Life Cycle</vt:lpstr>
      <vt:lpstr>Problems During Development</vt:lpstr>
      <vt:lpstr>Problems During Development</vt:lpstr>
      <vt:lpstr>Defect Life Cycle</vt:lpstr>
      <vt:lpstr>Defect Life Cycle</vt:lpstr>
      <vt:lpstr>Defect Life Cycle</vt:lpstr>
      <vt:lpstr>Defect Life Cycle</vt:lpstr>
      <vt:lpstr>Defect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Testing Concepts</dc:title>
  <dc:creator>Jasdhir Singh</dc:creator>
  <cp:lastModifiedBy>Jasdhir Singh</cp:lastModifiedBy>
  <cp:revision>51</cp:revision>
  <dcterms:created xsi:type="dcterms:W3CDTF">2022-01-10T13:59:04Z</dcterms:created>
  <dcterms:modified xsi:type="dcterms:W3CDTF">2022-10-12T07:52:34Z</dcterms:modified>
</cp:coreProperties>
</file>