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228ED-BCAB-47FA-8624-6D9CC3BD7DE7}"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9F07C-4013-43FE-ABFC-E02465C902F7}" type="slidenum">
              <a:rPr lang="en-US" smtClean="0"/>
              <a:t>‹#›</a:t>
            </a:fld>
            <a:endParaRPr lang="en-US"/>
          </a:p>
        </p:txBody>
      </p:sp>
    </p:spTree>
    <p:extLst>
      <p:ext uri="{BB962C8B-B14F-4D97-AF65-F5344CB8AC3E}">
        <p14:creationId xmlns:p14="http://schemas.microsoft.com/office/powerpoint/2010/main" val="398326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D2100C2-9D37-4CE3-9261-59D45C9888FC}" type="datetime1">
              <a:rPr lang="en-US" smtClean="0"/>
              <a:t>10/12/2022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A083D18-4995-4141-B55A-D725C1BF4F9E}"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91994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CE26889-B508-43B1-8294-E36B91DC1390}"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763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A3C80B7-4182-48DC-A87C-20F38FF4D042}"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4541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5E0BFBF-2DC6-4FDA-93F8-CF4099138D1A}" type="datetime1">
              <a:rPr lang="en-US" smtClean="0"/>
              <a:t>10/12/2022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669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5BFEDB6-E8C3-4E29-9976-992DEA241B15}"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2774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A5CD0FE-709E-4AAE-A5D8-932B08EF0F8B}"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1354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FFF668A4-C6B1-40D5-9243-4DE02DDE93F6}"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669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1E44A3B-0A18-4EFD-A529-63700276F84A}" type="datetime1">
              <a:rPr lang="en-US" smtClean="0"/>
              <a:t>10/12/2022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193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8B24D307-EFC5-4197-8C78-D8545C974A80}" type="datetime1">
              <a:rPr lang="en-US" smtClean="0"/>
              <a:t>10/12/2022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948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115CCFF-1270-4418-9E47-63413EB0CB89}" type="datetime1">
              <a:rPr lang="en-US" smtClean="0"/>
              <a:t>10/12/2022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6451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7BFA9D2-2242-4AFC-B357-D4955AE8BE79}"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857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A4F561-D57F-46D8-81BC-316D900A41A0}"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841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F7FB548-EEE8-43E9-8CE6-52B3C6AC6BDE}" type="datetime1">
              <a:rPr lang="en-US" smtClean="0"/>
              <a:t>10/12/2022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A083D18-4995-4141-B55A-D725C1BF4F9E}"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27552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5C1B-A39C-4633-9A7C-F2D74DADE6AF}"/>
              </a:ext>
            </a:extLst>
          </p:cNvPr>
          <p:cNvSpPr>
            <a:spLocks noGrp="1"/>
          </p:cNvSpPr>
          <p:nvPr>
            <p:ph type="ctrTitle"/>
          </p:nvPr>
        </p:nvSpPr>
        <p:spPr/>
        <p:txBody>
          <a:bodyPr>
            <a:normAutofit/>
          </a:bodyPr>
          <a:lstStyle/>
          <a:p>
            <a:r>
              <a:rPr lang="en-US" dirty="0"/>
              <a:t>Unit Testing and</a:t>
            </a:r>
            <a:br>
              <a:rPr lang="en-US" dirty="0"/>
            </a:br>
            <a:r>
              <a:rPr lang="en-US" dirty="0"/>
              <a:t>Test Driven Development (TDD)</a:t>
            </a:r>
          </a:p>
        </p:txBody>
      </p:sp>
      <p:sp>
        <p:nvSpPr>
          <p:cNvPr id="3" name="Subtitle 2">
            <a:extLst>
              <a:ext uri="{FF2B5EF4-FFF2-40B4-BE49-F238E27FC236}">
                <a16:creationId xmlns:a16="http://schemas.microsoft.com/office/drawing/2014/main" id="{B60288C8-8138-462D-95B8-7E4A6DE37C9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4636170-CF51-4285-A470-80ACF6E313F1}"/>
              </a:ext>
            </a:extLst>
          </p:cNvPr>
          <p:cNvSpPr>
            <a:spLocks noGrp="1"/>
          </p:cNvSpPr>
          <p:nvPr>
            <p:ph type="sldNum" sz="quarter" idx="4"/>
          </p:nvPr>
        </p:nvSpPr>
        <p:spPr/>
        <p:txBody>
          <a:bodyPr/>
          <a:lstStyle/>
          <a:p>
            <a:fld id="{7A083D18-4995-4141-B55A-D725C1BF4F9E}" type="slidenum">
              <a:rPr lang="en-US" smtClean="0"/>
              <a:t>1</a:t>
            </a:fld>
            <a:endParaRPr lang="en-US"/>
          </a:p>
        </p:txBody>
      </p:sp>
    </p:spTree>
    <p:extLst>
      <p:ext uri="{BB962C8B-B14F-4D97-AF65-F5344CB8AC3E}">
        <p14:creationId xmlns:p14="http://schemas.microsoft.com/office/powerpoint/2010/main" val="314986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9428-FCCE-4BA8-9D4E-4567002F790A}"/>
              </a:ext>
            </a:extLst>
          </p:cNvPr>
          <p:cNvSpPr>
            <a:spLocks noGrp="1"/>
          </p:cNvSpPr>
          <p:nvPr>
            <p:ph type="title"/>
          </p:nvPr>
        </p:nvSpPr>
        <p:spPr/>
        <p:txBody>
          <a:bodyPr/>
          <a:lstStyle/>
          <a:p>
            <a:r>
              <a:rPr lang="en-US" dirty="0"/>
              <a:t>Test-Driven Development (TDD)</a:t>
            </a:r>
          </a:p>
        </p:txBody>
      </p:sp>
      <p:pic>
        <p:nvPicPr>
          <p:cNvPr id="6" name="Content Placeholder 5" descr="Diagram&#10;&#10;Description automatically generated">
            <a:extLst>
              <a:ext uri="{FF2B5EF4-FFF2-40B4-BE49-F238E27FC236}">
                <a16:creationId xmlns:a16="http://schemas.microsoft.com/office/drawing/2014/main" id="{6940326E-2628-40E6-88E6-F5AF6923C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278" y="1719263"/>
            <a:ext cx="6643443" cy="4411662"/>
          </a:xfrm>
        </p:spPr>
      </p:pic>
      <p:sp>
        <p:nvSpPr>
          <p:cNvPr id="4" name="Slide Number Placeholder 3">
            <a:extLst>
              <a:ext uri="{FF2B5EF4-FFF2-40B4-BE49-F238E27FC236}">
                <a16:creationId xmlns:a16="http://schemas.microsoft.com/office/drawing/2014/main" id="{54544F8B-9E74-4C9A-B8FA-976C0E1B690F}"/>
              </a:ext>
            </a:extLst>
          </p:cNvPr>
          <p:cNvSpPr>
            <a:spLocks noGrp="1"/>
          </p:cNvSpPr>
          <p:nvPr>
            <p:ph type="sldNum" sz="quarter" idx="12"/>
          </p:nvPr>
        </p:nvSpPr>
        <p:spPr/>
        <p:txBody>
          <a:bodyPr/>
          <a:lstStyle/>
          <a:p>
            <a:fld id="{7A083D18-4995-4141-B55A-D725C1BF4F9E}" type="slidenum">
              <a:rPr lang="en-US" smtClean="0"/>
              <a:t>10</a:t>
            </a:fld>
            <a:endParaRPr lang="en-US"/>
          </a:p>
        </p:txBody>
      </p:sp>
    </p:spTree>
    <p:extLst>
      <p:ext uri="{BB962C8B-B14F-4D97-AF65-F5344CB8AC3E}">
        <p14:creationId xmlns:p14="http://schemas.microsoft.com/office/powerpoint/2010/main" val="81564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442F-E749-40EC-A9B2-D51E26CBD937}"/>
              </a:ext>
            </a:extLst>
          </p:cNvPr>
          <p:cNvSpPr>
            <a:spLocks noGrp="1"/>
          </p:cNvSpPr>
          <p:nvPr>
            <p:ph type="title"/>
          </p:nvPr>
        </p:nvSpPr>
        <p:spPr/>
        <p:txBody>
          <a:bodyPr/>
          <a:lstStyle/>
          <a:p>
            <a:r>
              <a:rPr lang="en-US" dirty="0"/>
              <a:t>Implementing Test-Driven Development</a:t>
            </a:r>
          </a:p>
        </p:txBody>
      </p:sp>
      <p:sp>
        <p:nvSpPr>
          <p:cNvPr id="3" name="Content Placeholder 2">
            <a:extLst>
              <a:ext uri="{FF2B5EF4-FFF2-40B4-BE49-F238E27FC236}">
                <a16:creationId xmlns:a16="http://schemas.microsoft.com/office/drawing/2014/main" id="{F2D8DCB6-38CE-459B-B0A9-D413568E4EF6}"/>
              </a:ext>
            </a:extLst>
          </p:cNvPr>
          <p:cNvSpPr>
            <a:spLocks noGrp="1"/>
          </p:cNvSpPr>
          <p:nvPr>
            <p:ph idx="1"/>
          </p:nvPr>
        </p:nvSpPr>
        <p:spPr>
          <a:xfrm>
            <a:off x="129209" y="1719263"/>
            <a:ext cx="12062791" cy="4411662"/>
          </a:xfrm>
        </p:spPr>
        <p:txBody>
          <a:bodyPr/>
          <a:lstStyle/>
          <a:p>
            <a:r>
              <a:rPr lang="en-US" sz="2200" dirty="0"/>
              <a:t>Write a unit test (or several unit tests) which details a feature of the application you're writing. </a:t>
            </a:r>
          </a:p>
          <a:p>
            <a:r>
              <a:rPr lang="en-US" sz="2200" dirty="0"/>
              <a:t>The source code for this feature of the application should not exist before writing the test.</a:t>
            </a:r>
          </a:p>
          <a:p>
            <a:r>
              <a:rPr lang="en-US" sz="2200" dirty="0"/>
              <a:t>Run the test you have just written. </a:t>
            </a:r>
          </a:p>
          <a:p>
            <a:r>
              <a:rPr lang="en-US" sz="2200" dirty="0"/>
              <a:t>Needless to say, the test will fail as you have not yet written the source code for the feature.</a:t>
            </a:r>
          </a:p>
          <a:p>
            <a:r>
              <a:rPr lang="en-US" sz="2200" dirty="0"/>
              <a:t>Write the source code which will make the test pass. </a:t>
            </a:r>
          </a:p>
          <a:p>
            <a:r>
              <a:rPr lang="en-US" sz="2200" dirty="0"/>
              <a:t>Don't make the source code overly complex; it should do just enough to pass the </a:t>
            </a:r>
            <a:r>
              <a:rPr lang="en-US" sz="2200" dirty="0" err="1"/>
              <a:t>the</a:t>
            </a:r>
            <a:r>
              <a:rPr lang="en-US" sz="2200" dirty="0"/>
              <a:t> test.</a:t>
            </a:r>
          </a:p>
          <a:p>
            <a:r>
              <a:rPr lang="en-US" sz="2200" dirty="0"/>
              <a:t>If the test fails, refactor the source code. Again, don't make the source code complex. </a:t>
            </a:r>
          </a:p>
          <a:p>
            <a:r>
              <a:rPr lang="en-US" sz="2200" dirty="0"/>
              <a:t>Just refactor the code until it passes the test. </a:t>
            </a:r>
          </a:p>
          <a:p>
            <a:r>
              <a:rPr lang="en-US" sz="2200" dirty="0"/>
              <a:t>Even if the test passes, you might also refactor the code to make it simpler and more concise.</a:t>
            </a:r>
          </a:p>
          <a:p>
            <a:r>
              <a:rPr lang="en-US" sz="2200" dirty="0"/>
              <a:t>Repeat this process for all other features you implement.</a:t>
            </a:r>
          </a:p>
        </p:txBody>
      </p:sp>
      <p:sp>
        <p:nvSpPr>
          <p:cNvPr id="4" name="Slide Number Placeholder 3">
            <a:extLst>
              <a:ext uri="{FF2B5EF4-FFF2-40B4-BE49-F238E27FC236}">
                <a16:creationId xmlns:a16="http://schemas.microsoft.com/office/drawing/2014/main" id="{97A22936-0BE8-4133-A433-BD0EB930A030}"/>
              </a:ext>
            </a:extLst>
          </p:cNvPr>
          <p:cNvSpPr>
            <a:spLocks noGrp="1"/>
          </p:cNvSpPr>
          <p:nvPr>
            <p:ph type="sldNum" sz="quarter" idx="12"/>
          </p:nvPr>
        </p:nvSpPr>
        <p:spPr/>
        <p:txBody>
          <a:bodyPr/>
          <a:lstStyle/>
          <a:p>
            <a:fld id="{7A083D18-4995-4141-B55A-D725C1BF4F9E}" type="slidenum">
              <a:rPr lang="en-US" smtClean="0"/>
              <a:t>11</a:t>
            </a:fld>
            <a:endParaRPr lang="en-US"/>
          </a:p>
        </p:txBody>
      </p:sp>
    </p:spTree>
    <p:extLst>
      <p:ext uri="{BB962C8B-B14F-4D97-AF65-F5344CB8AC3E}">
        <p14:creationId xmlns:p14="http://schemas.microsoft.com/office/powerpoint/2010/main" val="260170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8CCC-D05A-4F7D-87F9-1583FED46D60}"/>
              </a:ext>
            </a:extLst>
          </p:cNvPr>
          <p:cNvSpPr>
            <a:spLocks noGrp="1"/>
          </p:cNvSpPr>
          <p:nvPr>
            <p:ph type="title"/>
          </p:nvPr>
        </p:nvSpPr>
        <p:spPr/>
        <p:txBody>
          <a:bodyPr/>
          <a:lstStyle/>
          <a:p>
            <a:r>
              <a:rPr lang="en-US" dirty="0"/>
              <a:t>Data-Driven Tests</a:t>
            </a:r>
          </a:p>
        </p:txBody>
      </p:sp>
      <p:sp>
        <p:nvSpPr>
          <p:cNvPr id="3" name="Content Placeholder 2">
            <a:extLst>
              <a:ext uri="{FF2B5EF4-FFF2-40B4-BE49-F238E27FC236}">
                <a16:creationId xmlns:a16="http://schemas.microsoft.com/office/drawing/2014/main" id="{7CF4CAD0-319B-4680-A43C-9EF595D7DDCC}"/>
              </a:ext>
            </a:extLst>
          </p:cNvPr>
          <p:cNvSpPr>
            <a:spLocks noGrp="1"/>
          </p:cNvSpPr>
          <p:nvPr>
            <p:ph idx="1"/>
          </p:nvPr>
        </p:nvSpPr>
        <p:spPr/>
        <p:txBody>
          <a:bodyPr/>
          <a:lstStyle/>
          <a:p>
            <a:r>
              <a:rPr lang="en-US" dirty="0"/>
              <a:t>A data-driven test (DDT) is a test which a developer runs with several different sets of data. </a:t>
            </a:r>
          </a:p>
          <a:p>
            <a:r>
              <a:rPr lang="en-US" dirty="0"/>
              <a:t>The test runs once for each set of data provided. </a:t>
            </a:r>
          </a:p>
          <a:p>
            <a:r>
              <a:rPr lang="en-US" dirty="0"/>
              <a:t>The data should be externalized and fed into the test instead of being hard-coded.</a:t>
            </a:r>
          </a:p>
        </p:txBody>
      </p:sp>
      <p:sp>
        <p:nvSpPr>
          <p:cNvPr id="4" name="Slide Number Placeholder 3">
            <a:extLst>
              <a:ext uri="{FF2B5EF4-FFF2-40B4-BE49-F238E27FC236}">
                <a16:creationId xmlns:a16="http://schemas.microsoft.com/office/drawing/2014/main" id="{55A56D2E-6BD1-4A68-B058-460CC1F678F2}"/>
              </a:ext>
            </a:extLst>
          </p:cNvPr>
          <p:cNvSpPr>
            <a:spLocks noGrp="1"/>
          </p:cNvSpPr>
          <p:nvPr>
            <p:ph type="sldNum" sz="quarter" idx="12"/>
          </p:nvPr>
        </p:nvSpPr>
        <p:spPr/>
        <p:txBody>
          <a:bodyPr/>
          <a:lstStyle/>
          <a:p>
            <a:fld id="{7A083D18-4995-4141-B55A-D725C1BF4F9E}" type="slidenum">
              <a:rPr lang="en-US" smtClean="0"/>
              <a:t>12</a:t>
            </a:fld>
            <a:endParaRPr lang="en-US"/>
          </a:p>
        </p:txBody>
      </p:sp>
    </p:spTree>
    <p:extLst>
      <p:ext uri="{BB962C8B-B14F-4D97-AF65-F5344CB8AC3E}">
        <p14:creationId xmlns:p14="http://schemas.microsoft.com/office/powerpoint/2010/main" val="209000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23B7-EC45-4EF5-B83B-233062F4D14E}"/>
              </a:ext>
            </a:extLst>
          </p:cNvPr>
          <p:cNvSpPr>
            <a:spLocks noGrp="1"/>
          </p:cNvSpPr>
          <p:nvPr>
            <p:ph type="title"/>
          </p:nvPr>
        </p:nvSpPr>
        <p:spPr/>
        <p:txBody>
          <a:bodyPr/>
          <a:lstStyle/>
          <a:p>
            <a:r>
              <a:rPr lang="en-US" dirty="0"/>
              <a:t>Writing Testable Code</a:t>
            </a:r>
          </a:p>
        </p:txBody>
      </p:sp>
      <p:sp>
        <p:nvSpPr>
          <p:cNvPr id="3" name="Content Placeholder 2">
            <a:extLst>
              <a:ext uri="{FF2B5EF4-FFF2-40B4-BE49-F238E27FC236}">
                <a16:creationId xmlns:a16="http://schemas.microsoft.com/office/drawing/2014/main" id="{85E72AD8-3D16-440F-A412-CE8A62EDF5B3}"/>
              </a:ext>
            </a:extLst>
          </p:cNvPr>
          <p:cNvSpPr>
            <a:spLocks noGrp="1"/>
          </p:cNvSpPr>
          <p:nvPr>
            <p:ph idx="1"/>
          </p:nvPr>
        </p:nvSpPr>
        <p:spPr/>
        <p:txBody>
          <a:bodyPr/>
          <a:lstStyle/>
          <a:p>
            <a:r>
              <a:rPr lang="en-US" dirty="0"/>
              <a:t>Testable code is, quite simply, code that is easy to test. </a:t>
            </a:r>
          </a:p>
          <a:p>
            <a:r>
              <a:rPr lang="en-US" dirty="0"/>
              <a:t>Performing state and behavior verification becomes simple when your code is written to be testable. </a:t>
            </a:r>
          </a:p>
        </p:txBody>
      </p:sp>
      <p:sp>
        <p:nvSpPr>
          <p:cNvPr id="4" name="Slide Number Placeholder 3">
            <a:extLst>
              <a:ext uri="{FF2B5EF4-FFF2-40B4-BE49-F238E27FC236}">
                <a16:creationId xmlns:a16="http://schemas.microsoft.com/office/drawing/2014/main" id="{F19A989B-A379-41C8-ADF4-095FD838836D}"/>
              </a:ext>
            </a:extLst>
          </p:cNvPr>
          <p:cNvSpPr>
            <a:spLocks noGrp="1"/>
          </p:cNvSpPr>
          <p:nvPr>
            <p:ph type="sldNum" sz="quarter" idx="12"/>
          </p:nvPr>
        </p:nvSpPr>
        <p:spPr/>
        <p:txBody>
          <a:bodyPr/>
          <a:lstStyle/>
          <a:p>
            <a:fld id="{7A083D18-4995-4141-B55A-D725C1BF4F9E}" type="slidenum">
              <a:rPr lang="en-US" smtClean="0"/>
              <a:t>13</a:t>
            </a:fld>
            <a:endParaRPr lang="en-US"/>
          </a:p>
        </p:txBody>
      </p:sp>
    </p:spTree>
    <p:extLst>
      <p:ext uri="{BB962C8B-B14F-4D97-AF65-F5344CB8AC3E}">
        <p14:creationId xmlns:p14="http://schemas.microsoft.com/office/powerpoint/2010/main" val="351551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0D04-A558-4AEF-8833-B5FC7ADE6986}"/>
              </a:ext>
            </a:extLst>
          </p:cNvPr>
          <p:cNvSpPr>
            <a:spLocks noGrp="1"/>
          </p:cNvSpPr>
          <p:nvPr>
            <p:ph type="title"/>
          </p:nvPr>
        </p:nvSpPr>
        <p:spPr/>
        <p:txBody>
          <a:bodyPr/>
          <a:lstStyle/>
          <a:p>
            <a:r>
              <a:rPr lang="en-US" dirty="0"/>
              <a:t>Writing Testable Code –</a:t>
            </a:r>
          </a:p>
        </p:txBody>
      </p:sp>
      <p:graphicFrame>
        <p:nvGraphicFramePr>
          <p:cNvPr id="6" name="Table 6">
            <a:extLst>
              <a:ext uri="{FF2B5EF4-FFF2-40B4-BE49-F238E27FC236}">
                <a16:creationId xmlns:a16="http://schemas.microsoft.com/office/drawing/2014/main" id="{B669FC25-9183-4699-8B10-DB3BE3A34B4F}"/>
              </a:ext>
            </a:extLst>
          </p:cNvPr>
          <p:cNvGraphicFramePr>
            <a:graphicFrameLocks noGrp="1"/>
          </p:cNvGraphicFramePr>
          <p:nvPr>
            <p:ph idx="1"/>
            <p:extLst>
              <p:ext uri="{D42A27DB-BD31-4B8C-83A1-F6EECF244321}">
                <p14:modId xmlns:p14="http://schemas.microsoft.com/office/powerpoint/2010/main" val="530703134"/>
              </p:ext>
            </p:extLst>
          </p:nvPr>
        </p:nvGraphicFramePr>
        <p:xfrm>
          <a:off x="609600" y="1719263"/>
          <a:ext cx="10972800" cy="27432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189362678"/>
                    </a:ext>
                  </a:extLst>
                </a:gridCol>
                <a:gridCol w="5486400">
                  <a:extLst>
                    <a:ext uri="{9D8B030D-6E8A-4147-A177-3AD203B41FA5}">
                      <a16:colId xmlns:a16="http://schemas.microsoft.com/office/drawing/2014/main" val="1852723462"/>
                    </a:ext>
                  </a:extLst>
                </a:gridCol>
              </a:tblGrid>
              <a:tr h="370840">
                <a:tc>
                  <a:txBody>
                    <a:bodyPr/>
                    <a:lstStyle/>
                    <a:p>
                      <a:pPr algn="ctr"/>
                      <a:r>
                        <a:rPr lang="en-US" sz="2800" dirty="0"/>
                        <a:t>Don’t</a:t>
                      </a:r>
                    </a:p>
                  </a:txBody>
                  <a:tcPr/>
                </a:tc>
                <a:tc>
                  <a:txBody>
                    <a:bodyPr/>
                    <a:lstStyle/>
                    <a:p>
                      <a:pPr algn="ctr"/>
                      <a:r>
                        <a:rPr lang="en-US" sz="2800" dirty="0"/>
                        <a:t>Do’s</a:t>
                      </a:r>
                    </a:p>
                  </a:txBody>
                  <a:tcPr/>
                </a:tc>
                <a:extLst>
                  <a:ext uri="{0D108BD9-81ED-4DB2-BD59-A6C34878D82A}">
                    <a16:rowId xmlns:a16="http://schemas.microsoft.com/office/drawing/2014/main" val="3359408150"/>
                  </a:ext>
                </a:extLst>
              </a:tr>
              <a:tr h="370840">
                <a:tc>
                  <a:txBody>
                    <a:bodyPr/>
                    <a:lstStyle/>
                    <a:p>
                      <a:pPr marL="0" algn="l" defTabSz="914400" rtl="0" eaLnBrk="1" latinLnBrk="0" hangingPunct="1"/>
                      <a:r>
                        <a:rPr lang="en-US" sz="1800" kern="1200" dirty="0">
                          <a:solidFill>
                            <a:schemeClr val="dk1"/>
                          </a:solidFill>
                          <a:latin typeface="+mn-lt"/>
                          <a:ea typeface="+mn-ea"/>
                          <a:cs typeface="+mn-cs"/>
                        </a:rPr>
                        <a:t>Engage In Tight Coupling</a:t>
                      </a:r>
                    </a:p>
                  </a:txBody>
                  <a:tcPr/>
                </a:tc>
                <a:tc>
                  <a:txBody>
                    <a:bodyPr/>
                    <a:lstStyle/>
                    <a:p>
                      <a:r>
                        <a:rPr lang="en-US" dirty="0"/>
                        <a:t>Favor Dependency Injection</a:t>
                      </a:r>
                    </a:p>
                  </a:txBody>
                  <a:tcPr/>
                </a:tc>
                <a:extLst>
                  <a:ext uri="{0D108BD9-81ED-4DB2-BD59-A6C34878D82A}">
                    <a16:rowId xmlns:a16="http://schemas.microsoft.com/office/drawing/2014/main" val="1152210661"/>
                  </a:ext>
                </a:extLst>
              </a:tr>
              <a:tr h="370840">
                <a:tc>
                  <a:txBody>
                    <a:bodyPr/>
                    <a:lstStyle/>
                    <a:p>
                      <a:r>
                        <a:rPr lang="en-US" dirty="0"/>
                        <a:t>Hard-code values</a:t>
                      </a:r>
                      <a:endParaRPr lang="en-US" b="1" dirty="0"/>
                    </a:p>
                  </a:txBody>
                  <a:tcPr/>
                </a:tc>
                <a:tc>
                  <a:txBody>
                    <a:bodyPr/>
                    <a:lstStyle/>
                    <a:p>
                      <a:r>
                        <a:rPr lang="en-US" dirty="0"/>
                        <a:t>Use the Single Responsibility Principle</a:t>
                      </a:r>
                    </a:p>
                  </a:txBody>
                  <a:tcPr/>
                </a:tc>
                <a:extLst>
                  <a:ext uri="{0D108BD9-81ED-4DB2-BD59-A6C34878D82A}">
                    <a16:rowId xmlns:a16="http://schemas.microsoft.com/office/drawing/2014/main" val="770051568"/>
                  </a:ext>
                </a:extLst>
              </a:tr>
              <a:tr h="370840">
                <a:tc>
                  <a:txBody>
                    <a:bodyPr/>
                    <a:lstStyle/>
                    <a:p>
                      <a:r>
                        <a:rPr lang="en-US" dirty="0"/>
                        <a:t>Use Hidden Dependencies</a:t>
                      </a:r>
                      <a:endParaRPr lang="en-US" b="1" dirty="0"/>
                    </a:p>
                  </a:txBody>
                  <a:tcPr/>
                </a:tc>
                <a:tc>
                  <a:txBody>
                    <a:bodyPr/>
                    <a:lstStyle/>
                    <a:p>
                      <a:endParaRPr lang="en-US" dirty="0"/>
                    </a:p>
                  </a:txBody>
                  <a:tcPr/>
                </a:tc>
                <a:extLst>
                  <a:ext uri="{0D108BD9-81ED-4DB2-BD59-A6C34878D82A}">
                    <a16:rowId xmlns:a16="http://schemas.microsoft.com/office/drawing/2014/main" val="3845035836"/>
                  </a:ext>
                </a:extLst>
              </a:tr>
              <a:tr h="370840">
                <a:tc>
                  <a:txBody>
                    <a:bodyPr/>
                    <a:lstStyle/>
                    <a:p>
                      <a:r>
                        <a:rPr lang="en-US" dirty="0"/>
                        <a:t>Mix Concerns</a:t>
                      </a:r>
                    </a:p>
                  </a:txBody>
                  <a:tcPr/>
                </a:tc>
                <a:tc>
                  <a:txBody>
                    <a:bodyPr/>
                    <a:lstStyle/>
                    <a:p>
                      <a:endParaRPr lang="en-US" dirty="0"/>
                    </a:p>
                  </a:txBody>
                  <a:tcPr/>
                </a:tc>
                <a:extLst>
                  <a:ext uri="{0D108BD9-81ED-4DB2-BD59-A6C34878D82A}">
                    <a16:rowId xmlns:a16="http://schemas.microsoft.com/office/drawing/2014/main" val="1310811346"/>
                  </a:ext>
                </a:extLst>
              </a:tr>
              <a:tr h="370840">
                <a:tc>
                  <a:txBody>
                    <a:bodyPr/>
                    <a:lstStyle/>
                    <a:p>
                      <a:pPr marL="0" algn="l" defTabSz="914400" rtl="0" eaLnBrk="1" latinLnBrk="0" hangingPunct="1"/>
                      <a:r>
                        <a:rPr lang="en-US" sz="1800" kern="1200" dirty="0">
                          <a:solidFill>
                            <a:schemeClr val="dk1"/>
                          </a:solidFill>
                          <a:latin typeface="+mn-lt"/>
                          <a:ea typeface="+mn-ea"/>
                          <a:cs typeface="+mn-cs"/>
                        </a:rPr>
                        <a:t>Rely Too Much On static Resources</a:t>
                      </a:r>
                    </a:p>
                  </a:txBody>
                  <a:tcPr/>
                </a:tc>
                <a:tc>
                  <a:txBody>
                    <a:bodyPr/>
                    <a:lstStyle/>
                    <a:p>
                      <a:endParaRPr lang="en-US" dirty="0"/>
                    </a:p>
                  </a:txBody>
                  <a:tcPr/>
                </a:tc>
                <a:extLst>
                  <a:ext uri="{0D108BD9-81ED-4DB2-BD59-A6C34878D82A}">
                    <a16:rowId xmlns:a16="http://schemas.microsoft.com/office/drawing/2014/main" val="3934825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Application Logic Into Constructors</a:t>
                      </a:r>
                    </a:p>
                  </a:txBody>
                  <a:tcPr/>
                </a:tc>
                <a:tc>
                  <a:txBody>
                    <a:bodyPr/>
                    <a:lstStyle/>
                    <a:p>
                      <a:endParaRPr lang="en-US" dirty="0"/>
                    </a:p>
                  </a:txBody>
                  <a:tcPr/>
                </a:tc>
                <a:extLst>
                  <a:ext uri="{0D108BD9-81ED-4DB2-BD59-A6C34878D82A}">
                    <a16:rowId xmlns:a16="http://schemas.microsoft.com/office/drawing/2014/main" val="870373066"/>
                  </a:ext>
                </a:extLst>
              </a:tr>
            </a:tbl>
          </a:graphicData>
        </a:graphic>
      </p:graphicFrame>
      <p:sp>
        <p:nvSpPr>
          <p:cNvPr id="4" name="Slide Number Placeholder 3">
            <a:extLst>
              <a:ext uri="{FF2B5EF4-FFF2-40B4-BE49-F238E27FC236}">
                <a16:creationId xmlns:a16="http://schemas.microsoft.com/office/drawing/2014/main" id="{0C506C24-0260-4B0B-8F2D-24B22606E9A0}"/>
              </a:ext>
            </a:extLst>
          </p:cNvPr>
          <p:cNvSpPr>
            <a:spLocks noGrp="1"/>
          </p:cNvSpPr>
          <p:nvPr>
            <p:ph type="sldNum" sz="quarter" idx="12"/>
          </p:nvPr>
        </p:nvSpPr>
        <p:spPr/>
        <p:txBody>
          <a:bodyPr/>
          <a:lstStyle/>
          <a:p>
            <a:fld id="{7A083D18-4995-4141-B55A-D725C1BF4F9E}" type="slidenum">
              <a:rPr lang="en-US" smtClean="0"/>
              <a:t>14</a:t>
            </a:fld>
            <a:endParaRPr lang="en-US"/>
          </a:p>
        </p:txBody>
      </p:sp>
    </p:spTree>
    <p:extLst>
      <p:ext uri="{BB962C8B-B14F-4D97-AF65-F5344CB8AC3E}">
        <p14:creationId xmlns:p14="http://schemas.microsoft.com/office/powerpoint/2010/main" val="79550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4106-0B42-4B81-B64C-CDE6B6EF83B5}"/>
              </a:ext>
            </a:extLst>
          </p:cNvPr>
          <p:cNvSpPr>
            <a:spLocks noGrp="1"/>
          </p:cNvSpPr>
          <p:nvPr>
            <p:ph type="title"/>
          </p:nvPr>
        </p:nvSpPr>
        <p:spPr/>
        <p:txBody>
          <a:bodyPr/>
          <a:lstStyle/>
          <a:p>
            <a:r>
              <a:rPr lang="en-US" dirty="0"/>
              <a:t>What Is JUnit?</a:t>
            </a:r>
          </a:p>
        </p:txBody>
      </p:sp>
      <p:sp>
        <p:nvSpPr>
          <p:cNvPr id="3" name="Content Placeholder 2">
            <a:extLst>
              <a:ext uri="{FF2B5EF4-FFF2-40B4-BE49-F238E27FC236}">
                <a16:creationId xmlns:a16="http://schemas.microsoft.com/office/drawing/2014/main" id="{1F1A7C46-5CF0-4804-A427-F288604070BE}"/>
              </a:ext>
            </a:extLst>
          </p:cNvPr>
          <p:cNvSpPr>
            <a:spLocks noGrp="1"/>
          </p:cNvSpPr>
          <p:nvPr>
            <p:ph idx="1"/>
          </p:nvPr>
        </p:nvSpPr>
        <p:spPr/>
        <p:txBody>
          <a:bodyPr/>
          <a:lstStyle/>
          <a:p>
            <a:r>
              <a:rPr lang="en-US" b="1" dirty="0"/>
              <a:t>JUnit</a:t>
            </a:r>
            <a:r>
              <a:rPr lang="en-US" dirty="0"/>
              <a:t> is a popular, open-source testing framework for Java</a:t>
            </a:r>
            <a:r>
              <a:rPr lang="en-US"/>
              <a:t>. </a:t>
            </a:r>
            <a:endParaRPr lang="en-US" dirty="0"/>
          </a:p>
        </p:txBody>
      </p:sp>
      <p:sp>
        <p:nvSpPr>
          <p:cNvPr id="4" name="Slide Number Placeholder 3">
            <a:extLst>
              <a:ext uri="{FF2B5EF4-FFF2-40B4-BE49-F238E27FC236}">
                <a16:creationId xmlns:a16="http://schemas.microsoft.com/office/drawing/2014/main" id="{BD9B7306-5938-43FC-ABED-FCA089147371}"/>
              </a:ext>
            </a:extLst>
          </p:cNvPr>
          <p:cNvSpPr>
            <a:spLocks noGrp="1"/>
          </p:cNvSpPr>
          <p:nvPr>
            <p:ph type="sldNum" sz="quarter" idx="12"/>
          </p:nvPr>
        </p:nvSpPr>
        <p:spPr/>
        <p:txBody>
          <a:bodyPr/>
          <a:lstStyle/>
          <a:p>
            <a:fld id="{7A083D18-4995-4141-B55A-D725C1BF4F9E}" type="slidenum">
              <a:rPr lang="en-US" smtClean="0"/>
              <a:t>15</a:t>
            </a:fld>
            <a:endParaRPr lang="en-US"/>
          </a:p>
        </p:txBody>
      </p:sp>
    </p:spTree>
    <p:extLst>
      <p:ext uri="{BB962C8B-B14F-4D97-AF65-F5344CB8AC3E}">
        <p14:creationId xmlns:p14="http://schemas.microsoft.com/office/powerpoint/2010/main" val="51835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5FE6-3464-47CF-9C3E-DADEB1C34D34}"/>
              </a:ext>
            </a:extLst>
          </p:cNvPr>
          <p:cNvSpPr>
            <a:spLocks noGrp="1"/>
          </p:cNvSpPr>
          <p:nvPr>
            <p:ph type="title"/>
          </p:nvPr>
        </p:nvSpPr>
        <p:spPr/>
        <p:txBody>
          <a:bodyPr/>
          <a:lstStyle/>
          <a:p>
            <a:r>
              <a:rPr lang="en-US" dirty="0"/>
              <a:t>What Is A Test Stub?</a:t>
            </a:r>
          </a:p>
        </p:txBody>
      </p:sp>
      <p:sp>
        <p:nvSpPr>
          <p:cNvPr id="3" name="Content Placeholder 2">
            <a:extLst>
              <a:ext uri="{FF2B5EF4-FFF2-40B4-BE49-F238E27FC236}">
                <a16:creationId xmlns:a16="http://schemas.microsoft.com/office/drawing/2014/main" id="{F08BF166-99F9-4417-9C18-DB9E1802E2EB}"/>
              </a:ext>
            </a:extLst>
          </p:cNvPr>
          <p:cNvSpPr>
            <a:spLocks noGrp="1"/>
          </p:cNvSpPr>
          <p:nvPr>
            <p:ph idx="1"/>
          </p:nvPr>
        </p:nvSpPr>
        <p:spPr/>
        <p:txBody>
          <a:bodyPr/>
          <a:lstStyle/>
          <a:p>
            <a:r>
              <a:rPr lang="en-US" sz="2400" dirty="0"/>
              <a:t>A test stub is a piece of code or a program that simulates the behavior of a portion of software that is under test. </a:t>
            </a:r>
          </a:p>
          <a:p>
            <a:r>
              <a:rPr lang="en-US" sz="2400" dirty="0"/>
              <a:t>Although a stub simulates behavior, its end goal is typically not to verify that behavior. </a:t>
            </a:r>
          </a:p>
          <a:p>
            <a:r>
              <a:rPr lang="en-US" sz="2400" dirty="0"/>
              <a:t>The goal is to instead verify state as a part of the testing process. </a:t>
            </a:r>
          </a:p>
          <a:p>
            <a:r>
              <a:rPr lang="en-US" sz="2400" dirty="0"/>
              <a:t>As a result, a stub usually provides a predetermined answer or response rather than recreating the behavior it is replacing.</a:t>
            </a:r>
          </a:p>
        </p:txBody>
      </p:sp>
      <p:sp>
        <p:nvSpPr>
          <p:cNvPr id="4" name="Slide Number Placeholder 3">
            <a:extLst>
              <a:ext uri="{FF2B5EF4-FFF2-40B4-BE49-F238E27FC236}">
                <a16:creationId xmlns:a16="http://schemas.microsoft.com/office/drawing/2014/main" id="{351AA025-D060-4018-B204-B14814A3C2E2}"/>
              </a:ext>
            </a:extLst>
          </p:cNvPr>
          <p:cNvSpPr>
            <a:spLocks noGrp="1"/>
          </p:cNvSpPr>
          <p:nvPr>
            <p:ph type="sldNum" sz="quarter" idx="12"/>
          </p:nvPr>
        </p:nvSpPr>
        <p:spPr/>
        <p:txBody>
          <a:bodyPr/>
          <a:lstStyle/>
          <a:p>
            <a:fld id="{7A083D18-4995-4141-B55A-D725C1BF4F9E}" type="slidenum">
              <a:rPr lang="en-US" smtClean="0"/>
              <a:t>16</a:t>
            </a:fld>
            <a:endParaRPr lang="en-US"/>
          </a:p>
        </p:txBody>
      </p:sp>
    </p:spTree>
    <p:extLst>
      <p:ext uri="{BB962C8B-B14F-4D97-AF65-F5344CB8AC3E}">
        <p14:creationId xmlns:p14="http://schemas.microsoft.com/office/powerpoint/2010/main" val="94952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330D-BD0F-4C99-896A-3A565527304F}"/>
              </a:ext>
            </a:extLst>
          </p:cNvPr>
          <p:cNvSpPr>
            <a:spLocks noGrp="1"/>
          </p:cNvSpPr>
          <p:nvPr>
            <p:ph type="title"/>
          </p:nvPr>
        </p:nvSpPr>
        <p:spPr/>
        <p:txBody>
          <a:bodyPr/>
          <a:lstStyle/>
          <a:p>
            <a:r>
              <a:rPr lang="en-US" dirty="0"/>
              <a:t>Test Stub</a:t>
            </a:r>
          </a:p>
        </p:txBody>
      </p:sp>
      <p:pic>
        <p:nvPicPr>
          <p:cNvPr id="6" name="Content Placeholder 5">
            <a:extLst>
              <a:ext uri="{FF2B5EF4-FFF2-40B4-BE49-F238E27FC236}">
                <a16:creationId xmlns:a16="http://schemas.microsoft.com/office/drawing/2014/main" id="{D19B89ED-FE4D-4680-AA48-501240618B07}"/>
              </a:ext>
            </a:extLst>
          </p:cNvPr>
          <p:cNvPicPr>
            <a:picLocks noGrp="1" noChangeAspect="1"/>
          </p:cNvPicPr>
          <p:nvPr>
            <p:ph idx="1"/>
          </p:nvPr>
        </p:nvPicPr>
        <p:blipFill>
          <a:blip r:embed="rId2"/>
          <a:stretch>
            <a:fillRect/>
          </a:stretch>
        </p:blipFill>
        <p:spPr>
          <a:xfrm>
            <a:off x="609600" y="1604169"/>
            <a:ext cx="3362325" cy="2228850"/>
          </a:xfrm>
        </p:spPr>
      </p:pic>
      <p:sp>
        <p:nvSpPr>
          <p:cNvPr id="4" name="Slide Number Placeholder 3">
            <a:extLst>
              <a:ext uri="{FF2B5EF4-FFF2-40B4-BE49-F238E27FC236}">
                <a16:creationId xmlns:a16="http://schemas.microsoft.com/office/drawing/2014/main" id="{91809985-6147-4FCB-8C6B-9B9440CE3500}"/>
              </a:ext>
            </a:extLst>
          </p:cNvPr>
          <p:cNvSpPr>
            <a:spLocks noGrp="1"/>
          </p:cNvSpPr>
          <p:nvPr>
            <p:ph type="sldNum" sz="quarter" idx="12"/>
          </p:nvPr>
        </p:nvSpPr>
        <p:spPr/>
        <p:txBody>
          <a:bodyPr/>
          <a:lstStyle/>
          <a:p>
            <a:fld id="{7A083D18-4995-4141-B55A-D725C1BF4F9E}" type="slidenum">
              <a:rPr lang="en-US" smtClean="0"/>
              <a:t>17</a:t>
            </a:fld>
            <a:endParaRPr lang="en-US"/>
          </a:p>
        </p:txBody>
      </p:sp>
      <p:sp>
        <p:nvSpPr>
          <p:cNvPr id="8" name="TextBox 7">
            <a:extLst>
              <a:ext uri="{FF2B5EF4-FFF2-40B4-BE49-F238E27FC236}">
                <a16:creationId xmlns:a16="http://schemas.microsoft.com/office/drawing/2014/main" id="{628861A7-E393-4992-884F-B1B653F5DEDD}"/>
              </a:ext>
            </a:extLst>
          </p:cNvPr>
          <p:cNvSpPr txBox="1"/>
          <p:nvPr/>
        </p:nvSpPr>
        <p:spPr>
          <a:xfrm>
            <a:off x="3971925" y="1684485"/>
            <a:ext cx="4545910" cy="1477328"/>
          </a:xfrm>
          <a:prstGeom prst="rect">
            <a:avLst/>
          </a:prstGeom>
          <a:noFill/>
        </p:spPr>
        <p:txBody>
          <a:bodyPr wrap="square">
            <a:spAutoFit/>
          </a:bodyPr>
          <a:lstStyle/>
          <a:p>
            <a:r>
              <a:rPr lang="en-US" dirty="0"/>
              <a:t>The behavior of the above method is simple. It takes an array of numbers, adds them together, and returns the sum to the caller. A </a:t>
            </a:r>
            <a:r>
              <a:rPr lang="en-US" b="1" dirty="0"/>
              <a:t>method stub</a:t>
            </a:r>
            <a:r>
              <a:rPr lang="en-US" dirty="0"/>
              <a:t> for this method could look like the following.</a:t>
            </a:r>
          </a:p>
        </p:txBody>
      </p:sp>
      <p:pic>
        <p:nvPicPr>
          <p:cNvPr id="10" name="Picture 9">
            <a:extLst>
              <a:ext uri="{FF2B5EF4-FFF2-40B4-BE49-F238E27FC236}">
                <a16:creationId xmlns:a16="http://schemas.microsoft.com/office/drawing/2014/main" id="{A7C9B03B-6B62-42AE-B24B-5000A258EB40}"/>
              </a:ext>
            </a:extLst>
          </p:cNvPr>
          <p:cNvPicPr>
            <a:picLocks noChangeAspect="1"/>
          </p:cNvPicPr>
          <p:nvPr/>
        </p:nvPicPr>
        <p:blipFill>
          <a:blip r:embed="rId3"/>
          <a:stretch>
            <a:fillRect/>
          </a:stretch>
        </p:blipFill>
        <p:spPr>
          <a:xfrm>
            <a:off x="8737600" y="1684485"/>
            <a:ext cx="2654990" cy="1290958"/>
          </a:xfrm>
          <a:prstGeom prst="rect">
            <a:avLst/>
          </a:prstGeom>
          <a:ln w="19050">
            <a:solidFill>
              <a:schemeClr val="tx1"/>
            </a:solidFill>
          </a:ln>
        </p:spPr>
      </p:pic>
      <p:sp>
        <p:nvSpPr>
          <p:cNvPr id="12" name="TextBox 11">
            <a:extLst>
              <a:ext uri="{FF2B5EF4-FFF2-40B4-BE49-F238E27FC236}">
                <a16:creationId xmlns:a16="http://schemas.microsoft.com/office/drawing/2014/main" id="{EFEC478F-DB1E-449B-9B53-4B87E798EA85}"/>
              </a:ext>
            </a:extLst>
          </p:cNvPr>
          <p:cNvSpPr txBox="1"/>
          <p:nvPr/>
        </p:nvSpPr>
        <p:spPr>
          <a:xfrm>
            <a:off x="609600" y="4168676"/>
            <a:ext cx="11416748" cy="1785104"/>
          </a:xfrm>
          <a:prstGeom prst="rect">
            <a:avLst/>
          </a:prstGeom>
          <a:noFill/>
        </p:spPr>
        <p:txBody>
          <a:bodyPr wrap="square">
            <a:spAutoFit/>
          </a:bodyPr>
          <a:lstStyle/>
          <a:p>
            <a:r>
              <a:rPr lang="en-US" sz="2200" dirty="0"/>
              <a:t>Notice that the behavior of the original method is completely gone. It has been replaced with a canned answer of 1. In this way, we can see that this method stub isn't useful for verifying the behavior of the source code it replaces. It is simply a temporary replacement for that method in a testing environment, one that allows developers to easily verify state changes using a canned return value that is easy to handle within a test suite.</a:t>
            </a:r>
          </a:p>
        </p:txBody>
      </p:sp>
    </p:spTree>
    <p:extLst>
      <p:ext uri="{BB962C8B-B14F-4D97-AF65-F5344CB8AC3E}">
        <p14:creationId xmlns:p14="http://schemas.microsoft.com/office/powerpoint/2010/main" val="1923515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BCA6-89A4-4F9B-BB3B-34C495B86389}"/>
              </a:ext>
            </a:extLst>
          </p:cNvPr>
          <p:cNvSpPr>
            <a:spLocks noGrp="1"/>
          </p:cNvSpPr>
          <p:nvPr>
            <p:ph type="title"/>
          </p:nvPr>
        </p:nvSpPr>
        <p:spPr/>
        <p:txBody>
          <a:bodyPr/>
          <a:lstStyle/>
          <a:p>
            <a:r>
              <a:rPr lang="en-US" dirty="0"/>
              <a:t>Test Mock</a:t>
            </a:r>
          </a:p>
        </p:txBody>
      </p:sp>
      <p:sp>
        <p:nvSpPr>
          <p:cNvPr id="3" name="Content Placeholder 2">
            <a:extLst>
              <a:ext uri="{FF2B5EF4-FFF2-40B4-BE49-F238E27FC236}">
                <a16:creationId xmlns:a16="http://schemas.microsoft.com/office/drawing/2014/main" id="{D0D1AC31-2779-4E5A-9877-30F7D9FEA03D}"/>
              </a:ext>
            </a:extLst>
          </p:cNvPr>
          <p:cNvSpPr>
            <a:spLocks noGrp="1"/>
          </p:cNvSpPr>
          <p:nvPr>
            <p:ph idx="1"/>
          </p:nvPr>
        </p:nvSpPr>
        <p:spPr/>
        <p:txBody>
          <a:bodyPr/>
          <a:lstStyle/>
          <a:p>
            <a:r>
              <a:rPr lang="en-US" sz="2400" dirty="0"/>
              <a:t>A test mock is a mock object that mimics the behavior of a real object. </a:t>
            </a:r>
          </a:p>
          <a:p>
            <a:r>
              <a:rPr lang="en-US" sz="2400" dirty="0"/>
              <a:t>The primary goal of using a test mock is to verify the behavior of an object under test. </a:t>
            </a:r>
          </a:p>
          <a:p>
            <a:r>
              <a:rPr lang="en-US" sz="2400" dirty="0"/>
              <a:t>This approach to testing is also called behavior verification.</a:t>
            </a:r>
          </a:p>
          <a:p>
            <a:r>
              <a:rPr lang="en-US" sz="2400" dirty="0"/>
              <a:t>Developers can create test mocks either manually or through the use of a mocking framework.</a:t>
            </a:r>
          </a:p>
        </p:txBody>
      </p:sp>
      <p:sp>
        <p:nvSpPr>
          <p:cNvPr id="4" name="Slide Number Placeholder 3">
            <a:extLst>
              <a:ext uri="{FF2B5EF4-FFF2-40B4-BE49-F238E27FC236}">
                <a16:creationId xmlns:a16="http://schemas.microsoft.com/office/drawing/2014/main" id="{D36A7F45-FE7B-401D-950C-3ABDE3481927}"/>
              </a:ext>
            </a:extLst>
          </p:cNvPr>
          <p:cNvSpPr>
            <a:spLocks noGrp="1"/>
          </p:cNvSpPr>
          <p:nvPr>
            <p:ph type="sldNum" sz="quarter" idx="12"/>
          </p:nvPr>
        </p:nvSpPr>
        <p:spPr/>
        <p:txBody>
          <a:bodyPr/>
          <a:lstStyle/>
          <a:p>
            <a:fld id="{7A083D18-4995-4141-B55A-D725C1BF4F9E}" type="slidenum">
              <a:rPr lang="en-US" smtClean="0"/>
              <a:t>18</a:t>
            </a:fld>
            <a:endParaRPr lang="en-US"/>
          </a:p>
        </p:txBody>
      </p:sp>
    </p:spTree>
    <p:extLst>
      <p:ext uri="{BB962C8B-B14F-4D97-AF65-F5344CB8AC3E}">
        <p14:creationId xmlns:p14="http://schemas.microsoft.com/office/powerpoint/2010/main" val="43630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66CD-8881-46E9-A994-8E36ACC22DA5}"/>
              </a:ext>
            </a:extLst>
          </p:cNvPr>
          <p:cNvSpPr>
            <a:spLocks noGrp="1"/>
          </p:cNvSpPr>
          <p:nvPr>
            <p:ph type="title"/>
          </p:nvPr>
        </p:nvSpPr>
        <p:spPr/>
        <p:txBody>
          <a:bodyPr/>
          <a:lstStyle/>
          <a:p>
            <a:r>
              <a:rPr lang="en-US" dirty="0"/>
              <a:t>How a Test Mock Differs From a Stub</a:t>
            </a:r>
          </a:p>
        </p:txBody>
      </p:sp>
      <p:sp>
        <p:nvSpPr>
          <p:cNvPr id="3" name="Content Placeholder 2">
            <a:extLst>
              <a:ext uri="{FF2B5EF4-FFF2-40B4-BE49-F238E27FC236}">
                <a16:creationId xmlns:a16="http://schemas.microsoft.com/office/drawing/2014/main" id="{E215003A-5616-43DC-8E13-86BDA984F4CB}"/>
              </a:ext>
            </a:extLst>
          </p:cNvPr>
          <p:cNvSpPr>
            <a:spLocks noGrp="1"/>
          </p:cNvSpPr>
          <p:nvPr>
            <p:ph idx="1"/>
          </p:nvPr>
        </p:nvSpPr>
        <p:spPr/>
        <p:txBody>
          <a:bodyPr/>
          <a:lstStyle/>
          <a:p>
            <a:r>
              <a:rPr lang="en-US" sz="2200" dirty="0"/>
              <a:t>There is sometimes confusion about the difference between test mocks and test stubs. </a:t>
            </a:r>
          </a:p>
          <a:p>
            <a:r>
              <a:rPr lang="en-US" sz="2200" dirty="0"/>
              <a:t>A test mock is NOT a test stub, though they are both test doubles. </a:t>
            </a:r>
          </a:p>
          <a:p>
            <a:r>
              <a:rPr lang="en-US" sz="2200" dirty="0"/>
              <a:t>A test double is an object that takes the place of a real object for the purpose of testing.</a:t>
            </a:r>
          </a:p>
          <a:p>
            <a:r>
              <a:rPr lang="en-US" sz="2200" dirty="0"/>
              <a:t>A test stub is about state verification. </a:t>
            </a:r>
          </a:p>
          <a:p>
            <a:r>
              <a:rPr lang="en-US" sz="2200" dirty="0"/>
              <a:t>In other words, developers use test stubs when they want to keep track of the state changes on objects under test and their collaborators.</a:t>
            </a:r>
          </a:p>
          <a:p>
            <a:r>
              <a:rPr lang="en-US" sz="2200" dirty="0"/>
              <a:t>A test mock, on the other hand, is about behavior verification. </a:t>
            </a:r>
          </a:p>
          <a:p>
            <a:r>
              <a:rPr lang="en-US" sz="2200" dirty="0"/>
              <a:t>When developers use test mocks, they want to keep track of the behavior of the objects under test and their collaborators. </a:t>
            </a:r>
          </a:p>
          <a:p>
            <a:r>
              <a:rPr lang="en-US" sz="2200" dirty="0"/>
              <a:t>That is to say, the developers keep track of "behaviors" such as which methods have been called and how many times those methods have been called.</a:t>
            </a:r>
          </a:p>
        </p:txBody>
      </p:sp>
      <p:sp>
        <p:nvSpPr>
          <p:cNvPr id="4" name="Slide Number Placeholder 3">
            <a:extLst>
              <a:ext uri="{FF2B5EF4-FFF2-40B4-BE49-F238E27FC236}">
                <a16:creationId xmlns:a16="http://schemas.microsoft.com/office/drawing/2014/main" id="{6EBA97C2-E8B2-4AD4-8469-656E71D33789}"/>
              </a:ext>
            </a:extLst>
          </p:cNvPr>
          <p:cNvSpPr>
            <a:spLocks noGrp="1"/>
          </p:cNvSpPr>
          <p:nvPr>
            <p:ph type="sldNum" sz="quarter" idx="12"/>
          </p:nvPr>
        </p:nvSpPr>
        <p:spPr/>
        <p:txBody>
          <a:bodyPr/>
          <a:lstStyle/>
          <a:p>
            <a:fld id="{7A083D18-4995-4141-B55A-D725C1BF4F9E}" type="slidenum">
              <a:rPr lang="en-US" smtClean="0"/>
              <a:t>19</a:t>
            </a:fld>
            <a:endParaRPr lang="en-US"/>
          </a:p>
        </p:txBody>
      </p:sp>
    </p:spTree>
    <p:extLst>
      <p:ext uri="{BB962C8B-B14F-4D97-AF65-F5344CB8AC3E}">
        <p14:creationId xmlns:p14="http://schemas.microsoft.com/office/powerpoint/2010/main" val="346834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4777-CFBE-4272-A888-C4540659668D}"/>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E443871-D248-4513-814B-6E0526EAAD63}"/>
              </a:ext>
            </a:extLst>
          </p:cNvPr>
          <p:cNvSpPr>
            <a:spLocks noGrp="1"/>
          </p:cNvSpPr>
          <p:nvPr>
            <p:ph idx="1"/>
          </p:nvPr>
        </p:nvSpPr>
        <p:spPr/>
        <p:txBody>
          <a:bodyPr/>
          <a:lstStyle/>
          <a:p>
            <a:r>
              <a:rPr lang="en-US" dirty="0"/>
              <a:t>A test, at its simplest, is something that "runs the code under test". </a:t>
            </a:r>
          </a:p>
          <a:p>
            <a:r>
              <a:rPr lang="en-US" dirty="0"/>
              <a:t>When software developers write source code, someone needs to validate that this code performs as expected.</a:t>
            </a:r>
          </a:p>
          <a:p>
            <a:r>
              <a:rPr lang="en-US" dirty="0"/>
              <a:t> In order to do so, a team of software testers usually runs the source code in question.</a:t>
            </a:r>
          </a:p>
        </p:txBody>
      </p:sp>
      <p:sp>
        <p:nvSpPr>
          <p:cNvPr id="4" name="Slide Number Placeholder 3">
            <a:extLst>
              <a:ext uri="{FF2B5EF4-FFF2-40B4-BE49-F238E27FC236}">
                <a16:creationId xmlns:a16="http://schemas.microsoft.com/office/drawing/2014/main" id="{D790ECB0-F0E1-4E72-83D5-AAFA5C825C79}"/>
              </a:ext>
            </a:extLst>
          </p:cNvPr>
          <p:cNvSpPr>
            <a:spLocks noGrp="1"/>
          </p:cNvSpPr>
          <p:nvPr>
            <p:ph type="sldNum" sz="quarter" idx="12"/>
          </p:nvPr>
        </p:nvSpPr>
        <p:spPr/>
        <p:txBody>
          <a:bodyPr/>
          <a:lstStyle/>
          <a:p>
            <a:fld id="{7A083D18-4995-4141-B55A-D725C1BF4F9E}" type="slidenum">
              <a:rPr lang="en-US" smtClean="0"/>
              <a:t>2</a:t>
            </a:fld>
            <a:endParaRPr lang="en-US"/>
          </a:p>
        </p:txBody>
      </p:sp>
    </p:spTree>
    <p:extLst>
      <p:ext uri="{BB962C8B-B14F-4D97-AF65-F5344CB8AC3E}">
        <p14:creationId xmlns:p14="http://schemas.microsoft.com/office/powerpoint/2010/main" val="374412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F872-DE7C-46ED-8171-88F7C58043AD}"/>
              </a:ext>
            </a:extLst>
          </p:cNvPr>
          <p:cNvSpPr>
            <a:spLocks noGrp="1"/>
          </p:cNvSpPr>
          <p:nvPr>
            <p:ph type="title"/>
          </p:nvPr>
        </p:nvSpPr>
        <p:spPr/>
        <p:txBody>
          <a:bodyPr/>
          <a:lstStyle/>
          <a:p>
            <a:r>
              <a:rPr lang="en-US" dirty="0"/>
              <a:t>Mockito</a:t>
            </a:r>
          </a:p>
        </p:txBody>
      </p:sp>
      <p:sp>
        <p:nvSpPr>
          <p:cNvPr id="3" name="Content Placeholder 2">
            <a:extLst>
              <a:ext uri="{FF2B5EF4-FFF2-40B4-BE49-F238E27FC236}">
                <a16:creationId xmlns:a16="http://schemas.microsoft.com/office/drawing/2014/main" id="{4866AA39-2299-4368-86B3-C4FB16A97A30}"/>
              </a:ext>
            </a:extLst>
          </p:cNvPr>
          <p:cNvSpPr>
            <a:spLocks noGrp="1"/>
          </p:cNvSpPr>
          <p:nvPr>
            <p:ph idx="1"/>
          </p:nvPr>
        </p:nvSpPr>
        <p:spPr/>
        <p:txBody>
          <a:bodyPr/>
          <a:lstStyle/>
          <a:p>
            <a:r>
              <a:rPr lang="en-US" dirty="0"/>
              <a:t>Mockito is a mocking framework for unit tests in Java that provides support for writing test stubs and test mocks. </a:t>
            </a:r>
          </a:p>
          <a:p>
            <a:r>
              <a:rPr lang="en-US" dirty="0"/>
              <a:t>It boasts a simple API which allows for readable tests and simple verification errors. </a:t>
            </a:r>
          </a:p>
          <a:p>
            <a:r>
              <a:rPr lang="en-US" dirty="0"/>
              <a:t>Because of its ease of use, it is also one of the most popular mocking libraries for Java.</a:t>
            </a:r>
          </a:p>
        </p:txBody>
      </p:sp>
      <p:sp>
        <p:nvSpPr>
          <p:cNvPr id="4" name="Slide Number Placeholder 3">
            <a:extLst>
              <a:ext uri="{FF2B5EF4-FFF2-40B4-BE49-F238E27FC236}">
                <a16:creationId xmlns:a16="http://schemas.microsoft.com/office/drawing/2014/main" id="{22BCD798-8BAD-4696-A1AA-887B84013EDB}"/>
              </a:ext>
            </a:extLst>
          </p:cNvPr>
          <p:cNvSpPr>
            <a:spLocks noGrp="1"/>
          </p:cNvSpPr>
          <p:nvPr>
            <p:ph type="sldNum" sz="quarter" idx="12"/>
          </p:nvPr>
        </p:nvSpPr>
        <p:spPr/>
        <p:txBody>
          <a:bodyPr/>
          <a:lstStyle/>
          <a:p>
            <a:fld id="{7A083D18-4995-4141-B55A-D725C1BF4F9E}" type="slidenum">
              <a:rPr lang="en-US" smtClean="0"/>
              <a:t>20</a:t>
            </a:fld>
            <a:endParaRPr lang="en-US"/>
          </a:p>
        </p:txBody>
      </p:sp>
    </p:spTree>
    <p:extLst>
      <p:ext uri="{BB962C8B-B14F-4D97-AF65-F5344CB8AC3E}">
        <p14:creationId xmlns:p14="http://schemas.microsoft.com/office/powerpoint/2010/main" val="79219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2B84-0583-47AE-AEB2-CB70F0C08D01}"/>
              </a:ext>
            </a:extLst>
          </p:cNvPr>
          <p:cNvSpPr>
            <a:spLocks noGrp="1"/>
          </p:cNvSpPr>
          <p:nvPr>
            <p:ph type="title"/>
          </p:nvPr>
        </p:nvSpPr>
        <p:spPr/>
        <p:txBody>
          <a:bodyPr/>
          <a:lstStyle/>
          <a:p>
            <a:r>
              <a:rPr lang="en-US" dirty="0"/>
              <a:t>Benefits of Mockito</a:t>
            </a:r>
          </a:p>
        </p:txBody>
      </p:sp>
      <p:sp>
        <p:nvSpPr>
          <p:cNvPr id="3" name="Content Placeholder 2">
            <a:extLst>
              <a:ext uri="{FF2B5EF4-FFF2-40B4-BE49-F238E27FC236}">
                <a16:creationId xmlns:a16="http://schemas.microsoft.com/office/drawing/2014/main" id="{D3AE1284-2B0C-4616-82AC-D9FDE0132F89}"/>
              </a:ext>
            </a:extLst>
          </p:cNvPr>
          <p:cNvSpPr>
            <a:spLocks noGrp="1"/>
          </p:cNvSpPr>
          <p:nvPr>
            <p:ph idx="1"/>
          </p:nvPr>
        </p:nvSpPr>
        <p:spPr/>
        <p:txBody>
          <a:bodyPr/>
          <a:lstStyle/>
          <a:p>
            <a:r>
              <a:rPr lang="en-US" sz="2200" dirty="0"/>
              <a:t>It eliminates the need to manually mock objects. </a:t>
            </a:r>
          </a:p>
          <a:p>
            <a:r>
              <a:rPr lang="en-US" sz="2200" dirty="0"/>
              <a:t>All the developer must do when using Mockito is specify the type they would like to mock and Mockito will create the requested mocks at runtime.</a:t>
            </a:r>
          </a:p>
          <a:p>
            <a:r>
              <a:rPr lang="en-US" sz="2200" dirty="0"/>
              <a:t>Mockito has built-in annotations which make it easy to learn and use. </a:t>
            </a:r>
          </a:p>
          <a:p>
            <a:r>
              <a:rPr lang="en-US" sz="2200" dirty="0"/>
              <a:t>For instance, a developer only has to use the @Mock annotation in order to create a mock.</a:t>
            </a:r>
          </a:p>
          <a:p>
            <a:r>
              <a:rPr lang="en-US" sz="2200" dirty="0"/>
              <a:t>The framework allows for simple behavior verification. </a:t>
            </a:r>
          </a:p>
          <a:p>
            <a:r>
              <a:rPr lang="en-US" sz="2200" dirty="0"/>
              <a:t>Keeping track of the number of times a method is called, for example, is made simple using Mockito's Verify.</a:t>
            </a:r>
          </a:p>
          <a:p>
            <a:r>
              <a:rPr lang="en-US" sz="2200" dirty="0"/>
              <a:t>It allows for partial mocking. </a:t>
            </a:r>
          </a:p>
          <a:p>
            <a:r>
              <a:rPr lang="en-US" sz="2200" dirty="0"/>
              <a:t>A partial mock uses the real implementations of some methods rather than mocked method calls.</a:t>
            </a:r>
          </a:p>
        </p:txBody>
      </p:sp>
      <p:sp>
        <p:nvSpPr>
          <p:cNvPr id="4" name="Slide Number Placeholder 3">
            <a:extLst>
              <a:ext uri="{FF2B5EF4-FFF2-40B4-BE49-F238E27FC236}">
                <a16:creationId xmlns:a16="http://schemas.microsoft.com/office/drawing/2014/main" id="{4C26FD7F-B937-42DE-B8CC-8DE8AD70E042}"/>
              </a:ext>
            </a:extLst>
          </p:cNvPr>
          <p:cNvSpPr>
            <a:spLocks noGrp="1"/>
          </p:cNvSpPr>
          <p:nvPr>
            <p:ph type="sldNum" sz="quarter" idx="12"/>
          </p:nvPr>
        </p:nvSpPr>
        <p:spPr/>
        <p:txBody>
          <a:bodyPr/>
          <a:lstStyle/>
          <a:p>
            <a:fld id="{7A083D18-4995-4141-B55A-D725C1BF4F9E}" type="slidenum">
              <a:rPr lang="en-US" smtClean="0"/>
              <a:t>21</a:t>
            </a:fld>
            <a:endParaRPr lang="en-US"/>
          </a:p>
        </p:txBody>
      </p:sp>
    </p:spTree>
    <p:extLst>
      <p:ext uri="{BB962C8B-B14F-4D97-AF65-F5344CB8AC3E}">
        <p14:creationId xmlns:p14="http://schemas.microsoft.com/office/powerpoint/2010/main" val="16605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A082-D3E0-4937-AAEB-59C891F87FF0}"/>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E7BE3A2-53EC-43FF-8C6C-43A3FE3ABFE9}"/>
              </a:ext>
            </a:extLst>
          </p:cNvPr>
          <p:cNvSpPr>
            <a:spLocks noGrp="1"/>
          </p:cNvSpPr>
          <p:nvPr>
            <p:ph idx="1"/>
          </p:nvPr>
        </p:nvSpPr>
        <p:spPr/>
        <p:txBody>
          <a:bodyPr/>
          <a:lstStyle/>
          <a:p>
            <a:r>
              <a:rPr lang="en-US" sz="2400" dirty="0"/>
              <a:t>When running code "under test", a tester runs a selection of source code in order to ascertain whether or not the actual result of running that selection was the expected result. </a:t>
            </a:r>
          </a:p>
          <a:p>
            <a:r>
              <a:rPr lang="en-US" sz="2400" dirty="0"/>
              <a:t>The expected result is determined by the software requirements specifications and the test data used for the test. </a:t>
            </a:r>
          </a:p>
          <a:p>
            <a:r>
              <a:rPr lang="en-US" sz="2400" dirty="0"/>
              <a:t>If the actual result of a test differs from the expected result, that test is a failed test. </a:t>
            </a:r>
          </a:p>
          <a:p>
            <a:r>
              <a:rPr lang="en-US" sz="2400" dirty="0"/>
              <a:t>The result of a failed test is known as a defect. </a:t>
            </a:r>
          </a:p>
          <a:p>
            <a:r>
              <a:rPr lang="en-US" sz="2400" dirty="0"/>
              <a:t>Once a software tester finds a defect, a software developer might attempt to modify the source code in a way that causes the source code to produce the expected result when supplied with the same test data that led the test to fail.</a:t>
            </a:r>
          </a:p>
        </p:txBody>
      </p:sp>
      <p:sp>
        <p:nvSpPr>
          <p:cNvPr id="4" name="Slide Number Placeholder 3">
            <a:extLst>
              <a:ext uri="{FF2B5EF4-FFF2-40B4-BE49-F238E27FC236}">
                <a16:creationId xmlns:a16="http://schemas.microsoft.com/office/drawing/2014/main" id="{9C6543C4-1F17-4366-A694-C7504CE8E7A4}"/>
              </a:ext>
            </a:extLst>
          </p:cNvPr>
          <p:cNvSpPr>
            <a:spLocks noGrp="1"/>
          </p:cNvSpPr>
          <p:nvPr>
            <p:ph type="sldNum" sz="quarter" idx="12"/>
          </p:nvPr>
        </p:nvSpPr>
        <p:spPr/>
        <p:txBody>
          <a:bodyPr/>
          <a:lstStyle/>
          <a:p>
            <a:fld id="{7A083D18-4995-4141-B55A-D725C1BF4F9E}" type="slidenum">
              <a:rPr lang="en-US" smtClean="0"/>
              <a:t>3</a:t>
            </a:fld>
            <a:endParaRPr lang="en-US"/>
          </a:p>
        </p:txBody>
      </p:sp>
    </p:spTree>
    <p:extLst>
      <p:ext uri="{BB962C8B-B14F-4D97-AF65-F5344CB8AC3E}">
        <p14:creationId xmlns:p14="http://schemas.microsoft.com/office/powerpoint/2010/main" val="123222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8214-20FE-4A81-BD5B-27BF0FB3E225}"/>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B2A7E6C-DC72-4F49-99DB-D327E706FF96}"/>
              </a:ext>
            </a:extLst>
          </p:cNvPr>
          <p:cNvSpPr>
            <a:spLocks noGrp="1"/>
          </p:cNvSpPr>
          <p:nvPr>
            <p:ph idx="1"/>
          </p:nvPr>
        </p:nvSpPr>
        <p:spPr/>
        <p:txBody>
          <a:bodyPr/>
          <a:lstStyle/>
          <a:p>
            <a:r>
              <a:rPr lang="en-US" sz="2400" dirty="0"/>
              <a:t>This process of running source code under test is often conducted both manually and via an automation framework. </a:t>
            </a:r>
          </a:p>
          <a:p>
            <a:r>
              <a:rPr lang="en-US" sz="2400" dirty="0"/>
              <a:t>One software tester might manually input test data while running the application and report the results of doing so using a reporting tool. </a:t>
            </a:r>
          </a:p>
          <a:p>
            <a:r>
              <a:rPr lang="en-US" sz="2400" dirty="0"/>
              <a:t>Yet another tester, however, might write unit tests in their language of choice and package those tests with the source code so that the development team can easily run test scripts once the source code is delivered to a central repository.</a:t>
            </a:r>
          </a:p>
        </p:txBody>
      </p:sp>
      <p:sp>
        <p:nvSpPr>
          <p:cNvPr id="4" name="Slide Number Placeholder 3">
            <a:extLst>
              <a:ext uri="{FF2B5EF4-FFF2-40B4-BE49-F238E27FC236}">
                <a16:creationId xmlns:a16="http://schemas.microsoft.com/office/drawing/2014/main" id="{7EEF3920-AB68-4FAA-89D6-21B9CD88D8E9}"/>
              </a:ext>
            </a:extLst>
          </p:cNvPr>
          <p:cNvSpPr>
            <a:spLocks noGrp="1"/>
          </p:cNvSpPr>
          <p:nvPr>
            <p:ph type="sldNum" sz="quarter" idx="12"/>
          </p:nvPr>
        </p:nvSpPr>
        <p:spPr/>
        <p:txBody>
          <a:bodyPr/>
          <a:lstStyle/>
          <a:p>
            <a:fld id="{7A083D18-4995-4141-B55A-D725C1BF4F9E}" type="slidenum">
              <a:rPr lang="en-US" smtClean="0"/>
              <a:t>4</a:t>
            </a:fld>
            <a:endParaRPr lang="en-US"/>
          </a:p>
        </p:txBody>
      </p:sp>
    </p:spTree>
    <p:extLst>
      <p:ext uri="{BB962C8B-B14F-4D97-AF65-F5344CB8AC3E}">
        <p14:creationId xmlns:p14="http://schemas.microsoft.com/office/powerpoint/2010/main" val="36500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6204-E036-47E3-A874-55EBA81365B3}"/>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C13BF73-640E-4A14-94E6-8CC218D64873}"/>
              </a:ext>
            </a:extLst>
          </p:cNvPr>
          <p:cNvSpPr>
            <a:spLocks noGrp="1"/>
          </p:cNvSpPr>
          <p:nvPr>
            <p:ph idx="1"/>
          </p:nvPr>
        </p:nvSpPr>
        <p:spPr/>
        <p:txBody>
          <a:bodyPr/>
          <a:lstStyle/>
          <a:p>
            <a:r>
              <a:rPr lang="en-US" dirty="0"/>
              <a:t>Unit testing, on the other hand, is about more than running source code against tests. </a:t>
            </a:r>
          </a:p>
          <a:p>
            <a:r>
              <a:rPr lang="en-US" dirty="0"/>
              <a:t>Unit tests prioritize testing source code in isolation. </a:t>
            </a:r>
          </a:p>
          <a:p>
            <a:r>
              <a:rPr lang="en-US" dirty="0"/>
              <a:t>This process entails testing the "smallest" unit of code possible. This unit is often, for instance, a single method. </a:t>
            </a:r>
          </a:p>
          <a:p>
            <a:r>
              <a:rPr lang="en-US" dirty="0"/>
              <a:t>If a unit should depend on another unit, testers typically use </a:t>
            </a:r>
            <a:r>
              <a:rPr lang="en-US" b="1" dirty="0"/>
              <a:t>mocks</a:t>
            </a:r>
            <a:r>
              <a:rPr lang="en-US" dirty="0"/>
              <a:t> or </a:t>
            </a:r>
            <a:r>
              <a:rPr lang="en-US" b="1" dirty="0"/>
              <a:t>stubs</a:t>
            </a:r>
            <a:r>
              <a:rPr lang="en-US" dirty="0"/>
              <a:t> in order to isolate the unit from its dependency during the test.</a:t>
            </a:r>
          </a:p>
        </p:txBody>
      </p:sp>
      <p:sp>
        <p:nvSpPr>
          <p:cNvPr id="4" name="Slide Number Placeholder 3">
            <a:extLst>
              <a:ext uri="{FF2B5EF4-FFF2-40B4-BE49-F238E27FC236}">
                <a16:creationId xmlns:a16="http://schemas.microsoft.com/office/drawing/2014/main" id="{0EC937DB-D29C-4FE2-A0A9-8BCBF0239972}"/>
              </a:ext>
            </a:extLst>
          </p:cNvPr>
          <p:cNvSpPr>
            <a:spLocks noGrp="1"/>
          </p:cNvSpPr>
          <p:nvPr>
            <p:ph type="sldNum" sz="quarter" idx="12"/>
          </p:nvPr>
        </p:nvSpPr>
        <p:spPr/>
        <p:txBody>
          <a:bodyPr/>
          <a:lstStyle/>
          <a:p>
            <a:fld id="{7A083D18-4995-4141-B55A-D725C1BF4F9E}" type="slidenum">
              <a:rPr lang="en-US" smtClean="0"/>
              <a:t>5</a:t>
            </a:fld>
            <a:endParaRPr lang="en-US"/>
          </a:p>
        </p:txBody>
      </p:sp>
    </p:spTree>
    <p:extLst>
      <p:ext uri="{BB962C8B-B14F-4D97-AF65-F5344CB8AC3E}">
        <p14:creationId xmlns:p14="http://schemas.microsoft.com/office/powerpoint/2010/main" val="371280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064-6A82-4C69-96AE-9B84FE0A0ABE}"/>
              </a:ext>
            </a:extLst>
          </p:cNvPr>
          <p:cNvSpPr>
            <a:spLocks noGrp="1"/>
          </p:cNvSpPr>
          <p:nvPr>
            <p:ph type="title"/>
          </p:nvPr>
        </p:nvSpPr>
        <p:spPr/>
        <p:txBody>
          <a:bodyPr/>
          <a:lstStyle/>
          <a:p>
            <a:r>
              <a:rPr lang="en-US" dirty="0"/>
              <a:t>Benefits of Unit Testing</a:t>
            </a:r>
          </a:p>
        </p:txBody>
      </p:sp>
      <p:sp>
        <p:nvSpPr>
          <p:cNvPr id="3" name="Content Placeholder 2">
            <a:extLst>
              <a:ext uri="{FF2B5EF4-FFF2-40B4-BE49-F238E27FC236}">
                <a16:creationId xmlns:a16="http://schemas.microsoft.com/office/drawing/2014/main" id="{1860E1CC-CCEE-4733-80B5-9A459F245408}"/>
              </a:ext>
            </a:extLst>
          </p:cNvPr>
          <p:cNvSpPr>
            <a:spLocks noGrp="1"/>
          </p:cNvSpPr>
          <p:nvPr>
            <p:ph idx="1"/>
          </p:nvPr>
        </p:nvSpPr>
        <p:spPr/>
        <p:txBody>
          <a:bodyPr/>
          <a:lstStyle/>
          <a:p>
            <a:r>
              <a:rPr lang="en-US" dirty="0"/>
              <a:t>Encourages Writing Testable Code</a:t>
            </a:r>
          </a:p>
          <a:p>
            <a:r>
              <a:rPr lang="en-US" dirty="0"/>
              <a:t>Isolate Defects In Source Code</a:t>
            </a:r>
          </a:p>
          <a:p>
            <a:r>
              <a:rPr lang="en-US" dirty="0"/>
              <a:t>Cost-Effective</a:t>
            </a:r>
          </a:p>
          <a:p>
            <a:r>
              <a:rPr lang="en-US" dirty="0"/>
              <a:t>Improves Overall Code Quality</a:t>
            </a:r>
          </a:p>
          <a:p>
            <a:r>
              <a:rPr lang="en-US" dirty="0"/>
              <a:t>Confidence When Refactoring</a:t>
            </a:r>
          </a:p>
        </p:txBody>
      </p:sp>
      <p:sp>
        <p:nvSpPr>
          <p:cNvPr id="4" name="Slide Number Placeholder 3">
            <a:extLst>
              <a:ext uri="{FF2B5EF4-FFF2-40B4-BE49-F238E27FC236}">
                <a16:creationId xmlns:a16="http://schemas.microsoft.com/office/drawing/2014/main" id="{836BB739-3556-43D5-B281-BAA1C7FC4CF2}"/>
              </a:ext>
            </a:extLst>
          </p:cNvPr>
          <p:cNvSpPr>
            <a:spLocks noGrp="1"/>
          </p:cNvSpPr>
          <p:nvPr>
            <p:ph type="sldNum" sz="quarter" idx="12"/>
          </p:nvPr>
        </p:nvSpPr>
        <p:spPr/>
        <p:txBody>
          <a:bodyPr/>
          <a:lstStyle/>
          <a:p>
            <a:fld id="{7A083D18-4995-4141-B55A-D725C1BF4F9E}" type="slidenum">
              <a:rPr lang="en-US" smtClean="0"/>
              <a:t>6</a:t>
            </a:fld>
            <a:endParaRPr lang="en-US"/>
          </a:p>
        </p:txBody>
      </p:sp>
    </p:spTree>
    <p:extLst>
      <p:ext uri="{BB962C8B-B14F-4D97-AF65-F5344CB8AC3E}">
        <p14:creationId xmlns:p14="http://schemas.microsoft.com/office/powerpoint/2010/main" val="164588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4F9-06DF-4160-8670-0EB0A26102F8}"/>
              </a:ext>
            </a:extLst>
          </p:cNvPr>
          <p:cNvSpPr>
            <a:spLocks noGrp="1"/>
          </p:cNvSpPr>
          <p:nvPr>
            <p:ph type="title"/>
          </p:nvPr>
        </p:nvSpPr>
        <p:spPr/>
        <p:txBody>
          <a:bodyPr/>
          <a:lstStyle/>
          <a:p>
            <a:r>
              <a:rPr lang="en-US" dirty="0"/>
              <a:t>Test-Driven Development (TDD)</a:t>
            </a:r>
          </a:p>
        </p:txBody>
      </p:sp>
      <p:sp>
        <p:nvSpPr>
          <p:cNvPr id="3" name="Content Placeholder 2">
            <a:extLst>
              <a:ext uri="{FF2B5EF4-FFF2-40B4-BE49-F238E27FC236}">
                <a16:creationId xmlns:a16="http://schemas.microsoft.com/office/drawing/2014/main" id="{2A71D224-A7C7-495B-86F0-AC534915FB04}"/>
              </a:ext>
            </a:extLst>
          </p:cNvPr>
          <p:cNvSpPr>
            <a:spLocks noGrp="1"/>
          </p:cNvSpPr>
          <p:nvPr>
            <p:ph idx="1"/>
          </p:nvPr>
        </p:nvSpPr>
        <p:spPr/>
        <p:txBody>
          <a:bodyPr/>
          <a:lstStyle/>
          <a:p>
            <a:r>
              <a:rPr lang="en-US" sz="2400" dirty="0"/>
              <a:t>Test-driven development (TDD) is an approach to software development in which each line of code is "written in response to a test that a programmer writes just before coding". </a:t>
            </a:r>
          </a:p>
          <a:p>
            <a:r>
              <a:rPr lang="en-US" sz="2400" dirty="0"/>
              <a:t>In other words, test-driven development emphasizes a "test-first" approach in which programmers create test cases first and then write source code which passes these tests.</a:t>
            </a:r>
          </a:p>
          <a:p>
            <a:r>
              <a:rPr lang="en-US" sz="2400" dirty="0"/>
              <a:t>When using a test-driven approach to software development, programming, testing, and refactoring code are closely intertwined. </a:t>
            </a:r>
          </a:p>
          <a:p>
            <a:r>
              <a:rPr lang="en-US" sz="2400" dirty="0"/>
              <a:t>A developer who subscribes to test-driven development typically writes the appropriate test cases, writes the source code, runs the tests, and then refactors the code as necessary.</a:t>
            </a:r>
          </a:p>
        </p:txBody>
      </p:sp>
      <p:sp>
        <p:nvSpPr>
          <p:cNvPr id="4" name="Slide Number Placeholder 3">
            <a:extLst>
              <a:ext uri="{FF2B5EF4-FFF2-40B4-BE49-F238E27FC236}">
                <a16:creationId xmlns:a16="http://schemas.microsoft.com/office/drawing/2014/main" id="{CF314AA7-6511-4F5A-8918-BF8DA167A03E}"/>
              </a:ext>
            </a:extLst>
          </p:cNvPr>
          <p:cNvSpPr>
            <a:spLocks noGrp="1"/>
          </p:cNvSpPr>
          <p:nvPr>
            <p:ph type="sldNum" sz="quarter" idx="12"/>
          </p:nvPr>
        </p:nvSpPr>
        <p:spPr/>
        <p:txBody>
          <a:bodyPr/>
          <a:lstStyle/>
          <a:p>
            <a:fld id="{7A083D18-4995-4141-B55A-D725C1BF4F9E}" type="slidenum">
              <a:rPr lang="en-US" smtClean="0"/>
              <a:t>7</a:t>
            </a:fld>
            <a:endParaRPr lang="en-US"/>
          </a:p>
        </p:txBody>
      </p:sp>
    </p:spTree>
    <p:extLst>
      <p:ext uri="{BB962C8B-B14F-4D97-AF65-F5344CB8AC3E}">
        <p14:creationId xmlns:p14="http://schemas.microsoft.com/office/powerpoint/2010/main" val="79048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11D3-AC1A-43E0-ACF5-549792E22169}"/>
              </a:ext>
            </a:extLst>
          </p:cNvPr>
          <p:cNvSpPr>
            <a:spLocks noGrp="1"/>
          </p:cNvSpPr>
          <p:nvPr>
            <p:ph type="title"/>
          </p:nvPr>
        </p:nvSpPr>
        <p:spPr/>
        <p:txBody>
          <a:bodyPr/>
          <a:lstStyle/>
          <a:p>
            <a:r>
              <a:rPr lang="en-US" dirty="0"/>
              <a:t>Benefits of Test-Driven Development</a:t>
            </a:r>
          </a:p>
        </p:txBody>
      </p:sp>
      <p:sp>
        <p:nvSpPr>
          <p:cNvPr id="3" name="Content Placeholder 2">
            <a:extLst>
              <a:ext uri="{FF2B5EF4-FFF2-40B4-BE49-F238E27FC236}">
                <a16:creationId xmlns:a16="http://schemas.microsoft.com/office/drawing/2014/main" id="{2A407237-4C96-4178-B0A0-10A3D46E6683}"/>
              </a:ext>
            </a:extLst>
          </p:cNvPr>
          <p:cNvSpPr>
            <a:spLocks noGrp="1"/>
          </p:cNvSpPr>
          <p:nvPr>
            <p:ph idx="1"/>
          </p:nvPr>
        </p:nvSpPr>
        <p:spPr/>
        <p:txBody>
          <a:bodyPr/>
          <a:lstStyle/>
          <a:p>
            <a:r>
              <a:rPr lang="en-US" dirty="0"/>
              <a:t>Introduction of Fewer Defects Into Source Code</a:t>
            </a:r>
          </a:p>
          <a:p>
            <a:r>
              <a:rPr lang="en-US" dirty="0"/>
              <a:t>Improved Software Design</a:t>
            </a:r>
          </a:p>
        </p:txBody>
      </p:sp>
      <p:sp>
        <p:nvSpPr>
          <p:cNvPr id="4" name="Slide Number Placeholder 3">
            <a:extLst>
              <a:ext uri="{FF2B5EF4-FFF2-40B4-BE49-F238E27FC236}">
                <a16:creationId xmlns:a16="http://schemas.microsoft.com/office/drawing/2014/main" id="{0C2F05ED-B44D-4C98-8103-61873FAF03EB}"/>
              </a:ext>
            </a:extLst>
          </p:cNvPr>
          <p:cNvSpPr>
            <a:spLocks noGrp="1"/>
          </p:cNvSpPr>
          <p:nvPr>
            <p:ph type="sldNum" sz="quarter" idx="12"/>
          </p:nvPr>
        </p:nvSpPr>
        <p:spPr/>
        <p:txBody>
          <a:bodyPr/>
          <a:lstStyle/>
          <a:p>
            <a:fld id="{7A083D18-4995-4141-B55A-D725C1BF4F9E}" type="slidenum">
              <a:rPr lang="en-US" smtClean="0"/>
              <a:t>8</a:t>
            </a:fld>
            <a:endParaRPr lang="en-US"/>
          </a:p>
        </p:txBody>
      </p:sp>
    </p:spTree>
    <p:extLst>
      <p:ext uri="{BB962C8B-B14F-4D97-AF65-F5344CB8AC3E}">
        <p14:creationId xmlns:p14="http://schemas.microsoft.com/office/powerpoint/2010/main" val="3669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F49-7FAB-4833-8AC5-3B7E3956F1EC}"/>
              </a:ext>
            </a:extLst>
          </p:cNvPr>
          <p:cNvSpPr>
            <a:spLocks noGrp="1"/>
          </p:cNvSpPr>
          <p:nvPr>
            <p:ph type="title"/>
          </p:nvPr>
        </p:nvSpPr>
        <p:spPr/>
        <p:txBody>
          <a:bodyPr/>
          <a:lstStyle/>
          <a:p>
            <a:r>
              <a:rPr lang="en-US" dirty="0"/>
              <a:t>The Hazards of Test-Driven Development</a:t>
            </a:r>
          </a:p>
        </p:txBody>
      </p:sp>
      <p:sp>
        <p:nvSpPr>
          <p:cNvPr id="3" name="Content Placeholder 2">
            <a:extLst>
              <a:ext uri="{FF2B5EF4-FFF2-40B4-BE49-F238E27FC236}">
                <a16:creationId xmlns:a16="http://schemas.microsoft.com/office/drawing/2014/main" id="{AF16A2F2-6D71-4D5C-A457-449F84F6076F}"/>
              </a:ext>
            </a:extLst>
          </p:cNvPr>
          <p:cNvSpPr>
            <a:spLocks noGrp="1"/>
          </p:cNvSpPr>
          <p:nvPr>
            <p:ph idx="1"/>
          </p:nvPr>
        </p:nvSpPr>
        <p:spPr/>
        <p:txBody>
          <a:bodyPr/>
          <a:lstStyle/>
          <a:p>
            <a:r>
              <a:rPr lang="en-US" dirty="0"/>
              <a:t>Writing a Large Number of Tests At Once</a:t>
            </a:r>
          </a:p>
          <a:p>
            <a:r>
              <a:rPr lang="en-US" dirty="0"/>
              <a:t>Creating Extremely Trivial Tests</a:t>
            </a:r>
          </a:p>
          <a:p>
            <a:r>
              <a:rPr lang="en-US" dirty="0"/>
              <a:t>Creating Tests That Are Too Broad</a:t>
            </a:r>
          </a:p>
          <a:p>
            <a:pPr marL="0" indent="0">
              <a:buNone/>
            </a:pPr>
            <a:endParaRPr lang="en-US" dirty="0"/>
          </a:p>
        </p:txBody>
      </p:sp>
      <p:sp>
        <p:nvSpPr>
          <p:cNvPr id="4" name="Slide Number Placeholder 3">
            <a:extLst>
              <a:ext uri="{FF2B5EF4-FFF2-40B4-BE49-F238E27FC236}">
                <a16:creationId xmlns:a16="http://schemas.microsoft.com/office/drawing/2014/main" id="{6C2AE750-5728-40AF-9FF9-9BE763D6A662}"/>
              </a:ext>
            </a:extLst>
          </p:cNvPr>
          <p:cNvSpPr>
            <a:spLocks noGrp="1"/>
          </p:cNvSpPr>
          <p:nvPr>
            <p:ph type="sldNum" sz="quarter" idx="12"/>
          </p:nvPr>
        </p:nvSpPr>
        <p:spPr/>
        <p:txBody>
          <a:bodyPr/>
          <a:lstStyle/>
          <a:p>
            <a:fld id="{7A083D18-4995-4141-B55A-D725C1BF4F9E}" type="slidenum">
              <a:rPr lang="en-US" smtClean="0"/>
              <a:t>9</a:t>
            </a:fld>
            <a:endParaRPr lang="en-US"/>
          </a:p>
        </p:txBody>
      </p:sp>
    </p:spTree>
    <p:extLst>
      <p:ext uri="{BB962C8B-B14F-4D97-AF65-F5344CB8AC3E}">
        <p14:creationId xmlns:p14="http://schemas.microsoft.com/office/powerpoint/2010/main" val="317836812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123</TotalTime>
  <Words>1489</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Learner Template</vt:lpstr>
      <vt:lpstr>Unit Testing and Test Driven Development (TDD)</vt:lpstr>
      <vt:lpstr>What Is Unit Testing?</vt:lpstr>
      <vt:lpstr>What Is Unit Testing?</vt:lpstr>
      <vt:lpstr>What Is Unit Testing?</vt:lpstr>
      <vt:lpstr>What Is Unit Testing?</vt:lpstr>
      <vt:lpstr>Benefits of Unit Testing</vt:lpstr>
      <vt:lpstr>Test-Driven Development (TDD)</vt:lpstr>
      <vt:lpstr>Benefits of Test-Driven Development</vt:lpstr>
      <vt:lpstr>The Hazards of Test-Driven Development</vt:lpstr>
      <vt:lpstr>Test-Driven Development (TDD)</vt:lpstr>
      <vt:lpstr>Implementing Test-Driven Development</vt:lpstr>
      <vt:lpstr>Data-Driven Tests</vt:lpstr>
      <vt:lpstr>Writing Testable Code</vt:lpstr>
      <vt:lpstr>Writing Testable Code –</vt:lpstr>
      <vt:lpstr>What Is JUnit?</vt:lpstr>
      <vt:lpstr>What Is A Test Stub?</vt:lpstr>
      <vt:lpstr>Test Stub</vt:lpstr>
      <vt:lpstr>Test Mock</vt:lpstr>
      <vt:lpstr>How a Test Mock Differs From a Stub</vt:lpstr>
      <vt:lpstr>Mockito</vt:lpstr>
      <vt:lpstr>Benefits of Mockito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and Test Driven Development (TDD)</dc:title>
  <dc:creator>Jasdhir Singh</dc:creator>
  <cp:lastModifiedBy>Jasdhir Singh</cp:lastModifiedBy>
  <cp:revision>37</cp:revision>
  <dcterms:created xsi:type="dcterms:W3CDTF">2022-01-10T15:55:04Z</dcterms:created>
  <dcterms:modified xsi:type="dcterms:W3CDTF">2022-10-12T08:17:15Z</dcterms:modified>
</cp:coreProperties>
</file>