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CD3CB-5850-4BC4-A7EA-81B88EFCAB0A}"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8C454-C994-416F-99BF-B11B4D28AE4C}" type="slidenum">
              <a:rPr lang="en-US" smtClean="0"/>
              <a:t>‹#›</a:t>
            </a:fld>
            <a:endParaRPr lang="en-US"/>
          </a:p>
        </p:txBody>
      </p:sp>
    </p:spTree>
    <p:extLst>
      <p:ext uri="{BB962C8B-B14F-4D97-AF65-F5344CB8AC3E}">
        <p14:creationId xmlns:p14="http://schemas.microsoft.com/office/powerpoint/2010/main" val="7536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F901073B-D48C-4015-9FA3-EA12CF939A56}" type="datetime1">
              <a:rPr lang="en-US" smtClean="0"/>
              <a:t>11/18/2022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D1AF5A2-16C4-4242-B7F7-904F20F76AFA}"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21556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84F4789-D527-4399-AD7D-8BC19357A6C8}" type="datetime1">
              <a:rPr lang="en-US" smtClean="0"/>
              <a:t>11/18/2022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2855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8EF792E-D80D-426B-8C31-626DCAE5837C}" type="datetime1">
              <a:rPr lang="en-US" smtClean="0"/>
              <a:t>11/18/2022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3204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460E3B62-D1E4-4ABB-93B6-05A6CF96C65F}" type="datetime1">
              <a:rPr lang="en-US" smtClean="0"/>
              <a:t>11/18/2022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D1AF5A2-16C4-4242-B7F7-904F20F76AF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3019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8925937-C173-4952-851E-C1A4A18BD9A0}" type="datetime1">
              <a:rPr lang="en-US" smtClean="0"/>
              <a:t>11/18/2022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9844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B32EAE8-FA5E-4A7F-B5FF-514DB96F974F}" type="datetime1">
              <a:rPr lang="en-US" smtClean="0"/>
              <a:t>11/18/2022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7567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2851FD3F-A16F-482C-8586-31C6F5C2BEBF}" type="datetime1">
              <a:rPr lang="en-US" smtClean="0"/>
              <a:t>11/18/2022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0587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1F60F4FD-DA5F-48E7-A39A-5210FA9266D7}" type="datetime1">
              <a:rPr lang="en-US" smtClean="0"/>
              <a:t>11/18/2022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795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096276BC-F2FE-4A0A-88BD-AD3B9E617FDB}" type="datetime1">
              <a:rPr lang="en-US" smtClean="0"/>
              <a:t>11/18/2022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2868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A3F6A66-7575-4C1F-B2B0-E6CD4AE61B19}" type="datetime1">
              <a:rPr lang="en-US" smtClean="0"/>
              <a:t>11/18/2022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0651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EB4BB7E-D598-4348-919F-31D8014BBE16}" type="datetime1">
              <a:rPr lang="en-US" smtClean="0"/>
              <a:t>11/18/2022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6531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62C3B07-F4C7-45AA-9FC0-6954FD2C41FD}" type="datetime1">
              <a:rPr lang="en-US" smtClean="0"/>
              <a:t>11/18/2022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D1AF5A2-16C4-4242-B7F7-904F20F76AF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1414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132A699A-895E-4135-BAB0-E6596A1A73AA}" type="datetime1">
              <a:rPr lang="en-US" smtClean="0"/>
              <a:t>11/18/2022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D1AF5A2-16C4-4242-B7F7-904F20F76AFA}"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4191574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3B5D-E2A9-F5A1-2C87-E005AF9EFE92}"/>
              </a:ext>
            </a:extLst>
          </p:cNvPr>
          <p:cNvSpPr>
            <a:spLocks noGrp="1"/>
          </p:cNvSpPr>
          <p:nvPr>
            <p:ph type="ctrTitle"/>
          </p:nvPr>
        </p:nvSpPr>
        <p:spPr/>
        <p:txBody>
          <a:bodyPr/>
          <a:lstStyle/>
          <a:p>
            <a:r>
              <a:rPr lang="en-US" dirty="0"/>
              <a:t>Performance Testing</a:t>
            </a:r>
          </a:p>
        </p:txBody>
      </p:sp>
      <p:sp>
        <p:nvSpPr>
          <p:cNvPr id="3" name="Subtitle 2">
            <a:extLst>
              <a:ext uri="{FF2B5EF4-FFF2-40B4-BE49-F238E27FC236}">
                <a16:creationId xmlns:a16="http://schemas.microsoft.com/office/drawing/2014/main" id="{E4582851-062E-9BF8-AD9F-54F8F1D3103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316A9F87-2FDB-4834-2143-4335CD29ACB2}"/>
              </a:ext>
            </a:extLst>
          </p:cNvPr>
          <p:cNvSpPr>
            <a:spLocks noGrp="1"/>
          </p:cNvSpPr>
          <p:nvPr>
            <p:ph type="sldNum" sz="quarter" idx="4"/>
          </p:nvPr>
        </p:nvSpPr>
        <p:spPr/>
        <p:txBody>
          <a:bodyPr/>
          <a:lstStyle/>
          <a:p>
            <a:fld id="{7D1AF5A2-16C4-4242-B7F7-904F20F76AFA}" type="slidenum">
              <a:rPr lang="en-US" smtClean="0"/>
              <a:t>1</a:t>
            </a:fld>
            <a:endParaRPr lang="en-US"/>
          </a:p>
        </p:txBody>
      </p:sp>
    </p:spTree>
    <p:extLst>
      <p:ext uri="{BB962C8B-B14F-4D97-AF65-F5344CB8AC3E}">
        <p14:creationId xmlns:p14="http://schemas.microsoft.com/office/powerpoint/2010/main" val="2716887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DB10-60DC-8B8E-966A-116AA461E6A1}"/>
              </a:ext>
            </a:extLst>
          </p:cNvPr>
          <p:cNvSpPr>
            <a:spLocks noGrp="1"/>
          </p:cNvSpPr>
          <p:nvPr>
            <p:ph type="title"/>
          </p:nvPr>
        </p:nvSpPr>
        <p:spPr/>
        <p:txBody>
          <a:bodyPr/>
          <a:lstStyle/>
          <a:p>
            <a:r>
              <a:rPr lang="en-US" dirty="0"/>
              <a:t>Performance Testing Metrics: </a:t>
            </a:r>
            <a:br>
              <a:rPr lang="en-US" dirty="0"/>
            </a:br>
            <a:r>
              <a:rPr lang="en-US" dirty="0"/>
              <a:t>Parameters Monitored</a:t>
            </a:r>
          </a:p>
        </p:txBody>
      </p:sp>
      <p:sp>
        <p:nvSpPr>
          <p:cNvPr id="3" name="Content Placeholder 2">
            <a:extLst>
              <a:ext uri="{FF2B5EF4-FFF2-40B4-BE49-F238E27FC236}">
                <a16:creationId xmlns:a16="http://schemas.microsoft.com/office/drawing/2014/main" id="{F4B52EBA-CF17-40F9-6B1D-A8B6D4BDB279}"/>
              </a:ext>
            </a:extLst>
          </p:cNvPr>
          <p:cNvSpPr>
            <a:spLocks noGrp="1"/>
          </p:cNvSpPr>
          <p:nvPr>
            <p:ph idx="1"/>
          </p:nvPr>
        </p:nvSpPr>
        <p:spPr/>
        <p:txBody>
          <a:bodyPr/>
          <a:lstStyle/>
          <a:p>
            <a:r>
              <a:rPr lang="en-US" sz="2400" b="1" dirty="0"/>
              <a:t>Processor Usage </a:t>
            </a:r>
            <a:r>
              <a:rPr lang="en-US" sz="2400" dirty="0"/>
              <a:t>– an amount of time processor spends executing non-idle threads.</a:t>
            </a:r>
          </a:p>
          <a:p>
            <a:r>
              <a:rPr lang="en-US" sz="2400" b="1" dirty="0"/>
              <a:t>Memory use </a:t>
            </a:r>
            <a:r>
              <a:rPr lang="en-US" sz="2400" dirty="0"/>
              <a:t>– amount of physical memory available to processes on a computer.</a:t>
            </a:r>
          </a:p>
          <a:p>
            <a:r>
              <a:rPr lang="en-US" sz="2400" b="1" dirty="0"/>
              <a:t>Disk time </a:t>
            </a:r>
            <a:r>
              <a:rPr lang="en-US" sz="2400" dirty="0"/>
              <a:t>– amount of time disk is busy executing a read or write request.</a:t>
            </a:r>
          </a:p>
          <a:p>
            <a:r>
              <a:rPr lang="en-US" sz="2400" b="1" dirty="0"/>
              <a:t>Bandwidth</a:t>
            </a:r>
            <a:r>
              <a:rPr lang="en-US" sz="2400" dirty="0"/>
              <a:t> – shows the bits per second used by a network interface.</a:t>
            </a:r>
          </a:p>
          <a:p>
            <a:r>
              <a:rPr lang="en-US" sz="2400" b="1" dirty="0"/>
              <a:t>Private bytes </a:t>
            </a:r>
            <a:r>
              <a:rPr lang="en-US" sz="2400" dirty="0"/>
              <a:t>– number of bytes a process has allocated that can’t be shared amongst other processes. These are used to measure memory leaks and usage.</a:t>
            </a:r>
          </a:p>
          <a:p>
            <a:r>
              <a:rPr lang="en-US" sz="2400" b="1" dirty="0"/>
              <a:t>Committed memory </a:t>
            </a:r>
            <a:r>
              <a:rPr lang="en-US" sz="2400" dirty="0"/>
              <a:t>– amount of virtual memory used.</a:t>
            </a:r>
          </a:p>
        </p:txBody>
      </p:sp>
      <p:sp>
        <p:nvSpPr>
          <p:cNvPr id="4" name="Slide Number Placeholder 3">
            <a:extLst>
              <a:ext uri="{FF2B5EF4-FFF2-40B4-BE49-F238E27FC236}">
                <a16:creationId xmlns:a16="http://schemas.microsoft.com/office/drawing/2014/main" id="{8CF792A7-EF46-F653-A44F-6950B361F3A8}"/>
              </a:ext>
            </a:extLst>
          </p:cNvPr>
          <p:cNvSpPr>
            <a:spLocks noGrp="1"/>
          </p:cNvSpPr>
          <p:nvPr>
            <p:ph type="sldNum" sz="quarter" idx="12"/>
          </p:nvPr>
        </p:nvSpPr>
        <p:spPr/>
        <p:txBody>
          <a:bodyPr/>
          <a:lstStyle/>
          <a:p>
            <a:fld id="{7D1AF5A2-16C4-4242-B7F7-904F20F76AFA}" type="slidenum">
              <a:rPr lang="en-US" smtClean="0"/>
              <a:t>10</a:t>
            </a:fld>
            <a:endParaRPr lang="en-US"/>
          </a:p>
        </p:txBody>
      </p:sp>
    </p:spTree>
    <p:extLst>
      <p:ext uri="{BB962C8B-B14F-4D97-AF65-F5344CB8AC3E}">
        <p14:creationId xmlns:p14="http://schemas.microsoft.com/office/powerpoint/2010/main" val="52894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1686-FE9D-12E0-9803-435ED7F75E4C}"/>
              </a:ext>
            </a:extLst>
          </p:cNvPr>
          <p:cNvSpPr>
            <a:spLocks noGrp="1"/>
          </p:cNvSpPr>
          <p:nvPr>
            <p:ph type="title"/>
          </p:nvPr>
        </p:nvSpPr>
        <p:spPr/>
        <p:txBody>
          <a:bodyPr/>
          <a:lstStyle/>
          <a:p>
            <a:r>
              <a:rPr lang="en-US" dirty="0"/>
              <a:t>Performance Testing Metrics: </a:t>
            </a:r>
            <a:br>
              <a:rPr lang="en-US" dirty="0"/>
            </a:br>
            <a:r>
              <a:rPr lang="en-US" dirty="0"/>
              <a:t>Parameters Monitored</a:t>
            </a:r>
          </a:p>
        </p:txBody>
      </p:sp>
      <p:sp>
        <p:nvSpPr>
          <p:cNvPr id="3" name="Content Placeholder 2">
            <a:extLst>
              <a:ext uri="{FF2B5EF4-FFF2-40B4-BE49-F238E27FC236}">
                <a16:creationId xmlns:a16="http://schemas.microsoft.com/office/drawing/2014/main" id="{6C5F32C0-F620-188F-1ACB-83FA91C22D2C}"/>
              </a:ext>
            </a:extLst>
          </p:cNvPr>
          <p:cNvSpPr>
            <a:spLocks noGrp="1"/>
          </p:cNvSpPr>
          <p:nvPr>
            <p:ph idx="1"/>
          </p:nvPr>
        </p:nvSpPr>
        <p:spPr/>
        <p:txBody>
          <a:bodyPr/>
          <a:lstStyle/>
          <a:p>
            <a:r>
              <a:rPr lang="en-US" sz="2400" b="1" dirty="0"/>
              <a:t>Memory pages/second </a:t>
            </a:r>
            <a:r>
              <a:rPr lang="en-US" sz="2400" dirty="0"/>
              <a:t>– number of pages written to or read from the disk in order to resolve hard page faults. Hard page faults are when code not from the current working set is called up from elsewhere and retrieved from a disk.</a:t>
            </a:r>
          </a:p>
          <a:p>
            <a:r>
              <a:rPr lang="en-US" sz="2400" b="1" dirty="0"/>
              <a:t>Page faults/second </a:t>
            </a:r>
            <a:r>
              <a:rPr lang="en-US" sz="2400" dirty="0"/>
              <a:t>– the overall rate in which fault pages are processed by the processor. This again occurs when a process requires code from outside its working set.</a:t>
            </a:r>
          </a:p>
          <a:p>
            <a:r>
              <a:rPr lang="en-US" sz="2400" b="1" dirty="0"/>
              <a:t>CPU interrupts per second </a:t>
            </a:r>
            <a:r>
              <a:rPr lang="en-US" sz="2400" dirty="0"/>
              <a:t>– is the avg. number of hardware interrupts a processor is receiving and processing each second.</a:t>
            </a:r>
          </a:p>
          <a:p>
            <a:r>
              <a:rPr lang="en-US" sz="2400" b="1" dirty="0"/>
              <a:t>Disk queue length </a:t>
            </a:r>
            <a:r>
              <a:rPr lang="en-US" sz="2400" dirty="0"/>
              <a:t>– is the avg. no. of read and write requests queued for the selected disk during a sample interval.</a:t>
            </a:r>
          </a:p>
        </p:txBody>
      </p:sp>
      <p:sp>
        <p:nvSpPr>
          <p:cNvPr id="4" name="Slide Number Placeholder 3">
            <a:extLst>
              <a:ext uri="{FF2B5EF4-FFF2-40B4-BE49-F238E27FC236}">
                <a16:creationId xmlns:a16="http://schemas.microsoft.com/office/drawing/2014/main" id="{B5DF1E83-FFD6-F0A0-5D92-87EC71E8F069}"/>
              </a:ext>
            </a:extLst>
          </p:cNvPr>
          <p:cNvSpPr>
            <a:spLocks noGrp="1"/>
          </p:cNvSpPr>
          <p:nvPr>
            <p:ph type="sldNum" sz="quarter" idx="12"/>
          </p:nvPr>
        </p:nvSpPr>
        <p:spPr/>
        <p:txBody>
          <a:bodyPr/>
          <a:lstStyle/>
          <a:p>
            <a:fld id="{7D1AF5A2-16C4-4242-B7F7-904F20F76AFA}" type="slidenum">
              <a:rPr lang="en-US" smtClean="0"/>
              <a:t>11</a:t>
            </a:fld>
            <a:endParaRPr lang="en-US"/>
          </a:p>
        </p:txBody>
      </p:sp>
    </p:spTree>
    <p:extLst>
      <p:ext uri="{BB962C8B-B14F-4D97-AF65-F5344CB8AC3E}">
        <p14:creationId xmlns:p14="http://schemas.microsoft.com/office/powerpoint/2010/main" val="395186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4A4B-D058-2063-7D1A-7EFFB9F9E608}"/>
              </a:ext>
            </a:extLst>
          </p:cNvPr>
          <p:cNvSpPr>
            <a:spLocks noGrp="1"/>
          </p:cNvSpPr>
          <p:nvPr>
            <p:ph type="title"/>
          </p:nvPr>
        </p:nvSpPr>
        <p:spPr/>
        <p:txBody>
          <a:bodyPr/>
          <a:lstStyle/>
          <a:p>
            <a:r>
              <a:rPr lang="en-US" dirty="0"/>
              <a:t>Performance Testing Metrics: </a:t>
            </a:r>
            <a:br>
              <a:rPr lang="en-US" dirty="0"/>
            </a:br>
            <a:r>
              <a:rPr lang="en-US" dirty="0"/>
              <a:t>Parameters Monitored</a:t>
            </a:r>
          </a:p>
        </p:txBody>
      </p:sp>
      <p:sp>
        <p:nvSpPr>
          <p:cNvPr id="3" name="Content Placeholder 2">
            <a:extLst>
              <a:ext uri="{FF2B5EF4-FFF2-40B4-BE49-F238E27FC236}">
                <a16:creationId xmlns:a16="http://schemas.microsoft.com/office/drawing/2014/main" id="{45D72E8E-B302-5797-2DF4-FF3178F3BF69}"/>
              </a:ext>
            </a:extLst>
          </p:cNvPr>
          <p:cNvSpPr>
            <a:spLocks noGrp="1"/>
          </p:cNvSpPr>
          <p:nvPr>
            <p:ph idx="1"/>
          </p:nvPr>
        </p:nvSpPr>
        <p:spPr/>
        <p:txBody>
          <a:bodyPr/>
          <a:lstStyle/>
          <a:p>
            <a:r>
              <a:rPr lang="en-US" sz="2300" b="1" dirty="0"/>
              <a:t>Network output queue length </a:t>
            </a:r>
            <a:r>
              <a:rPr lang="en-US" sz="2300" dirty="0"/>
              <a:t>– length of the output packet queue in packets. Anything more than two means a delay and bottlenecking needs to be stopped.</a:t>
            </a:r>
          </a:p>
          <a:p>
            <a:r>
              <a:rPr lang="en-US" sz="2300" b="1" dirty="0"/>
              <a:t>Network bytes total per second </a:t>
            </a:r>
            <a:r>
              <a:rPr lang="en-US" sz="2300" dirty="0"/>
              <a:t>– rate which bytes are sent and received on the interface including framing characters.</a:t>
            </a:r>
          </a:p>
          <a:p>
            <a:r>
              <a:rPr lang="en-US" sz="2300" b="1" dirty="0"/>
              <a:t>Response time </a:t>
            </a:r>
            <a:r>
              <a:rPr lang="en-US" sz="2300" dirty="0"/>
              <a:t>– time from when a user enters a request until the first character of the response is received.</a:t>
            </a:r>
          </a:p>
          <a:p>
            <a:r>
              <a:rPr lang="en-US" sz="2300" b="1" dirty="0"/>
              <a:t>Throughput</a:t>
            </a:r>
            <a:r>
              <a:rPr lang="en-US" sz="2300" dirty="0"/>
              <a:t> – rate a computer or network receives requests per second.</a:t>
            </a:r>
          </a:p>
          <a:p>
            <a:r>
              <a:rPr lang="en-US" sz="2300" b="1" dirty="0"/>
              <a:t>Amount of connection pooling </a:t>
            </a:r>
            <a:r>
              <a:rPr lang="en-US" sz="2300" dirty="0"/>
              <a:t>– the number of user requests that are met by pooled connections. The more requests met by connections in the pool, the better the performance will be.</a:t>
            </a:r>
          </a:p>
          <a:p>
            <a:r>
              <a:rPr lang="en-US" sz="2300" b="1" dirty="0"/>
              <a:t>Maximum active sessions </a:t>
            </a:r>
            <a:r>
              <a:rPr lang="en-US" sz="2300" dirty="0"/>
              <a:t>– the maximum number of sessions that can be active at once.</a:t>
            </a:r>
          </a:p>
        </p:txBody>
      </p:sp>
      <p:sp>
        <p:nvSpPr>
          <p:cNvPr id="4" name="Slide Number Placeholder 3">
            <a:extLst>
              <a:ext uri="{FF2B5EF4-FFF2-40B4-BE49-F238E27FC236}">
                <a16:creationId xmlns:a16="http://schemas.microsoft.com/office/drawing/2014/main" id="{D297BF35-EC04-5B34-0142-75EAB97859AE}"/>
              </a:ext>
            </a:extLst>
          </p:cNvPr>
          <p:cNvSpPr>
            <a:spLocks noGrp="1"/>
          </p:cNvSpPr>
          <p:nvPr>
            <p:ph type="sldNum" sz="quarter" idx="12"/>
          </p:nvPr>
        </p:nvSpPr>
        <p:spPr/>
        <p:txBody>
          <a:bodyPr/>
          <a:lstStyle/>
          <a:p>
            <a:fld id="{7D1AF5A2-16C4-4242-B7F7-904F20F76AFA}" type="slidenum">
              <a:rPr lang="en-US" smtClean="0"/>
              <a:t>12</a:t>
            </a:fld>
            <a:endParaRPr lang="en-US"/>
          </a:p>
        </p:txBody>
      </p:sp>
    </p:spTree>
    <p:extLst>
      <p:ext uri="{BB962C8B-B14F-4D97-AF65-F5344CB8AC3E}">
        <p14:creationId xmlns:p14="http://schemas.microsoft.com/office/powerpoint/2010/main" val="198959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4D5F-5465-252A-1B0B-E0579419A534}"/>
              </a:ext>
            </a:extLst>
          </p:cNvPr>
          <p:cNvSpPr>
            <a:spLocks noGrp="1"/>
          </p:cNvSpPr>
          <p:nvPr>
            <p:ph type="title"/>
          </p:nvPr>
        </p:nvSpPr>
        <p:spPr/>
        <p:txBody>
          <a:bodyPr/>
          <a:lstStyle/>
          <a:p>
            <a:r>
              <a:rPr lang="en-US" dirty="0"/>
              <a:t>Performance Testing Metrics: </a:t>
            </a:r>
            <a:br>
              <a:rPr lang="en-US" dirty="0"/>
            </a:br>
            <a:r>
              <a:rPr lang="en-US" dirty="0"/>
              <a:t>Parameters Monitored</a:t>
            </a:r>
          </a:p>
        </p:txBody>
      </p:sp>
      <p:sp>
        <p:nvSpPr>
          <p:cNvPr id="3" name="Content Placeholder 2">
            <a:extLst>
              <a:ext uri="{FF2B5EF4-FFF2-40B4-BE49-F238E27FC236}">
                <a16:creationId xmlns:a16="http://schemas.microsoft.com/office/drawing/2014/main" id="{0C21AF18-7F4F-90DE-7434-85D9C6EBAD9C}"/>
              </a:ext>
            </a:extLst>
          </p:cNvPr>
          <p:cNvSpPr>
            <a:spLocks noGrp="1"/>
          </p:cNvSpPr>
          <p:nvPr>
            <p:ph idx="1"/>
          </p:nvPr>
        </p:nvSpPr>
        <p:spPr/>
        <p:txBody>
          <a:bodyPr/>
          <a:lstStyle/>
          <a:p>
            <a:r>
              <a:rPr lang="en-US" sz="2200" b="1" dirty="0"/>
              <a:t>Hit ratios </a:t>
            </a:r>
            <a:r>
              <a:rPr lang="en-US" sz="2200" dirty="0"/>
              <a:t>– This has to do with the number of SQL statements that are handled by cached data instead of expensive I/O operations. This is a good place to start for solving bottlenecking issues.</a:t>
            </a:r>
          </a:p>
          <a:p>
            <a:r>
              <a:rPr lang="en-US" sz="2200" b="1" dirty="0"/>
              <a:t>Hits per second </a:t>
            </a:r>
            <a:r>
              <a:rPr lang="en-US" sz="2200" dirty="0"/>
              <a:t>– the no. of hits on a web server during each second of a load test.</a:t>
            </a:r>
          </a:p>
          <a:p>
            <a:r>
              <a:rPr lang="en-US" sz="2200" b="1" dirty="0"/>
              <a:t>Rollback segment </a:t>
            </a:r>
            <a:r>
              <a:rPr lang="en-US" sz="2200" dirty="0"/>
              <a:t>– the amount of data that can rollback at any point in time.</a:t>
            </a:r>
          </a:p>
          <a:p>
            <a:r>
              <a:rPr lang="en-US" sz="2200" b="1" dirty="0"/>
              <a:t>Database locks </a:t>
            </a:r>
            <a:r>
              <a:rPr lang="en-US" sz="2200" dirty="0"/>
              <a:t>– locking of tables and databases needs to be monitored and carefully tuned.</a:t>
            </a:r>
          </a:p>
          <a:p>
            <a:r>
              <a:rPr lang="en-US" sz="2200" b="1" dirty="0"/>
              <a:t>Top waits </a:t>
            </a:r>
            <a:r>
              <a:rPr lang="en-US" sz="2200" dirty="0"/>
              <a:t>– are monitored to determine what wait times can be cut down when dealing with the how fast data is retrieved from memory</a:t>
            </a:r>
          </a:p>
          <a:p>
            <a:r>
              <a:rPr lang="en-US" sz="2200" b="1" dirty="0"/>
              <a:t>Thread counts </a:t>
            </a:r>
            <a:r>
              <a:rPr lang="en-US" sz="2200" dirty="0"/>
              <a:t>– An applications health can be measured by the no. of threads that are running and currently active.</a:t>
            </a:r>
          </a:p>
          <a:p>
            <a:r>
              <a:rPr lang="en-US" sz="2200" b="1" dirty="0"/>
              <a:t>Garbage collection </a:t>
            </a:r>
            <a:r>
              <a:rPr lang="en-US" sz="2200" dirty="0"/>
              <a:t>– It has to do with returning unused memory back to the system. Garbage collection needs to be monitored for efficiency.</a:t>
            </a:r>
          </a:p>
        </p:txBody>
      </p:sp>
      <p:sp>
        <p:nvSpPr>
          <p:cNvPr id="4" name="Slide Number Placeholder 3">
            <a:extLst>
              <a:ext uri="{FF2B5EF4-FFF2-40B4-BE49-F238E27FC236}">
                <a16:creationId xmlns:a16="http://schemas.microsoft.com/office/drawing/2014/main" id="{CFAA7551-CCFA-A0A4-081B-FAA872D5ABB5}"/>
              </a:ext>
            </a:extLst>
          </p:cNvPr>
          <p:cNvSpPr>
            <a:spLocks noGrp="1"/>
          </p:cNvSpPr>
          <p:nvPr>
            <p:ph type="sldNum" sz="quarter" idx="12"/>
          </p:nvPr>
        </p:nvSpPr>
        <p:spPr/>
        <p:txBody>
          <a:bodyPr/>
          <a:lstStyle/>
          <a:p>
            <a:fld id="{7D1AF5A2-16C4-4242-B7F7-904F20F76AFA}" type="slidenum">
              <a:rPr lang="en-US" smtClean="0"/>
              <a:t>13</a:t>
            </a:fld>
            <a:endParaRPr lang="en-US"/>
          </a:p>
        </p:txBody>
      </p:sp>
    </p:spTree>
    <p:extLst>
      <p:ext uri="{BB962C8B-B14F-4D97-AF65-F5344CB8AC3E}">
        <p14:creationId xmlns:p14="http://schemas.microsoft.com/office/powerpoint/2010/main" val="81587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DCAE-1C26-3D64-E76F-F59E052E07CB}"/>
              </a:ext>
            </a:extLst>
          </p:cNvPr>
          <p:cNvSpPr>
            <a:spLocks noGrp="1"/>
          </p:cNvSpPr>
          <p:nvPr>
            <p:ph type="title"/>
          </p:nvPr>
        </p:nvSpPr>
        <p:spPr/>
        <p:txBody>
          <a:bodyPr/>
          <a:lstStyle/>
          <a:p>
            <a:r>
              <a:rPr lang="en-US" dirty="0"/>
              <a:t>Example Performance Test Cases</a:t>
            </a:r>
          </a:p>
        </p:txBody>
      </p:sp>
      <p:sp>
        <p:nvSpPr>
          <p:cNvPr id="3" name="Content Placeholder 2">
            <a:extLst>
              <a:ext uri="{FF2B5EF4-FFF2-40B4-BE49-F238E27FC236}">
                <a16:creationId xmlns:a16="http://schemas.microsoft.com/office/drawing/2014/main" id="{A45E9A2A-33B5-2D1F-0FCE-68DB5EB91C08}"/>
              </a:ext>
            </a:extLst>
          </p:cNvPr>
          <p:cNvSpPr>
            <a:spLocks noGrp="1"/>
          </p:cNvSpPr>
          <p:nvPr>
            <p:ph idx="1"/>
          </p:nvPr>
        </p:nvSpPr>
        <p:spPr/>
        <p:txBody>
          <a:bodyPr/>
          <a:lstStyle/>
          <a:p>
            <a:pPr algn="l">
              <a:buFont typeface="Arial" panose="020B0604020202020204" pitchFamily="34" charset="0"/>
              <a:buChar char="•"/>
            </a:pPr>
            <a:r>
              <a:rPr lang="en-US" sz="2400" b="1" i="0" dirty="0">
                <a:solidFill>
                  <a:srgbClr val="222222"/>
                </a:solidFill>
                <a:effectLst/>
                <a:latin typeface="Source Sans Pro" panose="020B0503030403020204" pitchFamily="34" charset="0"/>
              </a:rPr>
              <a:t>Test Case 01:</a:t>
            </a:r>
            <a:r>
              <a:rPr lang="en-US" sz="2400" b="0" i="0" dirty="0">
                <a:solidFill>
                  <a:srgbClr val="222222"/>
                </a:solidFill>
                <a:effectLst/>
                <a:latin typeface="Source Sans Pro" panose="020B0503030403020204" pitchFamily="34" charset="0"/>
              </a:rPr>
              <a:t> Verify response time is not more than 4 secs when 1000 users access the website simultaneously.</a:t>
            </a:r>
          </a:p>
          <a:p>
            <a:pPr algn="l">
              <a:buFont typeface="Arial" panose="020B0604020202020204" pitchFamily="34" charset="0"/>
              <a:buChar char="•"/>
            </a:pPr>
            <a:r>
              <a:rPr lang="en-US" sz="2400" b="1" i="0" dirty="0">
                <a:solidFill>
                  <a:srgbClr val="222222"/>
                </a:solidFill>
                <a:effectLst/>
                <a:latin typeface="Source Sans Pro" panose="020B0503030403020204" pitchFamily="34" charset="0"/>
              </a:rPr>
              <a:t>Test Case 02: </a:t>
            </a:r>
            <a:r>
              <a:rPr lang="en-US" sz="2400" b="0" i="0" dirty="0">
                <a:solidFill>
                  <a:srgbClr val="222222"/>
                </a:solidFill>
                <a:effectLst/>
                <a:latin typeface="Source Sans Pro" panose="020B0503030403020204" pitchFamily="34" charset="0"/>
              </a:rPr>
              <a:t>Verify response time of the Application Under Load is within an acceptable range when the network connectivity is slow</a:t>
            </a:r>
          </a:p>
          <a:p>
            <a:pPr algn="l">
              <a:buFont typeface="Arial" panose="020B0604020202020204" pitchFamily="34" charset="0"/>
              <a:buChar char="•"/>
            </a:pPr>
            <a:r>
              <a:rPr lang="en-US" sz="2400" b="1" i="0" dirty="0">
                <a:solidFill>
                  <a:srgbClr val="222222"/>
                </a:solidFill>
                <a:effectLst/>
                <a:latin typeface="Source Sans Pro" panose="020B0503030403020204" pitchFamily="34" charset="0"/>
              </a:rPr>
              <a:t>Test Case 03: </a:t>
            </a:r>
            <a:r>
              <a:rPr lang="en-US" sz="2400" b="0" i="0" dirty="0">
                <a:solidFill>
                  <a:srgbClr val="222222"/>
                </a:solidFill>
                <a:effectLst/>
                <a:latin typeface="Source Sans Pro" panose="020B0503030403020204" pitchFamily="34" charset="0"/>
              </a:rPr>
              <a:t>Check the maximum number of users that the application can handle before it crashes.</a:t>
            </a:r>
          </a:p>
          <a:p>
            <a:pPr algn="l">
              <a:buFont typeface="Arial" panose="020B0604020202020204" pitchFamily="34" charset="0"/>
              <a:buChar char="•"/>
            </a:pPr>
            <a:r>
              <a:rPr lang="en-US" sz="2400" b="1" i="0" dirty="0">
                <a:solidFill>
                  <a:srgbClr val="222222"/>
                </a:solidFill>
                <a:effectLst/>
                <a:latin typeface="Source Sans Pro" panose="020B0503030403020204" pitchFamily="34" charset="0"/>
              </a:rPr>
              <a:t>Test Case 04: </a:t>
            </a:r>
            <a:r>
              <a:rPr lang="en-US" sz="2400" b="0" i="0" dirty="0">
                <a:solidFill>
                  <a:srgbClr val="222222"/>
                </a:solidFill>
                <a:effectLst/>
                <a:latin typeface="Source Sans Pro" panose="020B0503030403020204" pitchFamily="34" charset="0"/>
              </a:rPr>
              <a:t>Check database execution time when 500 records are read/written simultaneously.</a:t>
            </a:r>
          </a:p>
          <a:p>
            <a:pPr algn="l">
              <a:buFont typeface="Arial" panose="020B0604020202020204" pitchFamily="34" charset="0"/>
              <a:buChar char="•"/>
            </a:pPr>
            <a:r>
              <a:rPr lang="en-US" sz="2400" b="1" i="0" dirty="0">
                <a:solidFill>
                  <a:srgbClr val="222222"/>
                </a:solidFill>
                <a:effectLst/>
                <a:latin typeface="Source Sans Pro" panose="020B0503030403020204" pitchFamily="34" charset="0"/>
              </a:rPr>
              <a:t>Test Case 05: </a:t>
            </a:r>
            <a:r>
              <a:rPr lang="en-US" sz="2400" b="0" i="0" dirty="0">
                <a:solidFill>
                  <a:srgbClr val="222222"/>
                </a:solidFill>
                <a:effectLst/>
                <a:latin typeface="Source Sans Pro" panose="020B0503030403020204" pitchFamily="34" charset="0"/>
              </a:rPr>
              <a:t>Check CPU and memory usage of the application and the database server under peak load conditions</a:t>
            </a:r>
          </a:p>
          <a:p>
            <a:pPr algn="l">
              <a:buFont typeface="Arial" panose="020B0604020202020204" pitchFamily="34" charset="0"/>
              <a:buChar char="•"/>
            </a:pPr>
            <a:r>
              <a:rPr lang="en-US" sz="2400" b="1" i="0" dirty="0">
                <a:solidFill>
                  <a:srgbClr val="222222"/>
                </a:solidFill>
                <a:effectLst/>
                <a:latin typeface="Source Sans Pro" panose="020B0503030403020204" pitchFamily="34" charset="0"/>
              </a:rPr>
              <a:t>Test Case 06: </a:t>
            </a:r>
            <a:r>
              <a:rPr lang="en-US" sz="2400" b="0" i="0" dirty="0">
                <a:solidFill>
                  <a:srgbClr val="222222"/>
                </a:solidFill>
                <a:effectLst/>
                <a:latin typeface="Source Sans Pro" panose="020B0503030403020204" pitchFamily="34" charset="0"/>
              </a:rPr>
              <a:t>Verify the response time of the application under low, normal, moderate, and heavy load conditions.</a:t>
            </a:r>
          </a:p>
          <a:p>
            <a:endParaRPr lang="en-US" sz="2400" dirty="0"/>
          </a:p>
        </p:txBody>
      </p:sp>
      <p:sp>
        <p:nvSpPr>
          <p:cNvPr id="4" name="Slide Number Placeholder 3">
            <a:extLst>
              <a:ext uri="{FF2B5EF4-FFF2-40B4-BE49-F238E27FC236}">
                <a16:creationId xmlns:a16="http://schemas.microsoft.com/office/drawing/2014/main" id="{7C7756DE-B51C-1448-5C3E-8EEE3F2220D3}"/>
              </a:ext>
            </a:extLst>
          </p:cNvPr>
          <p:cNvSpPr>
            <a:spLocks noGrp="1"/>
          </p:cNvSpPr>
          <p:nvPr>
            <p:ph type="sldNum" sz="quarter" idx="12"/>
          </p:nvPr>
        </p:nvSpPr>
        <p:spPr/>
        <p:txBody>
          <a:bodyPr/>
          <a:lstStyle/>
          <a:p>
            <a:fld id="{7D1AF5A2-16C4-4242-B7F7-904F20F76AFA}" type="slidenum">
              <a:rPr lang="en-US" smtClean="0"/>
              <a:t>14</a:t>
            </a:fld>
            <a:endParaRPr lang="en-US"/>
          </a:p>
        </p:txBody>
      </p:sp>
    </p:spTree>
    <p:extLst>
      <p:ext uri="{BB962C8B-B14F-4D97-AF65-F5344CB8AC3E}">
        <p14:creationId xmlns:p14="http://schemas.microsoft.com/office/powerpoint/2010/main" val="389684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AE95-4DE4-8AF5-C0BF-9DE5CA77B7B9}"/>
              </a:ext>
            </a:extLst>
          </p:cNvPr>
          <p:cNvSpPr>
            <a:spLocks noGrp="1"/>
          </p:cNvSpPr>
          <p:nvPr>
            <p:ph type="title"/>
          </p:nvPr>
        </p:nvSpPr>
        <p:spPr/>
        <p:txBody>
          <a:bodyPr/>
          <a:lstStyle/>
          <a:p>
            <a:r>
              <a:rPr lang="en-US" dirty="0"/>
              <a:t>Performance Test Tools</a:t>
            </a:r>
          </a:p>
        </p:txBody>
      </p:sp>
      <p:sp>
        <p:nvSpPr>
          <p:cNvPr id="3" name="Content Placeholder 2">
            <a:extLst>
              <a:ext uri="{FF2B5EF4-FFF2-40B4-BE49-F238E27FC236}">
                <a16:creationId xmlns:a16="http://schemas.microsoft.com/office/drawing/2014/main" id="{B0E898A0-EE5E-C770-3210-F41D6D33FB98}"/>
              </a:ext>
            </a:extLst>
          </p:cNvPr>
          <p:cNvSpPr>
            <a:spLocks noGrp="1"/>
          </p:cNvSpPr>
          <p:nvPr>
            <p:ph idx="1"/>
          </p:nvPr>
        </p:nvSpPr>
        <p:spPr/>
        <p:txBody>
          <a:bodyPr/>
          <a:lstStyle/>
          <a:p>
            <a:r>
              <a:rPr lang="en-US" dirty="0" err="1"/>
              <a:t>Jmeter</a:t>
            </a:r>
            <a:endParaRPr lang="en-US" dirty="0"/>
          </a:p>
          <a:p>
            <a:r>
              <a:rPr lang="en-US" dirty="0"/>
              <a:t>HP LoadRunner</a:t>
            </a:r>
          </a:p>
          <a:p>
            <a:r>
              <a:rPr lang="en-US" dirty="0" err="1"/>
              <a:t>BlazeMeter</a:t>
            </a:r>
            <a:endParaRPr lang="en-US" dirty="0"/>
          </a:p>
          <a:p>
            <a:r>
              <a:rPr lang="en-US" dirty="0" err="1"/>
              <a:t>HeadSpin</a:t>
            </a:r>
            <a:endParaRPr lang="en-US" dirty="0"/>
          </a:p>
          <a:p>
            <a:r>
              <a:rPr lang="en-US" dirty="0" err="1"/>
              <a:t>LoadNinja</a:t>
            </a:r>
            <a:endParaRPr lang="en-US"/>
          </a:p>
          <a:p>
            <a:endParaRPr lang="en-US"/>
          </a:p>
        </p:txBody>
      </p:sp>
      <p:sp>
        <p:nvSpPr>
          <p:cNvPr id="4" name="Slide Number Placeholder 3">
            <a:extLst>
              <a:ext uri="{FF2B5EF4-FFF2-40B4-BE49-F238E27FC236}">
                <a16:creationId xmlns:a16="http://schemas.microsoft.com/office/drawing/2014/main" id="{C78BAB1A-5A07-7B7D-E4F8-E717E6F936FF}"/>
              </a:ext>
            </a:extLst>
          </p:cNvPr>
          <p:cNvSpPr>
            <a:spLocks noGrp="1"/>
          </p:cNvSpPr>
          <p:nvPr>
            <p:ph type="sldNum" sz="quarter" idx="12"/>
          </p:nvPr>
        </p:nvSpPr>
        <p:spPr/>
        <p:txBody>
          <a:bodyPr/>
          <a:lstStyle/>
          <a:p>
            <a:fld id="{7D1AF5A2-16C4-4242-B7F7-904F20F76AFA}" type="slidenum">
              <a:rPr lang="en-US" smtClean="0"/>
              <a:t>15</a:t>
            </a:fld>
            <a:endParaRPr lang="en-US"/>
          </a:p>
        </p:txBody>
      </p:sp>
    </p:spTree>
    <p:extLst>
      <p:ext uri="{BB962C8B-B14F-4D97-AF65-F5344CB8AC3E}">
        <p14:creationId xmlns:p14="http://schemas.microsoft.com/office/powerpoint/2010/main" val="201928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E0E5-87E9-4068-F3F8-B1EBF2F09C44}"/>
              </a:ext>
            </a:extLst>
          </p:cNvPr>
          <p:cNvSpPr>
            <a:spLocks noGrp="1"/>
          </p:cNvSpPr>
          <p:nvPr>
            <p:ph type="title"/>
          </p:nvPr>
        </p:nvSpPr>
        <p:spPr/>
        <p:txBody>
          <a:bodyPr/>
          <a:lstStyle/>
          <a:p>
            <a:r>
              <a:rPr lang="en-US" dirty="0"/>
              <a:t>Performance Testing</a:t>
            </a:r>
          </a:p>
        </p:txBody>
      </p:sp>
      <p:sp>
        <p:nvSpPr>
          <p:cNvPr id="3" name="Content Placeholder 2">
            <a:extLst>
              <a:ext uri="{FF2B5EF4-FFF2-40B4-BE49-F238E27FC236}">
                <a16:creationId xmlns:a16="http://schemas.microsoft.com/office/drawing/2014/main" id="{87992F2D-898D-5C62-63E6-5DFE64906FBB}"/>
              </a:ext>
            </a:extLst>
          </p:cNvPr>
          <p:cNvSpPr>
            <a:spLocks noGrp="1"/>
          </p:cNvSpPr>
          <p:nvPr>
            <p:ph idx="1"/>
          </p:nvPr>
        </p:nvSpPr>
        <p:spPr/>
        <p:txBody>
          <a:bodyPr/>
          <a:lstStyle/>
          <a:p>
            <a:r>
              <a:rPr lang="en-US" dirty="0"/>
              <a:t>Performance Testing is a software testing process used for testing the speed, response time, stability, reliability, scalability, and resource usage of a software application under a particular workload. </a:t>
            </a:r>
          </a:p>
          <a:p>
            <a:r>
              <a:rPr lang="en-US" dirty="0"/>
              <a:t>The main purpose of performance testing is to identify and eliminate the performance bottlenecks in the software application</a:t>
            </a:r>
            <a:r>
              <a:rPr lang="en-US"/>
              <a:t>. </a:t>
            </a:r>
            <a:endParaRPr lang="en-US" dirty="0"/>
          </a:p>
        </p:txBody>
      </p:sp>
      <p:sp>
        <p:nvSpPr>
          <p:cNvPr id="4" name="Slide Number Placeholder 3">
            <a:extLst>
              <a:ext uri="{FF2B5EF4-FFF2-40B4-BE49-F238E27FC236}">
                <a16:creationId xmlns:a16="http://schemas.microsoft.com/office/drawing/2014/main" id="{09D07688-F30F-9AAF-6506-3CDE8F7A0297}"/>
              </a:ext>
            </a:extLst>
          </p:cNvPr>
          <p:cNvSpPr>
            <a:spLocks noGrp="1"/>
          </p:cNvSpPr>
          <p:nvPr>
            <p:ph type="sldNum" sz="quarter" idx="12"/>
          </p:nvPr>
        </p:nvSpPr>
        <p:spPr/>
        <p:txBody>
          <a:bodyPr/>
          <a:lstStyle/>
          <a:p>
            <a:fld id="{7D1AF5A2-16C4-4242-B7F7-904F20F76AFA}" type="slidenum">
              <a:rPr lang="en-US" smtClean="0"/>
              <a:t>2</a:t>
            </a:fld>
            <a:endParaRPr lang="en-US"/>
          </a:p>
        </p:txBody>
      </p:sp>
    </p:spTree>
    <p:extLst>
      <p:ext uri="{BB962C8B-B14F-4D97-AF65-F5344CB8AC3E}">
        <p14:creationId xmlns:p14="http://schemas.microsoft.com/office/powerpoint/2010/main" val="419265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3347-4E8C-B5EF-2315-5AEB9158BB1F}"/>
              </a:ext>
            </a:extLst>
          </p:cNvPr>
          <p:cNvSpPr>
            <a:spLocks noGrp="1"/>
          </p:cNvSpPr>
          <p:nvPr>
            <p:ph type="title"/>
          </p:nvPr>
        </p:nvSpPr>
        <p:spPr/>
        <p:txBody>
          <a:bodyPr/>
          <a:lstStyle/>
          <a:p>
            <a:r>
              <a:rPr lang="en-US" dirty="0"/>
              <a:t>Performance Testing</a:t>
            </a:r>
          </a:p>
        </p:txBody>
      </p:sp>
      <p:sp>
        <p:nvSpPr>
          <p:cNvPr id="3" name="Content Placeholder 2">
            <a:extLst>
              <a:ext uri="{FF2B5EF4-FFF2-40B4-BE49-F238E27FC236}">
                <a16:creationId xmlns:a16="http://schemas.microsoft.com/office/drawing/2014/main" id="{0EBF855F-86EE-44ED-C952-F93F51F40E1A}"/>
              </a:ext>
            </a:extLst>
          </p:cNvPr>
          <p:cNvSpPr>
            <a:spLocks noGrp="1"/>
          </p:cNvSpPr>
          <p:nvPr>
            <p:ph idx="1"/>
          </p:nvPr>
        </p:nvSpPr>
        <p:spPr/>
        <p:txBody>
          <a:bodyPr/>
          <a:lstStyle/>
          <a:p>
            <a:pPr marL="0" indent="0">
              <a:buNone/>
            </a:pPr>
            <a:r>
              <a:rPr lang="en-US" dirty="0"/>
              <a:t>The focus of Performance Testing is checking a software program’s</a:t>
            </a:r>
          </a:p>
          <a:p>
            <a:r>
              <a:rPr lang="en-US" dirty="0"/>
              <a:t>Speed – Determines whether the application responds quickly</a:t>
            </a:r>
          </a:p>
          <a:p>
            <a:r>
              <a:rPr lang="en-US" dirty="0"/>
              <a:t>Scalability – Determines the maximum user load the software application can handle.</a:t>
            </a:r>
          </a:p>
          <a:p>
            <a:r>
              <a:rPr lang="en-US" dirty="0"/>
              <a:t>Stability – Determines if the application is stable under varying loads</a:t>
            </a:r>
          </a:p>
        </p:txBody>
      </p:sp>
      <p:sp>
        <p:nvSpPr>
          <p:cNvPr id="4" name="Slide Number Placeholder 3">
            <a:extLst>
              <a:ext uri="{FF2B5EF4-FFF2-40B4-BE49-F238E27FC236}">
                <a16:creationId xmlns:a16="http://schemas.microsoft.com/office/drawing/2014/main" id="{DBBB5630-F108-1A8B-0967-14A51054C64C}"/>
              </a:ext>
            </a:extLst>
          </p:cNvPr>
          <p:cNvSpPr>
            <a:spLocks noGrp="1"/>
          </p:cNvSpPr>
          <p:nvPr>
            <p:ph type="sldNum" sz="quarter" idx="12"/>
          </p:nvPr>
        </p:nvSpPr>
        <p:spPr/>
        <p:txBody>
          <a:bodyPr/>
          <a:lstStyle/>
          <a:p>
            <a:fld id="{7D1AF5A2-16C4-4242-B7F7-904F20F76AFA}" type="slidenum">
              <a:rPr lang="en-US" smtClean="0"/>
              <a:t>3</a:t>
            </a:fld>
            <a:endParaRPr lang="en-US"/>
          </a:p>
        </p:txBody>
      </p:sp>
    </p:spTree>
    <p:extLst>
      <p:ext uri="{BB962C8B-B14F-4D97-AF65-F5344CB8AC3E}">
        <p14:creationId xmlns:p14="http://schemas.microsoft.com/office/powerpoint/2010/main" val="223203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BFCB-7667-6D22-5A85-A681E1A83D47}"/>
              </a:ext>
            </a:extLst>
          </p:cNvPr>
          <p:cNvSpPr>
            <a:spLocks noGrp="1"/>
          </p:cNvSpPr>
          <p:nvPr>
            <p:ph type="title"/>
          </p:nvPr>
        </p:nvSpPr>
        <p:spPr/>
        <p:txBody>
          <a:bodyPr/>
          <a:lstStyle/>
          <a:p>
            <a:r>
              <a:rPr lang="en-US" dirty="0"/>
              <a:t>Why do Performance Testing?</a:t>
            </a:r>
          </a:p>
        </p:txBody>
      </p:sp>
      <p:sp>
        <p:nvSpPr>
          <p:cNvPr id="3" name="Content Placeholder 2">
            <a:extLst>
              <a:ext uri="{FF2B5EF4-FFF2-40B4-BE49-F238E27FC236}">
                <a16:creationId xmlns:a16="http://schemas.microsoft.com/office/drawing/2014/main" id="{7034D0FE-A1B0-CCF0-A91B-A472C667CDCF}"/>
              </a:ext>
            </a:extLst>
          </p:cNvPr>
          <p:cNvSpPr>
            <a:spLocks noGrp="1"/>
          </p:cNvSpPr>
          <p:nvPr>
            <p:ph idx="1"/>
          </p:nvPr>
        </p:nvSpPr>
        <p:spPr/>
        <p:txBody>
          <a:bodyPr/>
          <a:lstStyle/>
          <a:p>
            <a:r>
              <a:rPr lang="en-US" sz="2300" dirty="0"/>
              <a:t>Features and Functionality supported by a software system are not the only concern. </a:t>
            </a:r>
          </a:p>
          <a:p>
            <a:r>
              <a:rPr lang="en-US" sz="2300" dirty="0"/>
              <a:t>A software application’s performance, like its response time, reliability, resource usage, and scalability, do matter. </a:t>
            </a:r>
          </a:p>
          <a:p>
            <a:r>
              <a:rPr lang="en-US" sz="2300" dirty="0"/>
              <a:t>The goal of Performance Testing is not to find bugs but to eliminate performance bottlenecks.</a:t>
            </a:r>
          </a:p>
          <a:p>
            <a:r>
              <a:rPr lang="en-US" sz="2300" dirty="0"/>
              <a:t>Performance Testing is done to provide stakeholders with information about their application regarding speed, stability, and scalability. </a:t>
            </a:r>
          </a:p>
          <a:p>
            <a:r>
              <a:rPr lang="en-US" sz="2300" dirty="0"/>
              <a:t>More importantly, Performance Testing uncovers what needs to be improved before the product goes to market. </a:t>
            </a:r>
          </a:p>
          <a:p>
            <a:r>
              <a:rPr lang="en-US" sz="2300" dirty="0"/>
              <a:t>Without Performance Testing, the software is likely to suffer from issues such as: running slow while several users use it simultaneously, inconsistencies across different operating systems, and poor usability.</a:t>
            </a:r>
          </a:p>
        </p:txBody>
      </p:sp>
      <p:sp>
        <p:nvSpPr>
          <p:cNvPr id="4" name="Slide Number Placeholder 3">
            <a:extLst>
              <a:ext uri="{FF2B5EF4-FFF2-40B4-BE49-F238E27FC236}">
                <a16:creationId xmlns:a16="http://schemas.microsoft.com/office/drawing/2014/main" id="{FB999AD6-72B4-1504-DA44-995F893A97B6}"/>
              </a:ext>
            </a:extLst>
          </p:cNvPr>
          <p:cNvSpPr>
            <a:spLocks noGrp="1"/>
          </p:cNvSpPr>
          <p:nvPr>
            <p:ph type="sldNum" sz="quarter" idx="12"/>
          </p:nvPr>
        </p:nvSpPr>
        <p:spPr/>
        <p:txBody>
          <a:bodyPr/>
          <a:lstStyle/>
          <a:p>
            <a:fld id="{7D1AF5A2-16C4-4242-B7F7-904F20F76AFA}" type="slidenum">
              <a:rPr lang="en-US" smtClean="0"/>
              <a:t>4</a:t>
            </a:fld>
            <a:endParaRPr lang="en-US"/>
          </a:p>
        </p:txBody>
      </p:sp>
    </p:spTree>
    <p:extLst>
      <p:ext uri="{BB962C8B-B14F-4D97-AF65-F5344CB8AC3E}">
        <p14:creationId xmlns:p14="http://schemas.microsoft.com/office/powerpoint/2010/main" val="70338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1C48-1158-674D-64D1-4304C483D938}"/>
              </a:ext>
            </a:extLst>
          </p:cNvPr>
          <p:cNvSpPr>
            <a:spLocks noGrp="1"/>
          </p:cNvSpPr>
          <p:nvPr>
            <p:ph type="title"/>
          </p:nvPr>
        </p:nvSpPr>
        <p:spPr/>
        <p:txBody>
          <a:bodyPr/>
          <a:lstStyle/>
          <a:p>
            <a:r>
              <a:rPr lang="en-US" dirty="0"/>
              <a:t>Types of Performance Testing</a:t>
            </a:r>
          </a:p>
        </p:txBody>
      </p:sp>
      <p:sp>
        <p:nvSpPr>
          <p:cNvPr id="3" name="Content Placeholder 2">
            <a:extLst>
              <a:ext uri="{FF2B5EF4-FFF2-40B4-BE49-F238E27FC236}">
                <a16:creationId xmlns:a16="http://schemas.microsoft.com/office/drawing/2014/main" id="{93469062-F5F3-C5AF-C140-B0BB5AF83F1A}"/>
              </a:ext>
            </a:extLst>
          </p:cNvPr>
          <p:cNvSpPr>
            <a:spLocks noGrp="1"/>
          </p:cNvSpPr>
          <p:nvPr>
            <p:ph idx="1"/>
          </p:nvPr>
        </p:nvSpPr>
        <p:spPr/>
        <p:txBody>
          <a:bodyPr/>
          <a:lstStyle/>
          <a:p>
            <a:r>
              <a:rPr lang="en-US" sz="2600" b="1" dirty="0"/>
              <a:t>Load testing </a:t>
            </a:r>
            <a:r>
              <a:rPr lang="en-US" sz="2600" dirty="0"/>
              <a:t>– checks the application’s ability to perform under anticipated user loads. The objective is to identify performance bottlenecks before the software application goes live.</a:t>
            </a:r>
          </a:p>
          <a:p>
            <a:r>
              <a:rPr lang="en-US" sz="2600" b="1" dirty="0"/>
              <a:t>Stress testing </a:t>
            </a:r>
            <a:r>
              <a:rPr lang="en-US" sz="2600" dirty="0"/>
              <a:t>– involves testing an application under extreme workloads to see how it handles high traffic or data processing. The objective is to identify the breaking point of an application.</a:t>
            </a:r>
          </a:p>
          <a:p>
            <a:r>
              <a:rPr lang="en-US" sz="2600" b="1" dirty="0"/>
              <a:t>Endurance testing </a:t>
            </a:r>
            <a:r>
              <a:rPr lang="en-US" sz="2600" dirty="0"/>
              <a:t>– is done to make sure the software can handle the expected load over a long period of time.</a:t>
            </a:r>
          </a:p>
        </p:txBody>
      </p:sp>
      <p:sp>
        <p:nvSpPr>
          <p:cNvPr id="4" name="Slide Number Placeholder 3">
            <a:extLst>
              <a:ext uri="{FF2B5EF4-FFF2-40B4-BE49-F238E27FC236}">
                <a16:creationId xmlns:a16="http://schemas.microsoft.com/office/drawing/2014/main" id="{34D70DBE-20BF-5165-0D3A-1B22F46B5E2B}"/>
              </a:ext>
            </a:extLst>
          </p:cNvPr>
          <p:cNvSpPr>
            <a:spLocks noGrp="1"/>
          </p:cNvSpPr>
          <p:nvPr>
            <p:ph type="sldNum" sz="quarter" idx="12"/>
          </p:nvPr>
        </p:nvSpPr>
        <p:spPr/>
        <p:txBody>
          <a:bodyPr/>
          <a:lstStyle/>
          <a:p>
            <a:fld id="{7D1AF5A2-16C4-4242-B7F7-904F20F76AFA}" type="slidenum">
              <a:rPr lang="en-US" smtClean="0"/>
              <a:t>5</a:t>
            </a:fld>
            <a:endParaRPr lang="en-US"/>
          </a:p>
        </p:txBody>
      </p:sp>
    </p:spTree>
    <p:extLst>
      <p:ext uri="{BB962C8B-B14F-4D97-AF65-F5344CB8AC3E}">
        <p14:creationId xmlns:p14="http://schemas.microsoft.com/office/powerpoint/2010/main" val="325549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5BC2-3C37-BF1E-E3DB-0F6F89F91C39}"/>
              </a:ext>
            </a:extLst>
          </p:cNvPr>
          <p:cNvSpPr>
            <a:spLocks noGrp="1"/>
          </p:cNvSpPr>
          <p:nvPr>
            <p:ph type="title"/>
          </p:nvPr>
        </p:nvSpPr>
        <p:spPr/>
        <p:txBody>
          <a:bodyPr/>
          <a:lstStyle/>
          <a:p>
            <a:r>
              <a:rPr lang="en-US" dirty="0"/>
              <a:t>Types of Performance Testing</a:t>
            </a:r>
          </a:p>
        </p:txBody>
      </p:sp>
      <p:sp>
        <p:nvSpPr>
          <p:cNvPr id="3" name="Content Placeholder 2">
            <a:extLst>
              <a:ext uri="{FF2B5EF4-FFF2-40B4-BE49-F238E27FC236}">
                <a16:creationId xmlns:a16="http://schemas.microsoft.com/office/drawing/2014/main" id="{5609A6E5-F365-64B3-60E7-4851462C448E}"/>
              </a:ext>
            </a:extLst>
          </p:cNvPr>
          <p:cNvSpPr>
            <a:spLocks noGrp="1"/>
          </p:cNvSpPr>
          <p:nvPr>
            <p:ph idx="1"/>
          </p:nvPr>
        </p:nvSpPr>
        <p:spPr/>
        <p:txBody>
          <a:bodyPr/>
          <a:lstStyle/>
          <a:p>
            <a:r>
              <a:rPr lang="en-US" sz="2600" b="1" dirty="0"/>
              <a:t>Spike testing </a:t>
            </a:r>
            <a:r>
              <a:rPr lang="en-US" sz="2600" dirty="0"/>
              <a:t>– tests the software’s reaction to sudden large spikes in the load generated by users.</a:t>
            </a:r>
          </a:p>
          <a:p>
            <a:r>
              <a:rPr lang="en-US" sz="2600" b="1" dirty="0"/>
              <a:t>Volume testing </a:t>
            </a:r>
            <a:r>
              <a:rPr lang="en-US" sz="2600" dirty="0"/>
              <a:t>– Under Volume Testing large no. of. Data is populated in a database, and the overall software system’s behavior is monitored. The objective is to check software application’s performance under varying database volumes.</a:t>
            </a:r>
          </a:p>
          <a:p>
            <a:r>
              <a:rPr lang="en-US" sz="2600" b="1" dirty="0"/>
              <a:t>Scalability testing </a:t>
            </a:r>
            <a:r>
              <a:rPr lang="en-US" sz="2600" dirty="0"/>
              <a:t>– The objective of scalability testing is to determine the software application’s effectiveness in “scaling up” to support an increase in user load. It helps plan capacity addition to your software system.</a:t>
            </a:r>
          </a:p>
        </p:txBody>
      </p:sp>
      <p:sp>
        <p:nvSpPr>
          <p:cNvPr id="4" name="Slide Number Placeholder 3">
            <a:extLst>
              <a:ext uri="{FF2B5EF4-FFF2-40B4-BE49-F238E27FC236}">
                <a16:creationId xmlns:a16="http://schemas.microsoft.com/office/drawing/2014/main" id="{80231CC9-94D9-6A88-9657-76310A933998}"/>
              </a:ext>
            </a:extLst>
          </p:cNvPr>
          <p:cNvSpPr>
            <a:spLocks noGrp="1"/>
          </p:cNvSpPr>
          <p:nvPr>
            <p:ph type="sldNum" sz="quarter" idx="12"/>
          </p:nvPr>
        </p:nvSpPr>
        <p:spPr/>
        <p:txBody>
          <a:bodyPr/>
          <a:lstStyle/>
          <a:p>
            <a:fld id="{7D1AF5A2-16C4-4242-B7F7-904F20F76AFA}" type="slidenum">
              <a:rPr lang="en-US" smtClean="0"/>
              <a:t>6</a:t>
            </a:fld>
            <a:endParaRPr lang="en-US"/>
          </a:p>
        </p:txBody>
      </p:sp>
    </p:spTree>
    <p:extLst>
      <p:ext uri="{BB962C8B-B14F-4D97-AF65-F5344CB8AC3E}">
        <p14:creationId xmlns:p14="http://schemas.microsoft.com/office/powerpoint/2010/main" val="344007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C97-9183-B19B-71E9-B07FFED6C25E}"/>
              </a:ext>
            </a:extLst>
          </p:cNvPr>
          <p:cNvSpPr>
            <a:spLocks noGrp="1"/>
          </p:cNvSpPr>
          <p:nvPr>
            <p:ph type="title"/>
          </p:nvPr>
        </p:nvSpPr>
        <p:spPr/>
        <p:txBody>
          <a:bodyPr/>
          <a:lstStyle/>
          <a:p>
            <a:r>
              <a:rPr lang="en-US" dirty="0"/>
              <a:t>Common Performance Problems</a:t>
            </a:r>
          </a:p>
        </p:txBody>
      </p:sp>
      <p:sp>
        <p:nvSpPr>
          <p:cNvPr id="3" name="Content Placeholder 2">
            <a:extLst>
              <a:ext uri="{FF2B5EF4-FFF2-40B4-BE49-F238E27FC236}">
                <a16:creationId xmlns:a16="http://schemas.microsoft.com/office/drawing/2014/main" id="{7B80F1B8-4600-DAF2-A593-28CD048C2C9D}"/>
              </a:ext>
            </a:extLst>
          </p:cNvPr>
          <p:cNvSpPr>
            <a:spLocks noGrp="1"/>
          </p:cNvSpPr>
          <p:nvPr>
            <p:ph idx="1"/>
          </p:nvPr>
        </p:nvSpPr>
        <p:spPr/>
        <p:txBody>
          <a:bodyPr/>
          <a:lstStyle/>
          <a:p>
            <a:r>
              <a:rPr lang="en-US" sz="2400" b="1" dirty="0"/>
              <a:t>Long Load time </a:t>
            </a:r>
            <a:r>
              <a:rPr lang="en-US" sz="2400" dirty="0"/>
              <a:t>– Load time is normally the initial time it takes an application to start. This should generally be kept to a minimum. While some applications are impossible to make load in under a minute, Load time should be kept under a few seconds if possible.</a:t>
            </a:r>
          </a:p>
          <a:p>
            <a:r>
              <a:rPr lang="en-US" sz="2400" b="1" dirty="0"/>
              <a:t>Poor response time </a:t>
            </a:r>
            <a:r>
              <a:rPr lang="en-US" sz="2400" dirty="0"/>
              <a:t>– Response time is the time it takes from when a user inputs data into the application until the application outputs a response to that input. Generally, this should be very quick. Again, if a user has to wait too long, they lose interest.</a:t>
            </a:r>
          </a:p>
          <a:p>
            <a:r>
              <a:rPr lang="en-US" sz="2400" b="1" dirty="0"/>
              <a:t>Poor scalability </a:t>
            </a:r>
            <a:r>
              <a:rPr lang="en-US" sz="2400" dirty="0"/>
              <a:t>– A software product suffers from poor scalability when it cannot handle the expected number of users or when it does not accommodate a wide enough range of users. Load Testing should be done to be certain the application can handle the anticipated number of users.</a:t>
            </a:r>
          </a:p>
        </p:txBody>
      </p:sp>
      <p:sp>
        <p:nvSpPr>
          <p:cNvPr id="4" name="Slide Number Placeholder 3">
            <a:extLst>
              <a:ext uri="{FF2B5EF4-FFF2-40B4-BE49-F238E27FC236}">
                <a16:creationId xmlns:a16="http://schemas.microsoft.com/office/drawing/2014/main" id="{D5979B90-E9A7-879E-4904-CFC4822704D8}"/>
              </a:ext>
            </a:extLst>
          </p:cNvPr>
          <p:cNvSpPr>
            <a:spLocks noGrp="1"/>
          </p:cNvSpPr>
          <p:nvPr>
            <p:ph type="sldNum" sz="quarter" idx="12"/>
          </p:nvPr>
        </p:nvSpPr>
        <p:spPr/>
        <p:txBody>
          <a:bodyPr/>
          <a:lstStyle/>
          <a:p>
            <a:fld id="{7D1AF5A2-16C4-4242-B7F7-904F20F76AFA}" type="slidenum">
              <a:rPr lang="en-US" smtClean="0"/>
              <a:t>7</a:t>
            </a:fld>
            <a:endParaRPr lang="en-US"/>
          </a:p>
        </p:txBody>
      </p:sp>
    </p:spTree>
    <p:extLst>
      <p:ext uri="{BB962C8B-B14F-4D97-AF65-F5344CB8AC3E}">
        <p14:creationId xmlns:p14="http://schemas.microsoft.com/office/powerpoint/2010/main" val="231688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D745-EB1B-0DE8-A76F-F224CD365E67}"/>
              </a:ext>
            </a:extLst>
          </p:cNvPr>
          <p:cNvSpPr>
            <a:spLocks noGrp="1"/>
          </p:cNvSpPr>
          <p:nvPr>
            <p:ph type="title"/>
          </p:nvPr>
        </p:nvSpPr>
        <p:spPr/>
        <p:txBody>
          <a:bodyPr/>
          <a:lstStyle/>
          <a:p>
            <a:r>
              <a:rPr lang="en-US" dirty="0"/>
              <a:t>Common Performance Problems</a:t>
            </a:r>
          </a:p>
        </p:txBody>
      </p:sp>
      <p:sp>
        <p:nvSpPr>
          <p:cNvPr id="3" name="Content Placeholder 2">
            <a:extLst>
              <a:ext uri="{FF2B5EF4-FFF2-40B4-BE49-F238E27FC236}">
                <a16:creationId xmlns:a16="http://schemas.microsoft.com/office/drawing/2014/main" id="{B8FB8206-84B9-4E4C-5356-544083329C3B}"/>
              </a:ext>
            </a:extLst>
          </p:cNvPr>
          <p:cNvSpPr>
            <a:spLocks noGrp="1"/>
          </p:cNvSpPr>
          <p:nvPr>
            <p:ph idx="1"/>
          </p:nvPr>
        </p:nvSpPr>
        <p:spPr/>
        <p:txBody>
          <a:bodyPr/>
          <a:lstStyle/>
          <a:p>
            <a:r>
              <a:rPr lang="en-US" sz="2400" b="1" dirty="0"/>
              <a:t>Bottlenecking </a:t>
            </a:r>
            <a:r>
              <a:rPr lang="en-US" sz="2400" dirty="0"/>
              <a:t>– Bottlenecks are obstructions in a system that degrade overall system performance. Bottlenecking is when either coding errors or hardware issues cause a decrease in throughput under certain loads. Bottlenecking is often caused by one faulty section of code. The key to fixing a bottlenecking issue is finding the section of code causing the slow down and trying to fix it there. Bottlenecking is generally fixed by either fixing poor running processes or adding additional Hardware. </a:t>
            </a:r>
          </a:p>
          <a:p>
            <a:r>
              <a:rPr lang="en-US" sz="2400" dirty="0"/>
              <a:t>Some common performance bottlenecks are</a:t>
            </a:r>
          </a:p>
          <a:p>
            <a:pPr lvl="1"/>
            <a:r>
              <a:rPr lang="en-US" sz="2000" dirty="0"/>
              <a:t>CPU utilization</a:t>
            </a:r>
          </a:p>
          <a:p>
            <a:pPr lvl="1"/>
            <a:r>
              <a:rPr lang="en-US" sz="2000" dirty="0"/>
              <a:t>Memory utilization</a:t>
            </a:r>
          </a:p>
          <a:p>
            <a:pPr lvl="1"/>
            <a:r>
              <a:rPr lang="en-US" sz="2000" dirty="0"/>
              <a:t>Network utilization</a:t>
            </a:r>
          </a:p>
          <a:p>
            <a:pPr lvl="1"/>
            <a:r>
              <a:rPr lang="en-US" sz="2000" dirty="0"/>
              <a:t>Operating System limitations</a:t>
            </a:r>
          </a:p>
          <a:p>
            <a:pPr lvl="1"/>
            <a:r>
              <a:rPr lang="en-US" sz="2000" dirty="0"/>
              <a:t>Disk usage</a:t>
            </a:r>
          </a:p>
        </p:txBody>
      </p:sp>
      <p:sp>
        <p:nvSpPr>
          <p:cNvPr id="4" name="Slide Number Placeholder 3">
            <a:extLst>
              <a:ext uri="{FF2B5EF4-FFF2-40B4-BE49-F238E27FC236}">
                <a16:creationId xmlns:a16="http://schemas.microsoft.com/office/drawing/2014/main" id="{31A73500-338E-8205-2B9D-DFA90DE0FAF2}"/>
              </a:ext>
            </a:extLst>
          </p:cNvPr>
          <p:cNvSpPr>
            <a:spLocks noGrp="1"/>
          </p:cNvSpPr>
          <p:nvPr>
            <p:ph type="sldNum" sz="quarter" idx="12"/>
          </p:nvPr>
        </p:nvSpPr>
        <p:spPr/>
        <p:txBody>
          <a:bodyPr/>
          <a:lstStyle/>
          <a:p>
            <a:fld id="{7D1AF5A2-16C4-4242-B7F7-904F20F76AFA}" type="slidenum">
              <a:rPr lang="en-US" smtClean="0"/>
              <a:t>8</a:t>
            </a:fld>
            <a:endParaRPr lang="en-US"/>
          </a:p>
        </p:txBody>
      </p:sp>
    </p:spTree>
    <p:extLst>
      <p:ext uri="{BB962C8B-B14F-4D97-AF65-F5344CB8AC3E}">
        <p14:creationId xmlns:p14="http://schemas.microsoft.com/office/powerpoint/2010/main" val="412707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70F1-D2B3-7C03-1F62-9ED613F52479}"/>
              </a:ext>
            </a:extLst>
          </p:cNvPr>
          <p:cNvSpPr>
            <a:spLocks noGrp="1"/>
          </p:cNvSpPr>
          <p:nvPr>
            <p:ph type="title"/>
          </p:nvPr>
        </p:nvSpPr>
        <p:spPr/>
        <p:txBody>
          <a:bodyPr/>
          <a:lstStyle/>
          <a:p>
            <a:r>
              <a:rPr lang="en-US" dirty="0"/>
              <a:t>How to Do Performance Testing</a:t>
            </a:r>
          </a:p>
        </p:txBody>
      </p:sp>
      <p:pic>
        <p:nvPicPr>
          <p:cNvPr id="5" name="Content Placeholder 4">
            <a:extLst>
              <a:ext uri="{FF2B5EF4-FFF2-40B4-BE49-F238E27FC236}">
                <a16:creationId xmlns:a16="http://schemas.microsoft.com/office/drawing/2014/main" id="{F08C7683-487B-E3A4-A55B-0D3A4108FB35}"/>
              </a:ext>
            </a:extLst>
          </p:cNvPr>
          <p:cNvPicPr>
            <a:picLocks noGrp="1" noChangeAspect="1"/>
          </p:cNvPicPr>
          <p:nvPr>
            <p:ph idx="1"/>
          </p:nvPr>
        </p:nvPicPr>
        <p:blipFill>
          <a:blip r:embed="rId2"/>
          <a:stretch>
            <a:fillRect/>
          </a:stretch>
        </p:blipFill>
        <p:spPr>
          <a:xfrm>
            <a:off x="1157149" y="2419561"/>
            <a:ext cx="9268999" cy="926900"/>
          </a:xfrm>
          <a:prstGeom prst="rect">
            <a:avLst/>
          </a:prstGeom>
        </p:spPr>
      </p:pic>
      <p:sp>
        <p:nvSpPr>
          <p:cNvPr id="4" name="Slide Number Placeholder 3">
            <a:extLst>
              <a:ext uri="{FF2B5EF4-FFF2-40B4-BE49-F238E27FC236}">
                <a16:creationId xmlns:a16="http://schemas.microsoft.com/office/drawing/2014/main" id="{5B07D12E-69CC-4392-A6F1-4DC5A54234DC}"/>
              </a:ext>
            </a:extLst>
          </p:cNvPr>
          <p:cNvSpPr>
            <a:spLocks noGrp="1"/>
          </p:cNvSpPr>
          <p:nvPr>
            <p:ph type="sldNum" sz="quarter" idx="12"/>
          </p:nvPr>
        </p:nvSpPr>
        <p:spPr/>
        <p:txBody>
          <a:bodyPr/>
          <a:lstStyle/>
          <a:p>
            <a:fld id="{7D1AF5A2-16C4-4242-B7F7-904F20F76AFA}" type="slidenum">
              <a:rPr lang="en-US" smtClean="0"/>
              <a:t>9</a:t>
            </a:fld>
            <a:endParaRPr lang="en-US"/>
          </a:p>
        </p:txBody>
      </p:sp>
    </p:spTree>
    <p:extLst>
      <p:ext uri="{BB962C8B-B14F-4D97-AF65-F5344CB8AC3E}">
        <p14:creationId xmlns:p14="http://schemas.microsoft.com/office/powerpoint/2010/main" val="2310332681"/>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40</TotalTime>
  <Words>1372</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Source Sans Pro</vt:lpstr>
      <vt:lpstr>Wingdings</vt:lpstr>
      <vt:lpstr>Learner Template</vt:lpstr>
      <vt:lpstr>Performance Testing</vt:lpstr>
      <vt:lpstr>Performance Testing</vt:lpstr>
      <vt:lpstr>Performance Testing</vt:lpstr>
      <vt:lpstr>Why do Performance Testing?</vt:lpstr>
      <vt:lpstr>Types of Performance Testing</vt:lpstr>
      <vt:lpstr>Types of Performance Testing</vt:lpstr>
      <vt:lpstr>Common Performance Problems</vt:lpstr>
      <vt:lpstr>Common Performance Problems</vt:lpstr>
      <vt:lpstr>How to Do Performance Testing</vt:lpstr>
      <vt:lpstr>Performance Testing Metrics:  Parameters Monitored</vt:lpstr>
      <vt:lpstr>Performance Testing Metrics:  Parameters Monitored</vt:lpstr>
      <vt:lpstr>Performance Testing Metrics:  Parameters Monitored</vt:lpstr>
      <vt:lpstr>Performance Testing Metrics:  Parameters Monitored</vt:lpstr>
      <vt:lpstr>Example Performance Test Cases</vt:lpstr>
      <vt:lpstr>Performance Test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Testing</dc:title>
  <dc:creator>Jasdhir Singh</dc:creator>
  <cp:lastModifiedBy>Jasdhir Singh</cp:lastModifiedBy>
  <cp:revision>10</cp:revision>
  <dcterms:created xsi:type="dcterms:W3CDTF">2022-11-16T17:52:17Z</dcterms:created>
  <dcterms:modified xsi:type="dcterms:W3CDTF">2022-11-18T14:48:10Z</dcterms:modified>
</cp:coreProperties>
</file>