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0a41647e3_0_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0a41647e3_0_6: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80a41647e3_0_6:notes"/>
          <p:cNvSpPr txBox="1">
            <a:spLocks noGrp="1"/>
          </p:cNvSpPr>
          <p:nvPr>
            <p:ph type="sldNum" idx="12"/>
          </p:nvPr>
        </p:nvSpPr>
        <p:spPr>
          <a:xfrm>
            <a:off x="3970938" y="8829965"/>
            <a:ext cx="3037800" cy="4647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0a41647e3_0_0: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80a41647e3_0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0a41647e3_0_15: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0a41647e3_0_15: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80a41647e3_0_15:notes"/>
          <p:cNvSpPr txBox="1">
            <a:spLocks noGrp="1"/>
          </p:cNvSpPr>
          <p:nvPr>
            <p:ph type="sldNum" idx="12"/>
          </p:nvPr>
        </p:nvSpPr>
        <p:spPr>
          <a:xfrm>
            <a:off x="3970938" y="8829965"/>
            <a:ext cx="3037800" cy="4647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0a41647e3_0_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0a41647e3_0_23: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80a41647e3_0_23:notes"/>
          <p:cNvSpPr txBox="1">
            <a:spLocks noGrp="1"/>
          </p:cNvSpPr>
          <p:nvPr>
            <p:ph type="sldNum" idx="12"/>
          </p:nvPr>
        </p:nvSpPr>
        <p:spPr>
          <a:xfrm>
            <a:off x="3970938" y="8829965"/>
            <a:ext cx="3037800" cy="4647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accent1"/>
              </a:buClr>
              <a:buSzPts val="1400"/>
              <a:buFont typeface="Arial"/>
              <a:buNone/>
              <a:defRPr sz="4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1" i="0" u="none" strike="noStrike" cap="none">
                <a:solidFill>
                  <a:schemeClr val="lt1"/>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71"/>
        <p:cNvGrpSpPr/>
        <p:nvPr/>
      </p:nvGrpSpPr>
      <p:grpSpPr>
        <a:xfrm>
          <a:off x="0" y="0"/>
          <a:ext cx="0" cy="0"/>
          <a:chOff x="0" y="0"/>
          <a:chExt cx="0" cy="0"/>
        </a:xfrm>
      </p:grpSpPr>
      <p:pic>
        <p:nvPicPr>
          <p:cNvPr id="172" name="Google Shape;172;p11"/>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3" name="Google Shape;173;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11"/>
          <p:cNvSpPr>
            <a:spLocks noGrp="1"/>
          </p:cNvSpPr>
          <p:nvPr>
            <p:ph type="dgm" idx="2"/>
          </p:nvPr>
        </p:nvSpPr>
        <p:spPr>
          <a:xfrm>
            <a:off x="133350" y="125413"/>
            <a:ext cx="8850313" cy="6008687"/>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742950" marR="0" lvl="1" indent="-28575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143000" marR="0" lvl="2" indent="-228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600200" marR="0" lvl="3"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057400" marR="0" lvl="4"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75"/>
        <p:cNvGrpSpPr/>
        <p:nvPr/>
      </p:nvGrpSpPr>
      <p:grpSpPr>
        <a:xfrm>
          <a:off x="0" y="0"/>
          <a:ext cx="0" cy="0"/>
          <a:chOff x="0" y="0"/>
          <a:chExt cx="0" cy="0"/>
        </a:xfrm>
      </p:grpSpPr>
      <p:sp>
        <p:nvSpPr>
          <p:cNvPr id="176" name="Google Shape;176;p12"/>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lt1"/>
                </a:solidFill>
                <a:latin typeface="Arial"/>
                <a:ea typeface="Arial"/>
                <a:cs typeface="Arial"/>
                <a:sym typeface="Arial"/>
              </a:defRPr>
            </a:lvl1pPr>
            <a:lvl2pPr marL="0" marR="0" lvl="1" indent="0" algn="r" rtl="0">
              <a:spcBef>
                <a:spcPts val="0"/>
              </a:spcBef>
              <a:buNone/>
              <a:defRPr sz="1200" b="0">
                <a:solidFill>
                  <a:schemeClr val="lt1"/>
                </a:solidFill>
                <a:latin typeface="Arial"/>
                <a:ea typeface="Arial"/>
                <a:cs typeface="Arial"/>
                <a:sym typeface="Arial"/>
              </a:defRPr>
            </a:lvl2pPr>
            <a:lvl3pPr marL="0" marR="0" lvl="2" indent="0" algn="r" rtl="0">
              <a:spcBef>
                <a:spcPts val="0"/>
              </a:spcBef>
              <a:buNone/>
              <a:defRPr sz="1200" b="0">
                <a:solidFill>
                  <a:schemeClr val="lt1"/>
                </a:solidFill>
                <a:latin typeface="Arial"/>
                <a:ea typeface="Arial"/>
                <a:cs typeface="Arial"/>
                <a:sym typeface="Arial"/>
              </a:defRPr>
            </a:lvl3pPr>
            <a:lvl4pPr marL="0" marR="0" lvl="3" indent="0" algn="r" rtl="0">
              <a:spcBef>
                <a:spcPts val="0"/>
              </a:spcBef>
              <a:buNone/>
              <a:defRPr sz="1200" b="0">
                <a:solidFill>
                  <a:schemeClr val="lt1"/>
                </a:solidFill>
                <a:latin typeface="Arial"/>
                <a:ea typeface="Arial"/>
                <a:cs typeface="Arial"/>
                <a:sym typeface="Arial"/>
              </a:defRPr>
            </a:lvl4pPr>
            <a:lvl5pPr marL="0" marR="0" lvl="4" indent="0" algn="r" rtl="0">
              <a:spcBef>
                <a:spcPts val="0"/>
              </a:spcBef>
              <a:buNone/>
              <a:defRPr sz="1200" b="0">
                <a:solidFill>
                  <a:schemeClr val="lt1"/>
                </a:solidFill>
                <a:latin typeface="Arial"/>
                <a:ea typeface="Arial"/>
                <a:cs typeface="Arial"/>
                <a:sym typeface="Arial"/>
              </a:defRPr>
            </a:lvl5pPr>
            <a:lvl6pPr marL="0" marR="0" lvl="5" indent="0" algn="r" rtl="0">
              <a:spcBef>
                <a:spcPts val="0"/>
              </a:spcBef>
              <a:buNone/>
              <a:defRPr sz="1200" b="0">
                <a:solidFill>
                  <a:schemeClr val="lt1"/>
                </a:solidFill>
                <a:latin typeface="Arial"/>
                <a:ea typeface="Arial"/>
                <a:cs typeface="Arial"/>
                <a:sym typeface="Arial"/>
              </a:defRPr>
            </a:lvl6pPr>
            <a:lvl7pPr marL="0" marR="0" lvl="6" indent="0" algn="r" rtl="0">
              <a:spcBef>
                <a:spcPts val="0"/>
              </a:spcBef>
              <a:buNone/>
              <a:defRPr sz="1200" b="0">
                <a:solidFill>
                  <a:schemeClr val="lt1"/>
                </a:solidFill>
                <a:latin typeface="Arial"/>
                <a:ea typeface="Arial"/>
                <a:cs typeface="Arial"/>
                <a:sym typeface="Arial"/>
              </a:defRPr>
            </a:lvl7pPr>
            <a:lvl8pPr marL="0" marR="0" lvl="7" indent="0" algn="r" rtl="0">
              <a:spcBef>
                <a:spcPts val="0"/>
              </a:spcBef>
              <a:buNone/>
              <a:defRPr sz="1200" b="0">
                <a:solidFill>
                  <a:schemeClr val="lt1"/>
                </a:solidFill>
                <a:latin typeface="Arial"/>
                <a:ea typeface="Arial"/>
                <a:cs typeface="Arial"/>
                <a:sym typeface="Arial"/>
              </a:defRPr>
            </a:lvl8pPr>
            <a:lvl9pPr marL="0" marR="0" lvl="8" indent="0" algn="r" rtl="0">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179" name="Google Shape;179;p12"/>
          <p:cNvSpPr txBox="1">
            <a:spLocks noGrp="1"/>
          </p:cNvSpPr>
          <p:nvPr>
            <p:ph type="title"/>
          </p:nvPr>
        </p:nvSpPr>
        <p:spPr>
          <a:xfrm>
            <a:off x="380010" y="-4950"/>
            <a:ext cx="8383980" cy="84453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1400"/>
              <a:buFont typeface="Arial"/>
              <a:buNone/>
              <a:defRPr sz="2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0" name="Google Shape;180;p12"/>
          <p:cNvSpPr txBox="1">
            <a:spLocks noGrp="1"/>
          </p:cNvSpPr>
          <p:nvPr>
            <p:ph type="body" idx="1"/>
          </p:nvPr>
        </p:nvSpPr>
        <p:spPr>
          <a:xfrm>
            <a:off x="380010" y="1097280"/>
            <a:ext cx="8383980" cy="4910129"/>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81"/>
        <p:cNvGrpSpPr/>
        <p:nvPr/>
      </p:nvGrpSpPr>
      <p:grpSpPr>
        <a:xfrm>
          <a:off x="0" y="0"/>
          <a:ext cx="0" cy="0"/>
          <a:chOff x="0" y="0"/>
          <a:chExt cx="0" cy="0"/>
        </a:xfrm>
      </p:grpSpPr>
      <p:sp>
        <p:nvSpPr>
          <p:cNvPr id="182" name="Google Shape;182;p13"/>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13"/>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2"/>
              </a:buClr>
              <a:buSzPts val="1400"/>
              <a:buFont typeface="Arial"/>
              <a:buNone/>
              <a:defRPr sz="2400" b="1" i="0" u="none" strike="noStrike" cap="none">
                <a:solidFill>
                  <a:schemeClr val="dk2"/>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5" name="Google Shape;185;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86" name="Google Shape;186;p13"/>
          <p:cNvGrpSpPr/>
          <p:nvPr/>
        </p:nvGrpSpPr>
        <p:grpSpPr>
          <a:xfrm>
            <a:off x="7264458" y="365740"/>
            <a:ext cx="1553308" cy="487719"/>
            <a:chOff x="7264458" y="365740"/>
            <a:chExt cx="1553308" cy="487719"/>
          </a:xfrm>
        </p:grpSpPr>
        <p:sp>
          <p:nvSpPr>
            <p:cNvPr id="187" name="Google Shape;187;p13"/>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3"/>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3"/>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3"/>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3"/>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3"/>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3"/>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3"/>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13"/>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13"/>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13"/>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3"/>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13"/>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3"/>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3"/>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3"/>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3"/>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3"/>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0"/>
        <p:cNvGrpSpPr/>
        <p:nvPr/>
      </p:nvGrpSpPr>
      <p:grpSpPr>
        <a:xfrm>
          <a:off x="0" y="0"/>
          <a:ext cx="0" cy="0"/>
          <a:chOff x="0" y="0"/>
          <a:chExt cx="0" cy="0"/>
        </a:xfrm>
      </p:grpSpPr>
      <p:pic>
        <p:nvPicPr>
          <p:cNvPr id="61" name="Google Shape;61;p4"/>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62" name="Google Shape;62;p4"/>
          <p:cNvGrpSpPr/>
          <p:nvPr/>
        </p:nvGrpSpPr>
        <p:grpSpPr>
          <a:xfrm>
            <a:off x="496176" y="5451818"/>
            <a:ext cx="3105481" cy="975083"/>
            <a:chOff x="2814452" y="4625522"/>
            <a:chExt cx="5459889" cy="1714337"/>
          </a:xfrm>
        </p:grpSpPr>
        <p:sp>
          <p:nvSpPr>
            <p:cNvPr id="63" name="Google Shape;63;p4"/>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4"/>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4"/>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4"/>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81" name="Google Shape;81;p4"/>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lt1"/>
              </a:buClr>
              <a:buSzPts val="1400"/>
              <a:buFont typeface="Arial"/>
              <a:buNone/>
              <a:defRPr sz="4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4"/>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83"/>
        <p:cNvGrpSpPr/>
        <p:nvPr/>
      </p:nvGrpSpPr>
      <p:grpSpPr>
        <a:xfrm>
          <a:off x="0" y="0"/>
          <a:ext cx="0" cy="0"/>
          <a:chOff x="0" y="0"/>
          <a:chExt cx="0" cy="0"/>
        </a:xfrm>
      </p:grpSpPr>
      <p:sp>
        <p:nvSpPr>
          <p:cNvPr id="84" name="Google Shape;84;p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5" name="Google Shape;85;p5"/>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86" name="Google Shape;86;p5"/>
          <p:cNvPicPr preferRelativeResize="0"/>
          <p:nvPr/>
        </p:nvPicPr>
        <p:blipFill rotWithShape="1">
          <a:blip r:embed="rId3">
            <a:alphaModFix/>
          </a:blip>
          <a:srcRect t="24620" b="16130"/>
          <a:stretch/>
        </p:blipFill>
        <p:spPr>
          <a:xfrm flipH="1">
            <a:off x="2765" y="3242663"/>
            <a:ext cx="9144000" cy="3615334"/>
          </a:xfrm>
          <a:prstGeom prst="rect">
            <a:avLst/>
          </a:prstGeom>
          <a:noFill/>
          <a:ln>
            <a:noFill/>
          </a:ln>
        </p:spPr>
      </p:pic>
      <p:sp>
        <p:nvSpPr>
          <p:cNvPr id="87" name="Google Shape;87;p5"/>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8" name="Google Shape;88;p5"/>
          <p:cNvGrpSpPr/>
          <p:nvPr/>
        </p:nvGrpSpPr>
        <p:grpSpPr>
          <a:xfrm>
            <a:off x="496176" y="382676"/>
            <a:ext cx="3105481" cy="975083"/>
            <a:chOff x="2814452" y="4625522"/>
            <a:chExt cx="5459889" cy="1714337"/>
          </a:xfrm>
        </p:grpSpPr>
        <p:sp>
          <p:nvSpPr>
            <p:cNvPr id="89" name="Google Shape;89;p5"/>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5"/>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5"/>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7" name="Google Shape;107;p5"/>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750"/>
                                        <p:tgtEl>
                                          <p:spTgt spid="86"/>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additive="base">
                                        <p:cTn id="10" dur="750"/>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08"/>
        <p:cNvGrpSpPr/>
        <p:nvPr/>
      </p:nvGrpSpPr>
      <p:grpSpPr>
        <a:xfrm>
          <a:off x="0" y="0"/>
          <a:ext cx="0" cy="0"/>
          <a:chOff x="0" y="0"/>
          <a:chExt cx="0" cy="0"/>
        </a:xfrm>
      </p:grpSpPr>
      <p:pic>
        <p:nvPicPr>
          <p:cNvPr id="109" name="Google Shape;109;p6"/>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10" name="Google Shape;110;p6"/>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750"/>
                                        <p:tgtEl>
                                          <p:spTgt spid="109"/>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10"/>
                                        </p:tgtEl>
                                        <p:attrNameLst>
                                          <p:attrName>style.visibility</p:attrName>
                                        </p:attrNameLst>
                                      </p:cBhvr>
                                      <p:to>
                                        <p:strVal val="visible"/>
                                      </p:to>
                                    </p:set>
                                    <p:anim calcmode="lin" valueType="num">
                                      <p:cBhvr additive="base">
                                        <p:cTn id="10" dur="750"/>
                                        <p:tgtEl>
                                          <p:spTgt spid="1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4" name="Google Shape;134;p7"/>
          <p:cNvSpPr txBox="1">
            <a:spLocks noGrp="1"/>
          </p:cNvSpPr>
          <p:nvPr>
            <p:ph type="body" idx="1"/>
          </p:nvPr>
        </p:nvSpPr>
        <p:spPr>
          <a:xfrm>
            <a:off x="38001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5" name="Google Shape;135;p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accent2"/>
                </a:solidFill>
                <a:latin typeface="Arial"/>
                <a:ea typeface="Arial"/>
                <a:cs typeface="Arial"/>
                <a:sym typeface="Arial"/>
              </a:defRPr>
            </a:lvl1pPr>
            <a:lvl2pPr marL="0" marR="0" lvl="1" indent="0" algn="r" rtl="0">
              <a:spcBef>
                <a:spcPts val="0"/>
              </a:spcBef>
              <a:buNone/>
              <a:defRPr sz="1200" b="1">
                <a:solidFill>
                  <a:schemeClr val="accent2"/>
                </a:solidFill>
                <a:latin typeface="Arial"/>
                <a:ea typeface="Arial"/>
                <a:cs typeface="Arial"/>
                <a:sym typeface="Arial"/>
              </a:defRPr>
            </a:lvl2pPr>
            <a:lvl3pPr marL="0" marR="0" lvl="2" indent="0" algn="r" rtl="0">
              <a:spcBef>
                <a:spcPts val="0"/>
              </a:spcBef>
              <a:buNone/>
              <a:defRPr sz="1200" b="1">
                <a:solidFill>
                  <a:schemeClr val="accent2"/>
                </a:solidFill>
                <a:latin typeface="Arial"/>
                <a:ea typeface="Arial"/>
                <a:cs typeface="Arial"/>
                <a:sym typeface="Arial"/>
              </a:defRPr>
            </a:lvl3pPr>
            <a:lvl4pPr marL="0" marR="0" lvl="3" indent="0" algn="r" rtl="0">
              <a:spcBef>
                <a:spcPts val="0"/>
              </a:spcBef>
              <a:buNone/>
              <a:defRPr sz="1200" b="1">
                <a:solidFill>
                  <a:schemeClr val="accent2"/>
                </a:solidFill>
                <a:latin typeface="Arial"/>
                <a:ea typeface="Arial"/>
                <a:cs typeface="Arial"/>
                <a:sym typeface="Arial"/>
              </a:defRPr>
            </a:lvl4pPr>
            <a:lvl5pPr marL="0" marR="0" lvl="4" indent="0" algn="r" rtl="0">
              <a:spcBef>
                <a:spcPts val="0"/>
              </a:spcBef>
              <a:buNone/>
              <a:defRPr sz="1200" b="1">
                <a:solidFill>
                  <a:schemeClr val="accent2"/>
                </a:solidFill>
                <a:latin typeface="Arial"/>
                <a:ea typeface="Arial"/>
                <a:cs typeface="Arial"/>
                <a:sym typeface="Arial"/>
              </a:defRPr>
            </a:lvl5pPr>
            <a:lvl6pPr marL="0" marR="0" lvl="5" indent="0" algn="r" rtl="0">
              <a:spcBef>
                <a:spcPts val="0"/>
              </a:spcBef>
              <a:buNone/>
              <a:defRPr sz="1200" b="1">
                <a:solidFill>
                  <a:schemeClr val="accent2"/>
                </a:solidFill>
                <a:latin typeface="Arial"/>
                <a:ea typeface="Arial"/>
                <a:cs typeface="Arial"/>
                <a:sym typeface="Arial"/>
              </a:defRPr>
            </a:lvl6pPr>
            <a:lvl7pPr marL="0" marR="0" lvl="6" indent="0" algn="r" rtl="0">
              <a:spcBef>
                <a:spcPts val="0"/>
              </a:spcBef>
              <a:buNone/>
              <a:defRPr sz="1200" b="1">
                <a:solidFill>
                  <a:schemeClr val="accent2"/>
                </a:solidFill>
                <a:latin typeface="Arial"/>
                <a:ea typeface="Arial"/>
                <a:cs typeface="Arial"/>
                <a:sym typeface="Arial"/>
              </a:defRPr>
            </a:lvl7pPr>
            <a:lvl8pPr marL="0" marR="0" lvl="7" indent="0" algn="r" rtl="0">
              <a:spcBef>
                <a:spcPts val="0"/>
              </a:spcBef>
              <a:buNone/>
              <a:defRPr sz="1200" b="1">
                <a:solidFill>
                  <a:schemeClr val="accent2"/>
                </a:solidFill>
                <a:latin typeface="Arial"/>
                <a:ea typeface="Arial"/>
                <a:cs typeface="Arial"/>
                <a:sym typeface="Arial"/>
              </a:defRPr>
            </a:lvl8pPr>
            <a:lvl9pPr marL="0" marR="0" lvl="8" indent="0" algn="r" rtl="0">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7"/>
          <p:cNvSpPr txBox="1">
            <a:spLocks noGrp="1"/>
          </p:cNvSpPr>
          <p:nvPr>
            <p:ph type="body" idx="2"/>
          </p:nvPr>
        </p:nvSpPr>
        <p:spPr>
          <a:xfrm>
            <a:off x="464444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9" name="Google Shape;13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8"/>
          <p:cNvSpPr txBox="1">
            <a:spLocks noGrp="1"/>
          </p:cNvSpPr>
          <p:nvPr>
            <p:ph type="body" idx="1"/>
          </p:nvPr>
        </p:nvSpPr>
        <p:spPr>
          <a:xfrm>
            <a:off x="4708408" y="153883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1" name="Google Shape;141;p8"/>
          <p:cNvSpPr txBox="1">
            <a:spLocks noGrp="1"/>
          </p:cNvSpPr>
          <p:nvPr>
            <p:ph type="body" idx="2"/>
          </p:nvPr>
        </p:nvSpPr>
        <p:spPr>
          <a:xfrm>
            <a:off x="351116" y="154035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2" name="Google Shape;142;p8"/>
          <p:cNvSpPr txBox="1">
            <a:spLocks noGrp="1"/>
          </p:cNvSpPr>
          <p:nvPr>
            <p:ph type="body" idx="3"/>
          </p:nvPr>
        </p:nvSpPr>
        <p:spPr>
          <a:xfrm>
            <a:off x="4708408" y="409915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Google Shape;143;p8"/>
          <p:cNvSpPr txBox="1">
            <a:spLocks noGrp="1"/>
          </p:cNvSpPr>
          <p:nvPr>
            <p:ph type="body" idx="4"/>
          </p:nvPr>
        </p:nvSpPr>
        <p:spPr>
          <a:xfrm>
            <a:off x="351116" y="410067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44"/>
        <p:cNvGrpSpPr/>
        <p:nvPr/>
      </p:nvGrpSpPr>
      <p:grpSpPr>
        <a:xfrm>
          <a:off x="0" y="0"/>
          <a:ext cx="0" cy="0"/>
          <a:chOff x="0" y="0"/>
          <a:chExt cx="0" cy="0"/>
        </a:xfrm>
      </p:grpSpPr>
      <p:pic>
        <p:nvPicPr>
          <p:cNvPr id="145" name="Google Shape;145;p9"/>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46" name="Google Shape;146;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9"/>
          <p:cNvSpPr txBox="1">
            <a:spLocks noGrp="1"/>
          </p:cNvSpPr>
          <p:nvPr>
            <p:ph type="body" idx="1"/>
          </p:nvPr>
        </p:nvSpPr>
        <p:spPr>
          <a:xfrm>
            <a:off x="157163" y="133350"/>
            <a:ext cx="8826500" cy="5951538"/>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48"/>
        <p:cNvGrpSpPr/>
        <p:nvPr/>
      </p:nvGrpSpPr>
      <p:grpSpPr>
        <a:xfrm>
          <a:off x="0" y="0"/>
          <a:ext cx="0" cy="0"/>
          <a:chOff x="0" y="0"/>
          <a:chExt cx="0" cy="0"/>
        </a:xfrm>
      </p:grpSpPr>
      <p:sp>
        <p:nvSpPr>
          <p:cNvPr id="149" name="Google Shape;149;p10"/>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0" name="Google Shape;150;p10"/>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3"/>
              </a:buClr>
              <a:buSzPts val="1400"/>
              <a:buFont typeface="Arial"/>
              <a:buNone/>
              <a:defRPr sz="2400" b="1" i="0" u="none" strike="noStrike" cap="none">
                <a:solidFill>
                  <a:schemeClr val="accent3"/>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1" name="Google Shape;151;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2" name="Google Shape;152;p10"/>
          <p:cNvGrpSpPr/>
          <p:nvPr/>
        </p:nvGrpSpPr>
        <p:grpSpPr>
          <a:xfrm>
            <a:off x="7264458" y="365740"/>
            <a:ext cx="1553308" cy="487719"/>
            <a:chOff x="7264458" y="365740"/>
            <a:chExt cx="1553308" cy="487719"/>
          </a:xfrm>
        </p:grpSpPr>
        <p:sp>
          <p:nvSpPr>
            <p:cNvPr id="153" name="Google Shape;153;p10"/>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0"/>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0"/>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10"/>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0"/>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0"/>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0"/>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0"/>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10"/>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0"/>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0"/>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10"/>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10"/>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10"/>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10"/>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10"/>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0"/>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0"/>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chemeClr val="accent1"/>
              </a:buClr>
              <a:buFont typeface="Arial"/>
              <a:buNone/>
            </a:pPr>
            <a:r>
              <a:rPr lang="en-US"/>
              <a:t>Test Case Design</a:t>
            </a:r>
            <a:endParaRPr sz="4400" b="1" i="0" u="none" strike="noStrike" cap="none">
              <a:solidFill>
                <a:schemeClr val="accent1"/>
              </a:solidFill>
              <a:latin typeface="Arial"/>
              <a:ea typeface="Arial"/>
              <a:cs typeface="Arial"/>
              <a:sym typeface="Arial"/>
            </a:endParaRPr>
          </a:p>
        </p:txBody>
      </p:sp>
      <p:sp>
        <p:nvSpPr>
          <p:cNvPr id="213" name="Google Shape;213;p1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Arial"/>
              <a:buNone/>
            </a:pPr>
            <a:r>
              <a:rPr lang="en-US"/>
              <a:t>with Use Case Reference</a:t>
            </a:r>
            <a:endParaRPr sz="2800" b="1"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a:t>What is a Use Case</a:t>
            </a:r>
            <a:endParaRPr sz="2400" b="1" i="0" u="none" strike="noStrike" cap="none">
              <a:solidFill>
                <a:schemeClr val="lt1"/>
              </a:solidFill>
              <a:latin typeface="Arial"/>
              <a:ea typeface="Arial"/>
              <a:cs typeface="Arial"/>
              <a:sym typeface="Arial"/>
            </a:endParaRPr>
          </a:p>
        </p:txBody>
      </p:sp>
      <p:sp>
        <p:nvSpPr>
          <p:cNvPr id="219" name="Google Shape;219;p16"/>
          <p:cNvSpPr txBox="1">
            <a:spLocks noGrp="1"/>
          </p:cNvSpPr>
          <p:nvPr>
            <p:ph type="body" idx="1"/>
          </p:nvPr>
        </p:nvSpPr>
        <p:spPr>
          <a:xfrm>
            <a:off x="227600" y="1557650"/>
            <a:ext cx="8615100" cy="4991400"/>
          </a:xfrm>
          <a:prstGeom prst="rect">
            <a:avLst/>
          </a:prstGeom>
          <a:noFill/>
          <a:ln>
            <a:noFill/>
          </a:ln>
        </p:spPr>
        <p:txBody>
          <a:bodyPr spcFirstLastPara="1" wrap="square" lIns="91425" tIns="45700" rIns="91425" bIns="45700" anchor="t" anchorCtr="0">
            <a:noAutofit/>
          </a:bodyPr>
          <a:lstStyle/>
          <a:p>
            <a:pPr marL="457200" marR="0" lvl="0" indent="-400050" algn="l" rtl="0">
              <a:spcBef>
                <a:spcPts val="0"/>
              </a:spcBef>
              <a:spcAft>
                <a:spcPts val="0"/>
              </a:spcAft>
              <a:buClr>
                <a:schemeClr val="dk2"/>
              </a:buClr>
              <a:buSzPts val="2700"/>
              <a:buFont typeface="Arial"/>
              <a:buChar char="•"/>
            </a:pPr>
            <a:r>
              <a:rPr lang="en-US" sz="2700"/>
              <a:t>A use case documents an action that an actor can perform on the proposed software application.</a:t>
            </a:r>
            <a:endParaRPr sz="2700"/>
          </a:p>
          <a:p>
            <a:pPr marL="457200" marR="0" lvl="0" indent="-400050" algn="l" rtl="0">
              <a:spcBef>
                <a:spcPts val="0"/>
              </a:spcBef>
              <a:spcAft>
                <a:spcPts val="0"/>
              </a:spcAft>
              <a:buSzPts val="2700"/>
              <a:buChar char="•"/>
            </a:pPr>
            <a:r>
              <a:rPr lang="en-US" sz="2700"/>
              <a:t>Actor can be a person or another software or time. </a:t>
            </a:r>
            <a:endParaRPr sz="2700"/>
          </a:p>
          <a:p>
            <a:pPr marL="457200" marR="0" lvl="0" indent="-400050" algn="l" rtl="0">
              <a:spcBef>
                <a:spcPts val="0"/>
              </a:spcBef>
              <a:spcAft>
                <a:spcPts val="0"/>
              </a:spcAft>
              <a:buSzPts val="2700"/>
              <a:buChar char="•"/>
            </a:pPr>
            <a:r>
              <a:rPr lang="en-US" sz="2700"/>
              <a:t>Use Cases are discussed by Business Analysts with Business Stakeholders and documented as Use Case Specifications.</a:t>
            </a:r>
            <a:endParaRPr sz="2700"/>
          </a:p>
          <a:p>
            <a:pPr marL="457200" lvl="0" indent="-400050" algn="l" rtl="0">
              <a:spcBef>
                <a:spcPts val="0"/>
              </a:spcBef>
              <a:spcAft>
                <a:spcPts val="0"/>
              </a:spcAft>
              <a:buSzPts val="2700"/>
              <a:buChar char="•"/>
            </a:pPr>
            <a:r>
              <a:rPr lang="en-US" sz="2700"/>
              <a:t>A software application may have 100s of use cases i.e. ways in which users can use the software.</a:t>
            </a:r>
            <a:endParaRPr sz="2700"/>
          </a:p>
          <a:p>
            <a:pPr marL="457200" lvl="0" indent="-400050" algn="l" rtl="0">
              <a:spcBef>
                <a:spcPts val="0"/>
              </a:spcBef>
              <a:spcAft>
                <a:spcPts val="0"/>
              </a:spcAft>
              <a:buSzPts val="2700"/>
              <a:buChar char="•"/>
            </a:pPr>
            <a:r>
              <a:rPr lang="en-US" sz="2700"/>
              <a:t>A use case diagram provides visual representation of use cases supported by the proposed application.</a:t>
            </a:r>
            <a:endParaRPr sz="270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a:solidFill>
                  <a:schemeClr val="accent2"/>
                </a:solidFill>
                <a:latin typeface="Arial"/>
                <a:ea typeface="Arial"/>
                <a:cs typeface="Arial"/>
                <a:sym typeface="Arial"/>
              </a:rPr>
              <a:t>1</a:t>
            </a:fld>
            <a:endParaRPr sz="1200" b="0">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Effect transition="in" filter="fade">
                                      <p:cBhvr>
                                        <p:cTn id="7" dur="1000"/>
                                        <p:tgtEl>
                                          <p:spTgt spid="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xEl>
                                              <p:pRg st="1" end="1"/>
                                            </p:txEl>
                                          </p:spTgt>
                                        </p:tgtEl>
                                        <p:attrNameLst>
                                          <p:attrName>style.visibility</p:attrName>
                                        </p:attrNameLst>
                                      </p:cBhvr>
                                      <p:to>
                                        <p:strVal val="visible"/>
                                      </p:to>
                                    </p:set>
                                    <p:animEffect transition="in" filter="fade">
                                      <p:cBhvr>
                                        <p:cTn id="12" dur="1000"/>
                                        <p:tgtEl>
                                          <p:spTgt spid="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9">
                                            <p:txEl>
                                              <p:pRg st="2" end="2"/>
                                            </p:txEl>
                                          </p:spTgt>
                                        </p:tgtEl>
                                        <p:attrNameLst>
                                          <p:attrName>style.visibility</p:attrName>
                                        </p:attrNameLst>
                                      </p:cBhvr>
                                      <p:to>
                                        <p:strVal val="visible"/>
                                      </p:to>
                                    </p:set>
                                    <p:animEffect transition="in" filter="fade">
                                      <p:cBhvr>
                                        <p:cTn id="17" dur="1000"/>
                                        <p:tgtEl>
                                          <p:spTgt spid="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9">
                                            <p:txEl>
                                              <p:pRg st="3" end="3"/>
                                            </p:txEl>
                                          </p:spTgt>
                                        </p:tgtEl>
                                        <p:attrNameLst>
                                          <p:attrName>style.visibility</p:attrName>
                                        </p:attrNameLst>
                                      </p:cBhvr>
                                      <p:to>
                                        <p:strVal val="visible"/>
                                      </p:to>
                                    </p:set>
                                    <p:animEffect transition="in" filter="fade">
                                      <p:cBhvr>
                                        <p:cTn id="22" dur="1000"/>
                                        <p:tgtEl>
                                          <p:spTgt spid="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9">
                                            <p:txEl>
                                              <p:pRg st="4" end="4"/>
                                            </p:txEl>
                                          </p:spTgt>
                                        </p:tgtEl>
                                        <p:attrNameLst>
                                          <p:attrName>style.visibility</p:attrName>
                                        </p:attrNameLst>
                                      </p:cBhvr>
                                      <p:to>
                                        <p:strVal val="visible"/>
                                      </p:to>
                                    </p:set>
                                    <p:animEffect transition="in" filter="fade">
                                      <p:cBhvr>
                                        <p:cTn id="27" dur="1000"/>
                                        <p:tgtEl>
                                          <p:spTgt spid="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380010" y="-4950"/>
            <a:ext cx="6222600" cy="12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Use Case Diagram</a:t>
            </a:r>
            <a:endParaRPr/>
          </a:p>
        </p:txBody>
      </p:sp>
      <p:sp>
        <p:nvSpPr>
          <p:cNvPr id="227" name="Google Shape;227;p17"/>
          <p:cNvSpPr txBox="1">
            <a:spLocks noGrp="1"/>
          </p:cNvSpPr>
          <p:nvPr>
            <p:ph type="sldNum" idx="12"/>
          </p:nvPr>
        </p:nvSpPr>
        <p:spPr>
          <a:xfrm>
            <a:off x="8122757" y="6363712"/>
            <a:ext cx="861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228" name="Google Shape;228;p17"/>
          <p:cNvPicPr preferRelativeResize="0"/>
          <p:nvPr/>
        </p:nvPicPr>
        <p:blipFill>
          <a:blip r:embed="rId3">
            <a:alphaModFix/>
          </a:blip>
          <a:stretch>
            <a:fillRect/>
          </a:stretch>
        </p:blipFill>
        <p:spPr>
          <a:xfrm>
            <a:off x="606375" y="1905150"/>
            <a:ext cx="7931261" cy="4839562"/>
          </a:xfrm>
          <a:prstGeom prst="rect">
            <a:avLst/>
          </a:prstGeom>
          <a:noFill/>
          <a:ln>
            <a:noFill/>
          </a:ln>
        </p:spPr>
      </p:pic>
      <p:sp>
        <p:nvSpPr>
          <p:cNvPr id="229" name="Google Shape;229;p17"/>
          <p:cNvSpPr txBox="1"/>
          <p:nvPr/>
        </p:nvSpPr>
        <p:spPr>
          <a:xfrm>
            <a:off x="1683600" y="1358026"/>
            <a:ext cx="57768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b="1"/>
              <a:t>Partial Use Case Diagram for a Training Management System</a:t>
            </a:r>
            <a:endParaRPr sz="15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xfrm>
            <a:off x="380010" y="-4950"/>
            <a:ext cx="6222600" cy="1224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a:t>What is a Use Case</a:t>
            </a:r>
            <a:endParaRPr sz="2400" b="1" i="0" u="none" strike="noStrike" cap="none">
              <a:solidFill>
                <a:schemeClr val="lt1"/>
              </a:solidFill>
              <a:latin typeface="Arial"/>
              <a:ea typeface="Arial"/>
              <a:cs typeface="Arial"/>
              <a:sym typeface="Arial"/>
            </a:endParaRPr>
          </a:p>
        </p:txBody>
      </p:sp>
      <p:sp>
        <p:nvSpPr>
          <p:cNvPr id="235" name="Google Shape;235;p18"/>
          <p:cNvSpPr txBox="1">
            <a:spLocks noGrp="1"/>
          </p:cNvSpPr>
          <p:nvPr>
            <p:ph type="body" idx="1"/>
          </p:nvPr>
        </p:nvSpPr>
        <p:spPr>
          <a:xfrm>
            <a:off x="75200" y="1329050"/>
            <a:ext cx="8909100" cy="5330100"/>
          </a:xfrm>
          <a:prstGeom prst="rect">
            <a:avLst/>
          </a:prstGeom>
          <a:noFill/>
          <a:ln>
            <a:noFill/>
          </a:ln>
        </p:spPr>
        <p:txBody>
          <a:bodyPr spcFirstLastPara="1" wrap="square" lIns="91425" tIns="45700" rIns="91425" bIns="45700" anchor="t" anchorCtr="0">
            <a:noAutofit/>
          </a:bodyPr>
          <a:lstStyle/>
          <a:p>
            <a:pPr marL="457200" marR="0" lvl="0" indent="-387350" algn="l" rtl="0">
              <a:spcBef>
                <a:spcPts val="0"/>
              </a:spcBef>
              <a:spcAft>
                <a:spcPts val="0"/>
              </a:spcAft>
              <a:buSzPts val="2500"/>
              <a:buChar char="•"/>
            </a:pPr>
            <a:r>
              <a:rPr lang="en-US" sz="2500"/>
              <a:t>Typical use cases are CRUD operations: </a:t>
            </a:r>
            <a:endParaRPr sz="2500"/>
          </a:p>
          <a:p>
            <a:pPr marL="914400" marR="0" lvl="1" indent="-361950" algn="l" rtl="0">
              <a:spcBef>
                <a:spcPts val="0"/>
              </a:spcBef>
              <a:spcAft>
                <a:spcPts val="0"/>
              </a:spcAft>
              <a:buSzPts val="2100"/>
              <a:buChar char="–"/>
            </a:pPr>
            <a:r>
              <a:rPr lang="en-US" sz="2100"/>
              <a:t>Example: Training Management System</a:t>
            </a:r>
            <a:endParaRPr sz="2100"/>
          </a:p>
          <a:p>
            <a:pPr marL="914400" marR="0" lvl="1" indent="-361950" algn="l" rtl="0">
              <a:spcBef>
                <a:spcPts val="0"/>
              </a:spcBef>
              <a:spcAft>
                <a:spcPts val="0"/>
              </a:spcAft>
              <a:buSzPts val="2100"/>
              <a:buChar char="–"/>
            </a:pPr>
            <a:r>
              <a:rPr lang="en-US" sz="2100"/>
              <a:t>Create Training</a:t>
            </a:r>
            <a:endParaRPr sz="2100"/>
          </a:p>
          <a:p>
            <a:pPr marL="914400" marR="0" lvl="1" indent="-361950" algn="l" rtl="0">
              <a:spcBef>
                <a:spcPts val="0"/>
              </a:spcBef>
              <a:spcAft>
                <a:spcPts val="0"/>
              </a:spcAft>
              <a:buSzPts val="2100"/>
              <a:buChar char="–"/>
            </a:pPr>
            <a:r>
              <a:rPr lang="en-US" sz="2100"/>
              <a:t>Retrieve Training Details</a:t>
            </a:r>
            <a:endParaRPr sz="2100"/>
          </a:p>
          <a:p>
            <a:pPr marL="914400" marR="0" lvl="1" indent="-361950" algn="l" rtl="0">
              <a:spcBef>
                <a:spcPts val="0"/>
              </a:spcBef>
              <a:spcAft>
                <a:spcPts val="0"/>
              </a:spcAft>
              <a:buSzPts val="2100"/>
              <a:buChar char="–"/>
            </a:pPr>
            <a:r>
              <a:rPr lang="en-US" sz="2100"/>
              <a:t>Update Training</a:t>
            </a:r>
            <a:endParaRPr sz="2100"/>
          </a:p>
          <a:p>
            <a:pPr marL="914400" marR="0" lvl="1" indent="-361950" algn="l" rtl="0">
              <a:spcBef>
                <a:spcPts val="0"/>
              </a:spcBef>
              <a:spcAft>
                <a:spcPts val="0"/>
              </a:spcAft>
              <a:buSzPts val="2100"/>
              <a:buChar char="–"/>
            </a:pPr>
            <a:r>
              <a:rPr lang="en-US" sz="2100"/>
              <a:t>Delete Training</a:t>
            </a:r>
            <a:endParaRPr sz="2100"/>
          </a:p>
          <a:p>
            <a:pPr marL="457200" marR="0" lvl="0" indent="-387350" algn="l" rtl="0">
              <a:spcBef>
                <a:spcPts val="0"/>
              </a:spcBef>
              <a:spcAft>
                <a:spcPts val="0"/>
              </a:spcAft>
              <a:buSzPts val="2500"/>
              <a:buChar char="•"/>
            </a:pPr>
            <a:r>
              <a:rPr lang="en-US" sz="2500"/>
              <a:t>A use case includes “use case scenarios”: </a:t>
            </a:r>
            <a:endParaRPr sz="2500"/>
          </a:p>
          <a:p>
            <a:pPr marL="914400" marR="0" lvl="1" indent="-361950" algn="l" rtl="0">
              <a:spcBef>
                <a:spcPts val="0"/>
              </a:spcBef>
              <a:spcAft>
                <a:spcPts val="0"/>
              </a:spcAft>
              <a:buSzPts val="2100"/>
              <a:buChar char="–"/>
            </a:pPr>
            <a:r>
              <a:rPr lang="en-US" sz="2100" b="1"/>
              <a:t>Happy Path:</a:t>
            </a:r>
            <a:r>
              <a:rPr lang="en-US" sz="2100"/>
              <a:t> Expected behavior of the software when all valid data is available and entered.</a:t>
            </a:r>
            <a:endParaRPr sz="2100"/>
          </a:p>
          <a:p>
            <a:pPr marL="914400" marR="0" lvl="1" indent="-361950" algn="l" rtl="0">
              <a:spcBef>
                <a:spcPts val="0"/>
              </a:spcBef>
              <a:spcAft>
                <a:spcPts val="0"/>
              </a:spcAft>
              <a:buSzPts val="2100"/>
              <a:buChar char="–"/>
            </a:pPr>
            <a:r>
              <a:rPr lang="en-US" sz="2100" b="1"/>
              <a:t>Exception Path:</a:t>
            </a:r>
            <a:r>
              <a:rPr lang="en-US" sz="2100"/>
              <a:t> All error conditions the software is expected to handle in the context of the use case if invalid data is entered or expected conditions are not met.</a:t>
            </a:r>
            <a:endParaRPr sz="2100"/>
          </a:p>
          <a:p>
            <a:pPr marL="914400" marR="0" lvl="1" indent="-361950" algn="l" rtl="0">
              <a:spcBef>
                <a:spcPts val="0"/>
              </a:spcBef>
              <a:spcAft>
                <a:spcPts val="0"/>
              </a:spcAft>
              <a:buSzPts val="2100"/>
              <a:buChar char="–"/>
            </a:pPr>
            <a:r>
              <a:rPr lang="en-US" sz="2100" b="1"/>
              <a:t>Alternate Path:</a:t>
            </a:r>
            <a:r>
              <a:rPr lang="en-US" sz="2100"/>
              <a:t> Alternate way to achieve the same end result as Happy Path, but without following the same steps as mentioned in the Happy Path. Alternate Path is optional and purely based on requirements.</a:t>
            </a:r>
            <a:endParaRPr sz="2100"/>
          </a:p>
        </p:txBody>
      </p:sp>
      <p:sp>
        <p:nvSpPr>
          <p:cNvPr id="236" name="Google Shape;236;p18"/>
          <p:cNvSpPr txBox="1">
            <a:spLocks noGrp="1"/>
          </p:cNvSpPr>
          <p:nvPr>
            <p:ph type="sldNum" idx="12"/>
          </p:nvPr>
        </p:nvSpPr>
        <p:spPr>
          <a:xfrm>
            <a:off x="8122757" y="6363712"/>
            <a:ext cx="861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a:solidFill>
                  <a:schemeClr val="accent2"/>
                </a:solidFill>
                <a:latin typeface="Arial"/>
                <a:ea typeface="Arial"/>
                <a:cs typeface="Arial"/>
                <a:sym typeface="Arial"/>
              </a:rPr>
              <a:t>3</a:t>
            </a:fld>
            <a:endParaRPr sz="1200" b="0">
              <a:solidFill>
                <a:schemeClr val="accent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1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1000"/>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1000"/>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1000"/>
                                        <p:tgtEl>
                                          <p:spTgt spid="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Effect transition="in" filter="fade">
                                      <p:cBhvr>
                                        <p:cTn id="27" dur="1000"/>
                                        <p:tgtEl>
                                          <p:spTgt spid="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5">
                                            <p:txEl>
                                              <p:pRg st="5" end="5"/>
                                            </p:txEl>
                                          </p:spTgt>
                                        </p:tgtEl>
                                        <p:attrNameLst>
                                          <p:attrName>style.visibility</p:attrName>
                                        </p:attrNameLst>
                                      </p:cBhvr>
                                      <p:to>
                                        <p:strVal val="visible"/>
                                      </p:to>
                                    </p:set>
                                    <p:animEffect transition="in" filter="fade">
                                      <p:cBhvr>
                                        <p:cTn id="32" dur="1000"/>
                                        <p:tgtEl>
                                          <p:spTgt spid="2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5">
                                            <p:txEl>
                                              <p:pRg st="6" end="6"/>
                                            </p:txEl>
                                          </p:spTgt>
                                        </p:tgtEl>
                                        <p:attrNameLst>
                                          <p:attrName>style.visibility</p:attrName>
                                        </p:attrNameLst>
                                      </p:cBhvr>
                                      <p:to>
                                        <p:strVal val="visible"/>
                                      </p:to>
                                    </p:set>
                                    <p:animEffect transition="in" filter="fade">
                                      <p:cBhvr>
                                        <p:cTn id="37" dur="1000"/>
                                        <p:tgtEl>
                                          <p:spTgt spid="2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5">
                                            <p:txEl>
                                              <p:pRg st="7" end="7"/>
                                            </p:txEl>
                                          </p:spTgt>
                                        </p:tgtEl>
                                        <p:attrNameLst>
                                          <p:attrName>style.visibility</p:attrName>
                                        </p:attrNameLst>
                                      </p:cBhvr>
                                      <p:to>
                                        <p:strVal val="visible"/>
                                      </p:to>
                                    </p:set>
                                    <p:animEffect transition="in" filter="fade">
                                      <p:cBhvr>
                                        <p:cTn id="42" dur="1000"/>
                                        <p:tgtEl>
                                          <p:spTgt spid="2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5">
                                            <p:txEl>
                                              <p:pRg st="8" end="8"/>
                                            </p:txEl>
                                          </p:spTgt>
                                        </p:tgtEl>
                                        <p:attrNameLst>
                                          <p:attrName>style.visibility</p:attrName>
                                        </p:attrNameLst>
                                      </p:cBhvr>
                                      <p:to>
                                        <p:strVal val="visible"/>
                                      </p:to>
                                    </p:set>
                                    <p:animEffect transition="in" filter="fade">
                                      <p:cBhvr>
                                        <p:cTn id="47" dur="1000"/>
                                        <p:tgtEl>
                                          <p:spTgt spid="2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5">
                                            <p:txEl>
                                              <p:pRg st="9" end="9"/>
                                            </p:txEl>
                                          </p:spTgt>
                                        </p:tgtEl>
                                        <p:attrNameLst>
                                          <p:attrName>style.visibility</p:attrName>
                                        </p:attrNameLst>
                                      </p:cBhvr>
                                      <p:to>
                                        <p:strVal val="visible"/>
                                      </p:to>
                                    </p:set>
                                    <p:animEffect transition="in" filter="fade">
                                      <p:cBhvr>
                                        <p:cTn id="52" dur="1000"/>
                                        <p:tgtEl>
                                          <p:spTgt spid="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title"/>
          </p:nvPr>
        </p:nvSpPr>
        <p:spPr>
          <a:xfrm>
            <a:off x="380010" y="-4950"/>
            <a:ext cx="6222600" cy="12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Test Case Design using Use Cases</a:t>
            </a:r>
            <a:endParaRPr/>
          </a:p>
        </p:txBody>
      </p:sp>
      <p:sp>
        <p:nvSpPr>
          <p:cNvPr id="243" name="Google Shape;243;p19"/>
          <p:cNvSpPr txBox="1">
            <a:spLocks noGrp="1"/>
          </p:cNvSpPr>
          <p:nvPr>
            <p:ph type="body" idx="1"/>
          </p:nvPr>
        </p:nvSpPr>
        <p:spPr>
          <a:xfrm>
            <a:off x="227600" y="1481450"/>
            <a:ext cx="4369200" cy="5128200"/>
          </a:xfrm>
          <a:prstGeom prst="rect">
            <a:avLst/>
          </a:prstGeom>
        </p:spPr>
        <p:txBody>
          <a:bodyPr spcFirstLastPara="1" wrap="square" lIns="91425" tIns="91425" rIns="91425" bIns="91425" anchor="t" anchorCtr="0">
            <a:noAutofit/>
          </a:bodyPr>
          <a:lstStyle/>
          <a:p>
            <a:pPr marL="457200" lvl="0" indent="-387350" algn="l" rtl="0">
              <a:spcBef>
                <a:spcPts val="560"/>
              </a:spcBef>
              <a:spcAft>
                <a:spcPts val="0"/>
              </a:spcAft>
              <a:buSzPts val="2500"/>
              <a:buChar char="•"/>
            </a:pPr>
            <a:r>
              <a:rPr lang="en-US" sz="2500"/>
              <a:t>Each use case scenario is one focus area for testing the software.</a:t>
            </a:r>
            <a:endParaRPr sz="2500"/>
          </a:p>
          <a:p>
            <a:pPr marL="457200" lvl="0" indent="-387350" algn="l" rtl="0">
              <a:spcBef>
                <a:spcPts val="0"/>
              </a:spcBef>
              <a:spcAft>
                <a:spcPts val="0"/>
              </a:spcAft>
              <a:buSzPts val="2500"/>
              <a:buChar char="•"/>
            </a:pPr>
            <a:r>
              <a:rPr lang="en-US" sz="2500"/>
              <a:t>Each use case can potentially have three test scenarios - Happy Path testing, Exceptions testing, Alternate Path testing.</a:t>
            </a:r>
            <a:endParaRPr sz="2500"/>
          </a:p>
          <a:p>
            <a:pPr marL="457200" lvl="0" indent="-387350" algn="l" rtl="0">
              <a:spcBef>
                <a:spcPts val="0"/>
              </a:spcBef>
              <a:spcAft>
                <a:spcPts val="0"/>
              </a:spcAft>
              <a:buSzPts val="2500"/>
              <a:buChar char="•"/>
            </a:pPr>
            <a:r>
              <a:rPr lang="en-US" sz="2500"/>
              <a:t>Each test scenario will need to be tested using multiple test cases.</a:t>
            </a:r>
            <a:endParaRPr sz="2500"/>
          </a:p>
        </p:txBody>
      </p:sp>
      <p:sp>
        <p:nvSpPr>
          <p:cNvPr id="244" name="Google Shape;244;p19"/>
          <p:cNvSpPr txBox="1">
            <a:spLocks noGrp="1"/>
          </p:cNvSpPr>
          <p:nvPr>
            <p:ph type="sldNum" idx="12"/>
          </p:nvPr>
        </p:nvSpPr>
        <p:spPr>
          <a:xfrm>
            <a:off x="8122757" y="6363712"/>
            <a:ext cx="861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245" name="Google Shape;245;p19"/>
          <p:cNvPicPr preferRelativeResize="0"/>
          <p:nvPr/>
        </p:nvPicPr>
        <p:blipFill>
          <a:blip r:embed="rId3">
            <a:alphaModFix/>
          </a:blip>
          <a:stretch>
            <a:fillRect/>
          </a:stretch>
        </p:blipFill>
        <p:spPr>
          <a:xfrm>
            <a:off x="4698725" y="2890700"/>
            <a:ext cx="4369075" cy="2132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Effect transition="in" filter="fade">
                                      <p:cBhvr>
                                        <p:cTn id="7" dur="1000"/>
                                        <p:tgtEl>
                                          <p:spTgt spid="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Effect transition="in" filter="fade">
                                      <p:cBhvr>
                                        <p:cTn id="12" dur="1000"/>
                                        <p:tgtEl>
                                          <p:spTgt spid="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Effect transition="in" filter="fade">
                                      <p:cBhvr>
                                        <p:cTn id="17" dur="1000"/>
                                        <p:tgtEl>
                                          <p:spTgt spid="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380010" y="-4950"/>
            <a:ext cx="6222600" cy="12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Sample - Login Use Case</a:t>
            </a:r>
            <a:endParaRPr/>
          </a:p>
        </p:txBody>
      </p:sp>
      <p:sp>
        <p:nvSpPr>
          <p:cNvPr id="252" name="Google Shape;252;p20"/>
          <p:cNvSpPr txBox="1">
            <a:spLocks noGrp="1"/>
          </p:cNvSpPr>
          <p:nvPr>
            <p:ph type="body" idx="1"/>
          </p:nvPr>
        </p:nvSpPr>
        <p:spPr>
          <a:xfrm>
            <a:off x="151400" y="1329050"/>
            <a:ext cx="8706300" cy="5158500"/>
          </a:xfrm>
          <a:prstGeom prst="rect">
            <a:avLst/>
          </a:prstGeom>
        </p:spPr>
        <p:txBody>
          <a:bodyPr spcFirstLastPara="1" wrap="square" lIns="91425" tIns="91425" rIns="91425" bIns="91425" anchor="t" anchorCtr="0">
            <a:noAutofit/>
          </a:bodyPr>
          <a:lstStyle/>
          <a:p>
            <a:pPr marL="457200" lvl="0" indent="-381000" algn="l" rtl="0">
              <a:spcBef>
                <a:spcPts val="560"/>
              </a:spcBef>
              <a:spcAft>
                <a:spcPts val="0"/>
              </a:spcAft>
              <a:buSzPts val="2400"/>
              <a:buChar char="•"/>
            </a:pPr>
            <a:r>
              <a:rPr lang="en-US" sz="2400" dirty="0"/>
              <a:t>Happy Path</a:t>
            </a:r>
            <a:endParaRPr sz="2400" dirty="0"/>
          </a:p>
          <a:p>
            <a:pPr marL="914400" lvl="1" indent="-355600" algn="l" rtl="0">
              <a:spcBef>
                <a:spcPts val="0"/>
              </a:spcBef>
              <a:spcAft>
                <a:spcPts val="0"/>
              </a:spcAft>
              <a:buSzPts val="2000"/>
              <a:buChar char="–"/>
            </a:pPr>
            <a:r>
              <a:rPr lang="en-US" sz="2000" dirty="0"/>
              <a:t>Enter correct username and password, user should be able to view home page.</a:t>
            </a:r>
            <a:endParaRPr sz="2000" dirty="0"/>
          </a:p>
          <a:p>
            <a:pPr marL="457200" lvl="0" indent="-381000" algn="l" rtl="0">
              <a:spcBef>
                <a:spcPts val="0"/>
              </a:spcBef>
              <a:spcAft>
                <a:spcPts val="0"/>
              </a:spcAft>
              <a:buSzPts val="2400"/>
              <a:buChar char="•"/>
            </a:pPr>
            <a:r>
              <a:rPr lang="en-US" sz="2400" dirty="0"/>
              <a:t>Exceptions</a:t>
            </a:r>
            <a:endParaRPr sz="2400" dirty="0"/>
          </a:p>
          <a:p>
            <a:pPr marL="914400" lvl="1" indent="-355600" algn="l" rtl="0">
              <a:spcBef>
                <a:spcPts val="0"/>
              </a:spcBef>
              <a:spcAft>
                <a:spcPts val="0"/>
              </a:spcAft>
              <a:buSzPts val="2000"/>
              <a:buChar char="–"/>
            </a:pPr>
            <a:r>
              <a:rPr lang="en-US" sz="2000" dirty="0"/>
              <a:t>Incorrect username and password entered, system should display error “Please enter correct username and password”.</a:t>
            </a:r>
            <a:endParaRPr sz="2000" dirty="0"/>
          </a:p>
          <a:p>
            <a:pPr marL="914400" lvl="1" indent="-355600" algn="l" rtl="0">
              <a:spcBef>
                <a:spcPts val="0"/>
              </a:spcBef>
              <a:spcAft>
                <a:spcPts val="0"/>
              </a:spcAft>
              <a:buSzPts val="2000"/>
              <a:buChar char="–"/>
            </a:pPr>
            <a:r>
              <a:rPr lang="en-US" sz="2000" dirty="0"/>
              <a:t>Incorrect username and password entered more than three times, system should get locked for 5 minutes. Display error message “Login Failed - Account locked due </a:t>
            </a:r>
            <a:r>
              <a:rPr lang="en-US" sz="2000"/>
              <a:t>to 3 </a:t>
            </a:r>
            <a:r>
              <a:rPr lang="en-US" sz="2000" dirty="0"/>
              <a:t>consecutive attempts with incorrect password. Try again after 5 minutes with correct password”.</a:t>
            </a:r>
            <a:endParaRPr sz="2000" dirty="0"/>
          </a:p>
          <a:p>
            <a:pPr marL="914400" lvl="1" indent="-355600" algn="l" rtl="0">
              <a:spcBef>
                <a:spcPts val="0"/>
              </a:spcBef>
              <a:spcAft>
                <a:spcPts val="0"/>
              </a:spcAft>
              <a:buSzPts val="2000"/>
              <a:buChar char="–"/>
            </a:pPr>
            <a:r>
              <a:rPr lang="en-US" sz="2000" dirty="0"/>
              <a:t>Password expired. System should display error “Login Failed - Password Expired. Please reset password”</a:t>
            </a:r>
            <a:endParaRPr sz="2000" dirty="0"/>
          </a:p>
          <a:p>
            <a:pPr marL="457200" lvl="0" indent="-381000" algn="l" rtl="0">
              <a:spcBef>
                <a:spcPts val="0"/>
              </a:spcBef>
              <a:spcAft>
                <a:spcPts val="0"/>
              </a:spcAft>
              <a:buSzPts val="2400"/>
              <a:buChar char="•"/>
            </a:pPr>
            <a:r>
              <a:rPr lang="en-US" sz="2400" dirty="0"/>
              <a:t>Alternate Path:</a:t>
            </a:r>
            <a:endParaRPr sz="2400" dirty="0"/>
          </a:p>
          <a:p>
            <a:pPr marL="914400" lvl="1" indent="-355600" algn="l" rtl="0">
              <a:spcBef>
                <a:spcPts val="0"/>
              </a:spcBef>
              <a:spcAft>
                <a:spcPts val="0"/>
              </a:spcAft>
              <a:buSzPts val="2000"/>
              <a:buChar char="–"/>
            </a:pPr>
            <a:r>
              <a:rPr lang="en-US" sz="2000" dirty="0"/>
              <a:t>None</a:t>
            </a:r>
            <a:endParaRPr sz="2000" dirty="0"/>
          </a:p>
        </p:txBody>
      </p:sp>
      <p:sp>
        <p:nvSpPr>
          <p:cNvPr id="253" name="Google Shape;253;p20"/>
          <p:cNvSpPr txBox="1">
            <a:spLocks noGrp="1"/>
          </p:cNvSpPr>
          <p:nvPr>
            <p:ph type="sldNum" idx="12"/>
          </p:nvPr>
        </p:nvSpPr>
        <p:spPr>
          <a:xfrm>
            <a:off x="8122757" y="6363712"/>
            <a:ext cx="861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On-screen Show (4:3)</PresentationFormat>
  <Paragraphs>42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2_Custom Design</vt:lpstr>
      <vt:lpstr>Test Case Design</vt:lpstr>
      <vt:lpstr>What is a Use Case</vt:lpstr>
      <vt:lpstr>Use Case Diagram</vt:lpstr>
      <vt:lpstr>What is a Use Case</vt:lpstr>
      <vt:lpstr>Test Case Design using Use Cases</vt:lpstr>
      <vt:lpstr>Sample - Login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Design</dc:title>
  <cp:lastModifiedBy>Jasdhir Singh</cp:lastModifiedBy>
  <cp:revision>1</cp:revision>
  <dcterms:modified xsi:type="dcterms:W3CDTF">2022-04-04T19:07:07Z</dcterms:modified>
</cp:coreProperties>
</file>