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3" r:id="rId11"/>
    <p:sldId id="266" r:id="rId12"/>
    <p:sldId id="270" r:id="rId13"/>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228ED-BCAB-47FA-8624-6D9CC3BD7DE7}"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9F07C-4013-43FE-ABFC-E02465C902F7}" type="slidenum">
              <a:rPr lang="en-US" smtClean="0"/>
              <a:t>‹#›</a:t>
            </a:fld>
            <a:endParaRPr lang="en-US"/>
          </a:p>
        </p:txBody>
      </p:sp>
    </p:spTree>
    <p:extLst>
      <p:ext uri="{BB962C8B-B14F-4D97-AF65-F5344CB8AC3E}">
        <p14:creationId xmlns:p14="http://schemas.microsoft.com/office/powerpoint/2010/main" val="398326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D2100C2-9D37-4CE3-9261-59D45C9888FC}" type="datetime1">
              <a:rPr lang="en-US" smtClean="0"/>
              <a:t>6/21/2022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A083D18-4995-4141-B55A-D725C1BF4F9E}"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91994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CE26889-B508-43B1-8294-E36B91DC1390}"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763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A3C80B7-4182-48DC-A87C-20F38FF4D042}"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4541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5E0BFBF-2DC6-4FDA-93F8-CF4099138D1A}" type="datetime1">
              <a:rPr lang="en-US" smtClean="0"/>
              <a:t>6/21/2022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669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5BFEDB6-E8C3-4E29-9976-992DEA241B15}"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2774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A5CD0FE-709E-4AAE-A5D8-932B08EF0F8B}" type="datetime1">
              <a:rPr lang="en-US" smtClean="0"/>
              <a:t>6/21/2022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1354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FFF668A4-C6B1-40D5-9243-4DE02DDE93F6}" type="datetime1">
              <a:rPr lang="en-US" smtClean="0"/>
              <a:t>6/21/2022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669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1E44A3B-0A18-4EFD-A529-63700276F84A}" type="datetime1">
              <a:rPr lang="en-US" smtClean="0"/>
              <a:t>6/21/2022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193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8B24D307-EFC5-4197-8C78-D8545C974A80}" type="datetime1">
              <a:rPr lang="en-US" smtClean="0"/>
              <a:t>6/21/2022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48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115CCFF-1270-4418-9E47-63413EB0CB89}" type="datetime1">
              <a:rPr lang="en-US" smtClean="0"/>
              <a:t>6/21/2022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6451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7BFA9D2-2242-4AFC-B357-D4955AE8BE79}" type="datetime1">
              <a:rPr lang="en-US" smtClean="0"/>
              <a:t>6/21/2022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857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A4F561-D57F-46D8-81BC-316D900A41A0}" type="datetime1">
              <a:rPr lang="en-US" smtClean="0"/>
              <a:t>6/21/2022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841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F7FB548-EEE8-43E9-8CE6-52B3C6AC6BDE}" type="datetime1">
              <a:rPr lang="en-US" smtClean="0"/>
              <a:t>6/21/2022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A083D18-4995-4141-B55A-D725C1BF4F9E}"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7552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5C1B-A39C-4633-9A7C-F2D74DADE6AF}"/>
              </a:ext>
            </a:extLst>
          </p:cNvPr>
          <p:cNvSpPr>
            <a:spLocks noGrp="1"/>
          </p:cNvSpPr>
          <p:nvPr>
            <p:ph type="ctrTitle"/>
          </p:nvPr>
        </p:nvSpPr>
        <p:spPr/>
        <p:txBody>
          <a:bodyPr>
            <a:normAutofit/>
          </a:bodyPr>
          <a:lstStyle/>
          <a:p>
            <a:r>
              <a:rPr lang="en-US" dirty="0"/>
              <a:t>Unit Testing and</a:t>
            </a:r>
            <a:br>
              <a:rPr lang="en-US" dirty="0"/>
            </a:br>
            <a:r>
              <a:rPr lang="en-US" dirty="0"/>
              <a:t>Test Driven Development (TDD)</a:t>
            </a:r>
          </a:p>
        </p:txBody>
      </p:sp>
      <p:sp>
        <p:nvSpPr>
          <p:cNvPr id="3" name="Subtitle 2">
            <a:extLst>
              <a:ext uri="{FF2B5EF4-FFF2-40B4-BE49-F238E27FC236}">
                <a16:creationId xmlns:a16="http://schemas.microsoft.com/office/drawing/2014/main" id="{B60288C8-8138-462D-95B8-7E4A6DE37C9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4636170-CF51-4285-A470-80ACF6E313F1}"/>
              </a:ext>
            </a:extLst>
          </p:cNvPr>
          <p:cNvSpPr>
            <a:spLocks noGrp="1"/>
          </p:cNvSpPr>
          <p:nvPr>
            <p:ph type="sldNum" sz="quarter" idx="4"/>
          </p:nvPr>
        </p:nvSpPr>
        <p:spPr/>
        <p:txBody>
          <a:bodyPr/>
          <a:lstStyle/>
          <a:p>
            <a:fld id="{7A083D18-4995-4141-B55A-D725C1BF4F9E}" type="slidenum">
              <a:rPr lang="en-US" smtClean="0"/>
              <a:t>1</a:t>
            </a:fld>
            <a:endParaRPr lang="en-US"/>
          </a:p>
        </p:txBody>
      </p:sp>
    </p:spTree>
    <p:extLst>
      <p:ext uri="{BB962C8B-B14F-4D97-AF65-F5344CB8AC3E}">
        <p14:creationId xmlns:p14="http://schemas.microsoft.com/office/powerpoint/2010/main" val="314986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9428-FCCE-4BA8-9D4E-4567002F790A}"/>
              </a:ext>
            </a:extLst>
          </p:cNvPr>
          <p:cNvSpPr>
            <a:spLocks noGrp="1"/>
          </p:cNvSpPr>
          <p:nvPr>
            <p:ph type="title"/>
          </p:nvPr>
        </p:nvSpPr>
        <p:spPr/>
        <p:txBody>
          <a:bodyPr/>
          <a:lstStyle/>
          <a:p>
            <a:r>
              <a:rPr lang="en-US" dirty="0"/>
              <a:t>Test-Driven Development (TDD)</a:t>
            </a:r>
          </a:p>
        </p:txBody>
      </p:sp>
      <p:pic>
        <p:nvPicPr>
          <p:cNvPr id="6" name="Content Placeholder 5" descr="Diagram&#10;&#10;Description automatically generated">
            <a:extLst>
              <a:ext uri="{FF2B5EF4-FFF2-40B4-BE49-F238E27FC236}">
                <a16:creationId xmlns:a16="http://schemas.microsoft.com/office/drawing/2014/main" id="{6940326E-2628-40E6-88E6-F5AF6923C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278" y="1719263"/>
            <a:ext cx="6643443" cy="4411662"/>
          </a:xfrm>
        </p:spPr>
      </p:pic>
      <p:sp>
        <p:nvSpPr>
          <p:cNvPr id="4" name="Slide Number Placeholder 3">
            <a:extLst>
              <a:ext uri="{FF2B5EF4-FFF2-40B4-BE49-F238E27FC236}">
                <a16:creationId xmlns:a16="http://schemas.microsoft.com/office/drawing/2014/main" id="{54544F8B-9E74-4C9A-B8FA-976C0E1B690F}"/>
              </a:ext>
            </a:extLst>
          </p:cNvPr>
          <p:cNvSpPr>
            <a:spLocks noGrp="1"/>
          </p:cNvSpPr>
          <p:nvPr>
            <p:ph type="sldNum" sz="quarter" idx="12"/>
          </p:nvPr>
        </p:nvSpPr>
        <p:spPr/>
        <p:txBody>
          <a:bodyPr/>
          <a:lstStyle/>
          <a:p>
            <a:fld id="{7A083D18-4995-4141-B55A-D725C1BF4F9E}" type="slidenum">
              <a:rPr lang="en-US" smtClean="0"/>
              <a:t>10</a:t>
            </a:fld>
            <a:endParaRPr lang="en-US"/>
          </a:p>
        </p:txBody>
      </p:sp>
    </p:spTree>
    <p:extLst>
      <p:ext uri="{BB962C8B-B14F-4D97-AF65-F5344CB8AC3E}">
        <p14:creationId xmlns:p14="http://schemas.microsoft.com/office/powerpoint/2010/main" val="81564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442F-E749-40EC-A9B2-D51E26CBD937}"/>
              </a:ext>
            </a:extLst>
          </p:cNvPr>
          <p:cNvSpPr>
            <a:spLocks noGrp="1"/>
          </p:cNvSpPr>
          <p:nvPr>
            <p:ph type="title"/>
          </p:nvPr>
        </p:nvSpPr>
        <p:spPr/>
        <p:txBody>
          <a:bodyPr/>
          <a:lstStyle/>
          <a:p>
            <a:r>
              <a:rPr lang="en-US" dirty="0"/>
              <a:t>Implementing Test-Driven Development</a:t>
            </a:r>
          </a:p>
        </p:txBody>
      </p:sp>
      <p:sp>
        <p:nvSpPr>
          <p:cNvPr id="3" name="Content Placeholder 2">
            <a:extLst>
              <a:ext uri="{FF2B5EF4-FFF2-40B4-BE49-F238E27FC236}">
                <a16:creationId xmlns:a16="http://schemas.microsoft.com/office/drawing/2014/main" id="{F2D8DCB6-38CE-459B-B0A9-D413568E4EF6}"/>
              </a:ext>
            </a:extLst>
          </p:cNvPr>
          <p:cNvSpPr>
            <a:spLocks noGrp="1"/>
          </p:cNvSpPr>
          <p:nvPr>
            <p:ph idx="1"/>
          </p:nvPr>
        </p:nvSpPr>
        <p:spPr>
          <a:xfrm>
            <a:off x="129209" y="1719263"/>
            <a:ext cx="12062791" cy="4411662"/>
          </a:xfrm>
        </p:spPr>
        <p:txBody>
          <a:bodyPr/>
          <a:lstStyle/>
          <a:p>
            <a:r>
              <a:rPr lang="en-US" sz="2200" dirty="0"/>
              <a:t>Write a unit test (or several unit tests) which details a feature of the application you're writing. </a:t>
            </a:r>
          </a:p>
          <a:p>
            <a:r>
              <a:rPr lang="en-US" sz="2200" dirty="0"/>
              <a:t>The source code for this feature of the application should not exist before writing the test.</a:t>
            </a:r>
          </a:p>
          <a:p>
            <a:r>
              <a:rPr lang="en-US" sz="2200" dirty="0"/>
              <a:t>Run the test you have just written. </a:t>
            </a:r>
          </a:p>
          <a:p>
            <a:r>
              <a:rPr lang="en-US" sz="2200" dirty="0"/>
              <a:t>Needless to say, the test will fail as you have not yet written the source code for the feature.</a:t>
            </a:r>
          </a:p>
          <a:p>
            <a:r>
              <a:rPr lang="en-US" sz="2200" dirty="0"/>
              <a:t>Write the source code which will make the test pass. </a:t>
            </a:r>
          </a:p>
          <a:p>
            <a:r>
              <a:rPr lang="en-US" sz="2200" dirty="0"/>
              <a:t>Don't make the source code overly complex; it should do just enough to pass the </a:t>
            </a:r>
            <a:r>
              <a:rPr lang="en-US" sz="2200" dirty="0" err="1"/>
              <a:t>the</a:t>
            </a:r>
            <a:r>
              <a:rPr lang="en-US" sz="2200" dirty="0"/>
              <a:t> test.</a:t>
            </a:r>
          </a:p>
          <a:p>
            <a:r>
              <a:rPr lang="en-US" sz="2200" dirty="0"/>
              <a:t>If the test fails, refactor the source code. Again, don't make the source code complex. </a:t>
            </a:r>
          </a:p>
          <a:p>
            <a:r>
              <a:rPr lang="en-US" sz="2200" dirty="0"/>
              <a:t>Just refactor the code until it passes the test. </a:t>
            </a:r>
          </a:p>
          <a:p>
            <a:r>
              <a:rPr lang="en-US" sz="2200" dirty="0"/>
              <a:t>Even if the test passes, you might also refactor the code to make it simpler and more concise.</a:t>
            </a:r>
          </a:p>
          <a:p>
            <a:r>
              <a:rPr lang="en-US" sz="2200" dirty="0"/>
              <a:t>Repeat this process for all other features you implement.</a:t>
            </a:r>
          </a:p>
        </p:txBody>
      </p:sp>
      <p:sp>
        <p:nvSpPr>
          <p:cNvPr id="4" name="Slide Number Placeholder 3">
            <a:extLst>
              <a:ext uri="{FF2B5EF4-FFF2-40B4-BE49-F238E27FC236}">
                <a16:creationId xmlns:a16="http://schemas.microsoft.com/office/drawing/2014/main" id="{97A22936-0BE8-4133-A433-BD0EB930A030}"/>
              </a:ext>
            </a:extLst>
          </p:cNvPr>
          <p:cNvSpPr>
            <a:spLocks noGrp="1"/>
          </p:cNvSpPr>
          <p:nvPr>
            <p:ph type="sldNum" sz="quarter" idx="12"/>
          </p:nvPr>
        </p:nvSpPr>
        <p:spPr/>
        <p:txBody>
          <a:bodyPr/>
          <a:lstStyle/>
          <a:p>
            <a:fld id="{7A083D18-4995-4141-B55A-D725C1BF4F9E}" type="slidenum">
              <a:rPr lang="en-US" smtClean="0"/>
              <a:t>11</a:t>
            </a:fld>
            <a:endParaRPr lang="en-US"/>
          </a:p>
        </p:txBody>
      </p:sp>
    </p:spTree>
    <p:extLst>
      <p:ext uri="{BB962C8B-B14F-4D97-AF65-F5344CB8AC3E}">
        <p14:creationId xmlns:p14="http://schemas.microsoft.com/office/powerpoint/2010/main" val="260170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4106-0B42-4B81-B64C-CDE6B6EF83B5}"/>
              </a:ext>
            </a:extLst>
          </p:cNvPr>
          <p:cNvSpPr>
            <a:spLocks noGrp="1"/>
          </p:cNvSpPr>
          <p:nvPr>
            <p:ph type="title"/>
          </p:nvPr>
        </p:nvSpPr>
        <p:spPr/>
        <p:txBody>
          <a:bodyPr/>
          <a:lstStyle/>
          <a:p>
            <a:r>
              <a:rPr lang="en-US" dirty="0"/>
              <a:t>What Is JUnit?</a:t>
            </a:r>
          </a:p>
        </p:txBody>
      </p:sp>
      <p:sp>
        <p:nvSpPr>
          <p:cNvPr id="3" name="Content Placeholder 2">
            <a:extLst>
              <a:ext uri="{FF2B5EF4-FFF2-40B4-BE49-F238E27FC236}">
                <a16:creationId xmlns:a16="http://schemas.microsoft.com/office/drawing/2014/main" id="{1F1A7C46-5CF0-4804-A427-F288604070BE}"/>
              </a:ext>
            </a:extLst>
          </p:cNvPr>
          <p:cNvSpPr>
            <a:spLocks noGrp="1"/>
          </p:cNvSpPr>
          <p:nvPr>
            <p:ph idx="1"/>
          </p:nvPr>
        </p:nvSpPr>
        <p:spPr/>
        <p:txBody>
          <a:bodyPr/>
          <a:lstStyle/>
          <a:p>
            <a:r>
              <a:rPr lang="en-US" b="1" dirty="0"/>
              <a:t>JUnit</a:t>
            </a:r>
            <a:r>
              <a:rPr lang="en-US" dirty="0"/>
              <a:t> is a popular, open-source testing framework for Java</a:t>
            </a:r>
            <a:r>
              <a:rPr lang="en-US"/>
              <a:t>. </a:t>
            </a:r>
            <a:endParaRPr lang="en-US" dirty="0"/>
          </a:p>
        </p:txBody>
      </p:sp>
      <p:sp>
        <p:nvSpPr>
          <p:cNvPr id="4" name="Slide Number Placeholder 3">
            <a:extLst>
              <a:ext uri="{FF2B5EF4-FFF2-40B4-BE49-F238E27FC236}">
                <a16:creationId xmlns:a16="http://schemas.microsoft.com/office/drawing/2014/main" id="{BD9B7306-5938-43FC-ABED-FCA089147371}"/>
              </a:ext>
            </a:extLst>
          </p:cNvPr>
          <p:cNvSpPr>
            <a:spLocks noGrp="1"/>
          </p:cNvSpPr>
          <p:nvPr>
            <p:ph type="sldNum" sz="quarter" idx="12"/>
          </p:nvPr>
        </p:nvSpPr>
        <p:spPr/>
        <p:txBody>
          <a:bodyPr/>
          <a:lstStyle/>
          <a:p>
            <a:fld id="{7A083D18-4995-4141-B55A-D725C1BF4F9E}" type="slidenum">
              <a:rPr lang="en-US" smtClean="0"/>
              <a:t>12</a:t>
            </a:fld>
            <a:endParaRPr lang="en-US"/>
          </a:p>
        </p:txBody>
      </p:sp>
    </p:spTree>
    <p:extLst>
      <p:ext uri="{BB962C8B-B14F-4D97-AF65-F5344CB8AC3E}">
        <p14:creationId xmlns:p14="http://schemas.microsoft.com/office/powerpoint/2010/main" val="51835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4777-CFBE-4272-A888-C4540659668D}"/>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443871-D248-4513-814B-6E0526EAAD63}"/>
              </a:ext>
            </a:extLst>
          </p:cNvPr>
          <p:cNvSpPr>
            <a:spLocks noGrp="1"/>
          </p:cNvSpPr>
          <p:nvPr>
            <p:ph idx="1"/>
          </p:nvPr>
        </p:nvSpPr>
        <p:spPr/>
        <p:txBody>
          <a:bodyPr/>
          <a:lstStyle/>
          <a:p>
            <a:r>
              <a:rPr lang="en-US" dirty="0"/>
              <a:t>A test, at its simplest, is something that "runs the code under test". </a:t>
            </a:r>
          </a:p>
          <a:p>
            <a:r>
              <a:rPr lang="en-US" dirty="0"/>
              <a:t>When software developers write source code, someone needs to validate that this code performs as expected.</a:t>
            </a:r>
          </a:p>
          <a:p>
            <a:r>
              <a:rPr lang="en-US" dirty="0"/>
              <a:t> In order to do so, a team of software testers usually runs the source code in question.</a:t>
            </a:r>
          </a:p>
        </p:txBody>
      </p:sp>
      <p:sp>
        <p:nvSpPr>
          <p:cNvPr id="4" name="Slide Number Placeholder 3">
            <a:extLst>
              <a:ext uri="{FF2B5EF4-FFF2-40B4-BE49-F238E27FC236}">
                <a16:creationId xmlns:a16="http://schemas.microsoft.com/office/drawing/2014/main" id="{D790ECB0-F0E1-4E72-83D5-AAFA5C825C79}"/>
              </a:ext>
            </a:extLst>
          </p:cNvPr>
          <p:cNvSpPr>
            <a:spLocks noGrp="1"/>
          </p:cNvSpPr>
          <p:nvPr>
            <p:ph type="sldNum" sz="quarter" idx="12"/>
          </p:nvPr>
        </p:nvSpPr>
        <p:spPr/>
        <p:txBody>
          <a:bodyPr/>
          <a:lstStyle/>
          <a:p>
            <a:fld id="{7A083D18-4995-4141-B55A-D725C1BF4F9E}" type="slidenum">
              <a:rPr lang="en-US" smtClean="0"/>
              <a:t>2</a:t>
            </a:fld>
            <a:endParaRPr lang="en-US"/>
          </a:p>
        </p:txBody>
      </p:sp>
    </p:spTree>
    <p:extLst>
      <p:ext uri="{BB962C8B-B14F-4D97-AF65-F5344CB8AC3E}">
        <p14:creationId xmlns:p14="http://schemas.microsoft.com/office/powerpoint/2010/main" val="3744126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A082-D3E0-4937-AAEB-59C891F87FF0}"/>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7BE3A2-53EC-43FF-8C6C-43A3FE3ABFE9}"/>
              </a:ext>
            </a:extLst>
          </p:cNvPr>
          <p:cNvSpPr>
            <a:spLocks noGrp="1"/>
          </p:cNvSpPr>
          <p:nvPr>
            <p:ph idx="1"/>
          </p:nvPr>
        </p:nvSpPr>
        <p:spPr/>
        <p:txBody>
          <a:bodyPr/>
          <a:lstStyle/>
          <a:p>
            <a:r>
              <a:rPr lang="en-US" sz="2400" dirty="0"/>
              <a:t>When running code "under test", a tester runs a selection of source code in order to ascertain whether or not the actual result of running that selection was the expected result. </a:t>
            </a:r>
          </a:p>
          <a:p>
            <a:r>
              <a:rPr lang="en-US" sz="2400" dirty="0"/>
              <a:t>The expected result is determined by the software requirements specifications and the test data used for the test. </a:t>
            </a:r>
          </a:p>
          <a:p>
            <a:r>
              <a:rPr lang="en-US" sz="2400" dirty="0"/>
              <a:t>If the actual result of a test differs from the expected result, that test is a failed test. </a:t>
            </a:r>
          </a:p>
          <a:p>
            <a:r>
              <a:rPr lang="en-US" sz="2400" dirty="0"/>
              <a:t>The result of a failed test is known as a defect. </a:t>
            </a:r>
          </a:p>
          <a:p>
            <a:r>
              <a:rPr lang="en-US" sz="2400" dirty="0"/>
              <a:t>Once a software tester finds a defect, a software developer might attempt to modify the source code in a way that causes the source code to produce the expected result when supplied with the same test data that led the test to fail.</a:t>
            </a:r>
          </a:p>
        </p:txBody>
      </p:sp>
      <p:sp>
        <p:nvSpPr>
          <p:cNvPr id="4" name="Slide Number Placeholder 3">
            <a:extLst>
              <a:ext uri="{FF2B5EF4-FFF2-40B4-BE49-F238E27FC236}">
                <a16:creationId xmlns:a16="http://schemas.microsoft.com/office/drawing/2014/main" id="{9C6543C4-1F17-4366-A694-C7504CE8E7A4}"/>
              </a:ext>
            </a:extLst>
          </p:cNvPr>
          <p:cNvSpPr>
            <a:spLocks noGrp="1"/>
          </p:cNvSpPr>
          <p:nvPr>
            <p:ph type="sldNum" sz="quarter" idx="12"/>
          </p:nvPr>
        </p:nvSpPr>
        <p:spPr/>
        <p:txBody>
          <a:bodyPr/>
          <a:lstStyle/>
          <a:p>
            <a:fld id="{7A083D18-4995-4141-B55A-D725C1BF4F9E}" type="slidenum">
              <a:rPr lang="en-US" smtClean="0"/>
              <a:t>3</a:t>
            </a:fld>
            <a:endParaRPr lang="en-US"/>
          </a:p>
        </p:txBody>
      </p:sp>
    </p:spTree>
    <p:extLst>
      <p:ext uri="{BB962C8B-B14F-4D97-AF65-F5344CB8AC3E}">
        <p14:creationId xmlns:p14="http://schemas.microsoft.com/office/powerpoint/2010/main" val="123222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8214-20FE-4A81-BD5B-27BF0FB3E225}"/>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B2A7E6C-DC72-4F49-99DB-D327E706FF96}"/>
              </a:ext>
            </a:extLst>
          </p:cNvPr>
          <p:cNvSpPr>
            <a:spLocks noGrp="1"/>
          </p:cNvSpPr>
          <p:nvPr>
            <p:ph idx="1"/>
          </p:nvPr>
        </p:nvSpPr>
        <p:spPr/>
        <p:txBody>
          <a:bodyPr/>
          <a:lstStyle/>
          <a:p>
            <a:r>
              <a:rPr lang="en-US" sz="2400" dirty="0"/>
              <a:t>This process of running source code under test is often conducted both manually and via an automation framework. </a:t>
            </a:r>
          </a:p>
          <a:p>
            <a:r>
              <a:rPr lang="en-US" sz="2400" dirty="0"/>
              <a:t>One software tester might manually input test data while running the application and report the results of doing so using a reporting tool. </a:t>
            </a:r>
          </a:p>
          <a:p>
            <a:r>
              <a:rPr lang="en-US" sz="2400" dirty="0"/>
              <a:t>Yet another tester, however, might write unit tests in their language of choice and package those tests with the source code so that the development team can easily run test scripts once the source code is delivered to a central repository.</a:t>
            </a:r>
          </a:p>
        </p:txBody>
      </p:sp>
      <p:sp>
        <p:nvSpPr>
          <p:cNvPr id="4" name="Slide Number Placeholder 3">
            <a:extLst>
              <a:ext uri="{FF2B5EF4-FFF2-40B4-BE49-F238E27FC236}">
                <a16:creationId xmlns:a16="http://schemas.microsoft.com/office/drawing/2014/main" id="{7EEF3920-AB68-4FAA-89D6-21B9CD88D8E9}"/>
              </a:ext>
            </a:extLst>
          </p:cNvPr>
          <p:cNvSpPr>
            <a:spLocks noGrp="1"/>
          </p:cNvSpPr>
          <p:nvPr>
            <p:ph type="sldNum" sz="quarter" idx="12"/>
          </p:nvPr>
        </p:nvSpPr>
        <p:spPr/>
        <p:txBody>
          <a:bodyPr/>
          <a:lstStyle/>
          <a:p>
            <a:fld id="{7A083D18-4995-4141-B55A-D725C1BF4F9E}" type="slidenum">
              <a:rPr lang="en-US" smtClean="0"/>
              <a:t>4</a:t>
            </a:fld>
            <a:endParaRPr lang="en-US"/>
          </a:p>
        </p:txBody>
      </p:sp>
    </p:spTree>
    <p:extLst>
      <p:ext uri="{BB962C8B-B14F-4D97-AF65-F5344CB8AC3E}">
        <p14:creationId xmlns:p14="http://schemas.microsoft.com/office/powerpoint/2010/main" val="36500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6204-E036-47E3-A874-55EBA81365B3}"/>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C13BF73-640E-4A14-94E6-8CC218D64873}"/>
              </a:ext>
            </a:extLst>
          </p:cNvPr>
          <p:cNvSpPr>
            <a:spLocks noGrp="1"/>
          </p:cNvSpPr>
          <p:nvPr>
            <p:ph idx="1"/>
          </p:nvPr>
        </p:nvSpPr>
        <p:spPr/>
        <p:txBody>
          <a:bodyPr/>
          <a:lstStyle/>
          <a:p>
            <a:r>
              <a:rPr lang="en-US" dirty="0"/>
              <a:t>Unit testing, on the other hand, is about more than running source code against tests. </a:t>
            </a:r>
          </a:p>
          <a:p>
            <a:r>
              <a:rPr lang="en-US" dirty="0"/>
              <a:t>Unit tests prioritize testing source code in isolation. </a:t>
            </a:r>
          </a:p>
          <a:p>
            <a:r>
              <a:rPr lang="en-US" dirty="0"/>
              <a:t>This process entails testing the "smallest" unit of code possible. This unit is often, for instance, a single method. </a:t>
            </a:r>
          </a:p>
          <a:p>
            <a:r>
              <a:rPr lang="en-US" dirty="0"/>
              <a:t>If a unit should depend on another unit, testers typically use </a:t>
            </a:r>
            <a:r>
              <a:rPr lang="en-US" b="1" dirty="0"/>
              <a:t>mocks</a:t>
            </a:r>
            <a:r>
              <a:rPr lang="en-US" dirty="0"/>
              <a:t> or </a:t>
            </a:r>
            <a:r>
              <a:rPr lang="en-US" b="1" dirty="0"/>
              <a:t>stubs</a:t>
            </a:r>
            <a:r>
              <a:rPr lang="en-US" dirty="0"/>
              <a:t> in order to isolate the unit from its dependency during the test.</a:t>
            </a:r>
          </a:p>
        </p:txBody>
      </p:sp>
      <p:sp>
        <p:nvSpPr>
          <p:cNvPr id="4" name="Slide Number Placeholder 3">
            <a:extLst>
              <a:ext uri="{FF2B5EF4-FFF2-40B4-BE49-F238E27FC236}">
                <a16:creationId xmlns:a16="http://schemas.microsoft.com/office/drawing/2014/main" id="{0EC937DB-D29C-4FE2-A0A9-8BCBF0239972}"/>
              </a:ext>
            </a:extLst>
          </p:cNvPr>
          <p:cNvSpPr>
            <a:spLocks noGrp="1"/>
          </p:cNvSpPr>
          <p:nvPr>
            <p:ph type="sldNum" sz="quarter" idx="12"/>
          </p:nvPr>
        </p:nvSpPr>
        <p:spPr/>
        <p:txBody>
          <a:bodyPr/>
          <a:lstStyle/>
          <a:p>
            <a:fld id="{7A083D18-4995-4141-B55A-D725C1BF4F9E}" type="slidenum">
              <a:rPr lang="en-US" smtClean="0"/>
              <a:t>5</a:t>
            </a:fld>
            <a:endParaRPr lang="en-US"/>
          </a:p>
        </p:txBody>
      </p:sp>
    </p:spTree>
    <p:extLst>
      <p:ext uri="{BB962C8B-B14F-4D97-AF65-F5344CB8AC3E}">
        <p14:creationId xmlns:p14="http://schemas.microsoft.com/office/powerpoint/2010/main" val="371280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064-6A82-4C69-96AE-9B84FE0A0ABE}"/>
              </a:ext>
            </a:extLst>
          </p:cNvPr>
          <p:cNvSpPr>
            <a:spLocks noGrp="1"/>
          </p:cNvSpPr>
          <p:nvPr>
            <p:ph type="title"/>
          </p:nvPr>
        </p:nvSpPr>
        <p:spPr/>
        <p:txBody>
          <a:bodyPr/>
          <a:lstStyle/>
          <a:p>
            <a:r>
              <a:rPr lang="en-US" dirty="0"/>
              <a:t>Benefits of Unit Testing</a:t>
            </a:r>
          </a:p>
        </p:txBody>
      </p:sp>
      <p:sp>
        <p:nvSpPr>
          <p:cNvPr id="3" name="Content Placeholder 2">
            <a:extLst>
              <a:ext uri="{FF2B5EF4-FFF2-40B4-BE49-F238E27FC236}">
                <a16:creationId xmlns:a16="http://schemas.microsoft.com/office/drawing/2014/main" id="{1860E1CC-CCEE-4733-80B5-9A459F245408}"/>
              </a:ext>
            </a:extLst>
          </p:cNvPr>
          <p:cNvSpPr>
            <a:spLocks noGrp="1"/>
          </p:cNvSpPr>
          <p:nvPr>
            <p:ph idx="1"/>
          </p:nvPr>
        </p:nvSpPr>
        <p:spPr/>
        <p:txBody>
          <a:bodyPr/>
          <a:lstStyle/>
          <a:p>
            <a:r>
              <a:rPr lang="en-US" dirty="0"/>
              <a:t>Encourages Writing Testable Code</a:t>
            </a:r>
          </a:p>
          <a:p>
            <a:r>
              <a:rPr lang="en-US" dirty="0"/>
              <a:t>Isolate Defects In Source Code</a:t>
            </a:r>
          </a:p>
          <a:p>
            <a:r>
              <a:rPr lang="en-US" dirty="0"/>
              <a:t>Cost-Effective</a:t>
            </a:r>
          </a:p>
          <a:p>
            <a:r>
              <a:rPr lang="en-US" dirty="0"/>
              <a:t>Improves Overall Code Quality</a:t>
            </a:r>
          </a:p>
          <a:p>
            <a:r>
              <a:rPr lang="en-US" dirty="0"/>
              <a:t>Confidence When Refactoring</a:t>
            </a:r>
          </a:p>
        </p:txBody>
      </p:sp>
      <p:sp>
        <p:nvSpPr>
          <p:cNvPr id="4" name="Slide Number Placeholder 3">
            <a:extLst>
              <a:ext uri="{FF2B5EF4-FFF2-40B4-BE49-F238E27FC236}">
                <a16:creationId xmlns:a16="http://schemas.microsoft.com/office/drawing/2014/main" id="{836BB739-3556-43D5-B281-BAA1C7FC4CF2}"/>
              </a:ext>
            </a:extLst>
          </p:cNvPr>
          <p:cNvSpPr>
            <a:spLocks noGrp="1"/>
          </p:cNvSpPr>
          <p:nvPr>
            <p:ph type="sldNum" sz="quarter" idx="12"/>
          </p:nvPr>
        </p:nvSpPr>
        <p:spPr/>
        <p:txBody>
          <a:bodyPr/>
          <a:lstStyle/>
          <a:p>
            <a:fld id="{7A083D18-4995-4141-B55A-D725C1BF4F9E}" type="slidenum">
              <a:rPr lang="en-US" smtClean="0"/>
              <a:t>6</a:t>
            </a:fld>
            <a:endParaRPr lang="en-US"/>
          </a:p>
        </p:txBody>
      </p:sp>
    </p:spTree>
    <p:extLst>
      <p:ext uri="{BB962C8B-B14F-4D97-AF65-F5344CB8AC3E}">
        <p14:creationId xmlns:p14="http://schemas.microsoft.com/office/powerpoint/2010/main" val="164588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4F9-06DF-4160-8670-0EB0A26102F8}"/>
              </a:ext>
            </a:extLst>
          </p:cNvPr>
          <p:cNvSpPr>
            <a:spLocks noGrp="1"/>
          </p:cNvSpPr>
          <p:nvPr>
            <p:ph type="title"/>
          </p:nvPr>
        </p:nvSpPr>
        <p:spPr/>
        <p:txBody>
          <a:bodyPr/>
          <a:lstStyle/>
          <a:p>
            <a:r>
              <a:rPr lang="en-US" dirty="0"/>
              <a:t>Test-Driven Development (TDD)</a:t>
            </a:r>
          </a:p>
        </p:txBody>
      </p:sp>
      <p:sp>
        <p:nvSpPr>
          <p:cNvPr id="3" name="Content Placeholder 2">
            <a:extLst>
              <a:ext uri="{FF2B5EF4-FFF2-40B4-BE49-F238E27FC236}">
                <a16:creationId xmlns:a16="http://schemas.microsoft.com/office/drawing/2014/main" id="{2A71D224-A7C7-495B-86F0-AC534915FB04}"/>
              </a:ext>
            </a:extLst>
          </p:cNvPr>
          <p:cNvSpPr>
            <a:spLocks noGrp="1"/>
          </p:cNvSpPr>
          <p:nvPr>
            <p:ph idx="1"/>
          </p:nvPr>
        </p:nvSpPr>
        <p:spPr/>
        <p:txBody>
          <a:bodyPr/>
          <a:lstStyle/>
          <a:p>
            <a:r>
              <a:rPr lang="en-US" sz="2400" dirty="0"/>
              <a:t>Test-driven development (TDD) is an approach to software development in which each line of code is "written in response to a test that a programmer writes just before coding". </a:t>
            </a:r>
          </a:p>
          <a:p>
            <a:r>
              <a:rPr lang="en-US" sz="2400" dirty="0"/>
              <a:t>In other words, test-driven development emphasizes a "test-first" approach in which programmers create test cases first and then write source code which passes these tests.</a:t>
            </a:r>
          </a:p>
          <a:p>
            <a:r>
              <a:rPr lang="en-US" sz="2400" dirty="0"/>
              <a:t>When using a test-driven approach to software development, programming, testing, and refactoring code are closely intertwined. </a:t>
            </a:r>
          </a:p>
          <a:p>
            <a:r>
              <a:rPr lang="en-US" sz="2400" dirty="0"/>
              <a:t>A developer who subscribes to test-driven development typically writes the appropriate test cases, writes the source code, runs the tests, and then refactors the code as necessary.</a:t>
            </a:r>
          </a:p>
        </p:txBody>
      </p:sp>
      <p:sp>
        <p:nvSpPr>
          <p:cNvPr id="4" name="Slide Number Placeholder 3">
            <a:extLst>
              <a:ext uri="{FF2B5EF4-FFF2-40B4-BE49-F238E27FC236}">
                <a16:creationId xmlns:a16="http://schemas.microsoft.com/office/drawing/2014/main" id="{CF314AA7-6511-4F5A-8918-BF8DA167A03E}"/>
              </a:ext>
            </a:extLst>
          </p:cNvPr>
          <p:cNvSpPr>
            <a:spLocks noGrp="1"/>
          </p:cNvSpPr>
          <p:nvPr>
            <p:ph type="sldNum" sz="quarter" idx="12"/>
          </p:nvPr>
        </p:nvSpPr>
        <p:spPr/>
        <p:txBody>
          <a:bodyPr/>
          <a:lstStyle/>
          <a:p>
            <a:fld id="{7A083D18-4995-4141-B55A-D725C1BF4F9E}" type="slidenum">
              <a:rPr lang="en-US" smtClean="0"/>
              <a:t>7</a:t>
            </a:fld>
            <a:endParaRPr lang="en-US"/>
          </a:p>
        </p:txBody>
      </p:sp>
    </p:spTree>
    <p:extLst>
      <p:ext uri="{BB962C8B-B14F-4D97-AF65-F5344CB8AC3E}">
        <p14:creationId xmlns:p14="http://schemas.microsoft.com/office/powerpoint/2010/main" val="79048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11D3-AC1A-43E0-ACF5-549792E22169}"/>
              </a:ext>
            </a:extLst>
          </p:cNvPr>
          <p:cNvSpPr>
            <a:spLocks noGrp="1"/>
          </p:cNvSpPr>
          <p:nvPr>
            <p:ph type="title"/>
          </p:nvPr>
        </p:nvSpPr>
        <p:spPr/>
        <p:txBody>
          <a:bodyPr/>
          <a:lstStyle/>
          <a:p>
            <a:r>
              <a:rPr lang="en-US" dirty="0"/>
              <a:t>Benefits of Test-Driven Development</a:t>
            </a:r>
          </a:p>
        </p:txBody>
      </p:sp>
      <p:sp>
        <p:nvSpPr>
          <p:cNvPr id="3" name="Content Placeholder 2">
            <a:extLst>
              <a:ext uri="{FF2B5EF4-FFF2-40B4-BE49-F238E27FC236}">
                <a16:creationId xmlns:a16="http://schemas.microsoft.com/office/drawing/2014/main" id="{2A407237-4C96-4178-B0A0-10A3D46E6683}"/>
              </a:ext>
            </a:extLst>
          </p:cNvPr>
          <p:cNvSpPr>
            <a:spLocks noGrp="1"/>
          </p:cNvSpPr>
          <p:nvPr>
            <p:ph idx="1"/>
          </p:nvPr>
        </p:nvSpPr>
        <p:spPr/>
        <p:txBody>
          <a:bodyPr/>
          <a:lstStyle/>
          <a:p>
            <a:r>
              <a:rPr lang="en-US" dirty="0"/>
              <a:t>Introduction of Fewer Defects Into Source Code</a:t>
            </a:r>
          </a:p>
          <a:p>
            <a:r>
              <a:rPr lang="en-US" dirty="0"/>
              <a:t>Improved Software Design</a:t>
            </a:r>
          </a:p>
        </p:txBody>
      </p:sp>
      <p:sp>
        <p:nvSpPr>
          <p:cNvPr id="4" name="Slide Number Placeholder 3">
            <a:extLst>
              <a:ext uri="{FF2B5EF4-FFF2-40B4-BE49-F238E27FC236}">
                <a16:creationId xmlns:a16="http://schemas.microsoft.com/office/drawing/2014/main" id="{0C2F05ED-B44D-4C98-8103-61873FAF03EB}"/>
              </a:ext>
            </a:extLst>
          </p:cNvPr>
          <p:cNvSpPr>
            <a:spLocks noGrp="1"/>
          </p:cNvSpPr>
          <p:nvPr>
            <p:ph type="sldNum" sz="quarter" idx="12"/>
          </p:nvPr>
        </p:nvSpPr>
        <p:spPr/>
        <p:txBody>
          <a:bodyPr/>
          <a:lstStyle/>
          <a:p>
            <a:fld id="{7A083D18-4995-4141-B55A-D725C1BF4F9E}" type="slidenum">
              <a:rPr lang="en-US" smtClean="0"/>
              <a:t>8</a:t>
            </a:fld>
            <a:endParaRPr lang="en-US"/>
          </a:p>
        </p:txBody>
      </p:sp>
    </p:spTree>
    <p:extLst>
      <p:ext uri="{BB962C8B-B14F-4D97-AF65-F5344CB8AC3E}">
        <p14:creationId xmlns:p14="http://schemas.microsoft.com/office/powerpoint/2010/main" val="3669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F49-7FAB-4833-8AC5-3B7E3956F1EC}"/>
              </a:ext>
            </a:extLst>
          </p:cNvPr>
          <p:cNvSpPr>
            <a:spLocks noGrp="1"/>
          </p:cNvSpPr>
          <p:nvPr>
            <p:ph type="title"/>
          </p:nvPr>
        </p:nvSpPr>
        <p:spPr/>
        <p:txBody>
          <a:bodyPr/>
          <a:lstStyle/>
          <a:p>
            <a:r>
              <a:rPr lang="en-US" dirty="0"/>
              <a:t>The Hazards of Test-Driven Development</a:t>
            </a:r>
          </a:p>
        </p:txBody>
      </p:sp>
      <p:sp>
        <p:nvSpPr>
          <p:cNvPr id="3" name="Content Placeholder 2">
            <a:extLst>
              <a:ext uri="{FF2B5EF4-FFF2-40B4-BE49-F238E27FC236}">
                <a16:creationId xmlns:a16="http://schemas.microsoft.com/office/drawing/2014/main" id="{AF16A2F2-6D71-4D5C-A457-449F84F6076F}"/>
              </a:ext>
            </a:extLst>
          </p:cNvPr>
          <p:cNvSpPr>
            <a:spLocks noGrp="1"/>
          </p:cNvSpPr>
          <p:nvPr>
            <p:ph idx="1"/>
          </p:nvPr>
        </p:nvSpPr>
        <p:spPr/>
        <p:txBody>
          <a:bodyPr/>
          <a:lstStyle/>
          <a:p>
            <a:r>
              <a:rPr lang="en-US" dirty="0"/>
              <a:t>Writing a Large Number of Tests At Once</a:t>
            </a:r>
          </a:p>
          <a:p>
            <a:r>
              <a:rPr lang="en-US" dirty="0"/>
              <a:t>Creating Extremely Trivial Tests</a:t>
            </a:r>
          </a:p>
          <a:p>
            <a:r>
              <a:rPr lang="en-US" dirty="0"/>
              <a:t>Creating Tests That Are Too Broad</a:t>
            </a:r>
          </a:p>
          <a:p>
            <a:pPr marL="0" indent="0">
              <a:buNone/>
            </a:pPr>
            <a:endParaRPr lang="en-US" dirty="0"/>
          </a:p>
        </p:txBody>
      </p:sp>
      <p:sp>
        <p:nvSpPr>
          <p:cNvPr id="4" name="Slide Number Placeholder 3">
            <a:extLst>
              <a:ext uri="{FF2B5EF4-FFF2-40B4-BE49-F238E27FC236}">
                <a16:creationId xmlns:a16="http://schemas.microsoft.com/office/drawing/2014/main" id="{6C2AE750-5728-40AF-9FF9-9BE763D6A662}"/>
              </a:ext>
            </a:extLst>
          </p:cNvPr>
          <p:cNvSpPr>
            <a:spLocks noGrp="1"/>
          </p:cNvSpPr>
          <p:nvPr>
            <p:ph type="sldNum" sz="quarter" idx="12"/>
          </p:nvPr>
        </p:nvSpPr>
        <p:spPr/>
        <p:txBody>
          <a:bodyPr/>
          <a:lstStyle/>
          <a:p>
            <a:fld id="{7A083D18-4995-4141-B55A-D725C1BF4F9E}" type="slidenum">
              <a:rPr lang="en-US" smtClean="0"/>
              <a:t>9</a:t>
            </a:fld>
            <a:endParaRPr lang="en-US"/>
          </a:p>
        </p:txBody>
      </p:sp>
    </p:spTree>
    <p:extLst>
      <p:ext uri="{BB962C8B-B14F-4D97-AF65-F5344CB8AC3E}">
        <p14:creationId xmlns:p14="http://schemas.microsoft.com/office/powerpoint/2010/main" val="317836812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119</TotalTime>
  <Words>748</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Learner Template</vt:lpstr>
      <vt:lpstr>Unit Testing and Test Driven Development (TDD)</vt:lpstr>
      <vt:lpstr>What Is Unit Testing?</vt:lpstr>
      <vt:lpstr>What Is Unit Testing?</vt:lpstr>
      <vt:lpstr>What Is Unit Testing?</vt:lpstr>
      <vt:lpstr>What Is Unit Testing?</vt:lpstr>
      <vt:lpstr>Benefits of Unit Testing</vt:lpstr>
      <vt:lpstr>Test-Driven Development (TDD)</vt:lpstr>
      <vt:lpstr>Benefits of Test-Driven Development</vt:lpstr>
      <vt:lpstr>The Hazards of Test-Driven Development</vt:lpstr>
      <vt:lpstr>Test-Driven Development (TDD)</vt:lpstr>
      <vt:lpstr>Implementing Test-Driven Development</vt:lpstr>
      <vt:lpstr>What Is JUnit?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and Test Driven Development (TDD)</dc:title>
  <dc:creator>Jasdhir Singh</dc:creator>
  <cp:lastModifiedBy>Jasdhir Singh</cp:lastModifiedBy>
  <cp:revision>38</cp:revision>
  <dcterms:created xsi:type="dcterms:W3CDTF">2022-01-10T15:55:04Z</dcterms:created>
  <dcterms:modified xsi:type="dcterms:W3CDTF">2022-06-21T20:17:33Z</dcterms:modified>
</cp:coreProperties>
</file>