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6"/>
  </p:notesMasterIdLst>
  <p:sldIdLst>
    <p:sldId id="256" r:id="rId2"/>
    <p:sldId id="257" r:id="rId3"/>
    <p:sldId id="264" r:id="rId4"/>
    <p:sldId id="265" r:id="rId5"/>
    <p:sldId id="263" r:id="rId6"/>
    <p:sldId id="266" r:id="rId7"/>
    <p:sldId id="267" r:id="rId8"/>
    <p:sldId id="268" r:id="rId9"/>
    <p:sldId id="270" r:id="rId10"/>
    <p:sldId id="271" r:id="rId11"/>
    <p:sldId id="269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331" r:id="rId40"/>
    <p:sldId id="332" r:id="rId41"/>
    <p:sldId id="333" r:id="rId42"/>
    <p:sldId id="299" r:id="rId43"/>
    <p:sldId id="300" r:id="rId44"/>
    <p:sldId id="301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FFCC"/>
    <a:srgbClr val="FF006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872" y="-4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61CDC-59D2-4E22-B254-CB3C48DF10F5}" type="datetimeFigureOut">
              <a:rPr lang="en-US" smtClean="0"/>
              <a:t>28-Feb-21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68C05-5D90-4788-B5EB-07C9573E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32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73152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5ADC7445-77C6-48DB-B482-E950CEA71D44}" type="datetime1">
              <a:rPr lang="en-US" smtClean="0"/>
              <a:t>28-Feb-21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55118AD-07D8-4B21-9E21-FBBD3835EF74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716" y="6247725"/>
            <a:ext cx="374823" cy="4603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946503-D907-4F19-8D14-BB78269C270C}" type="datetime1">
              <a:rPr lang="en-US" smtClean="0"/>
              <a:t>28-Feb-21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5118AD-07D8-4B21-9E21-FBBD3835EF7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2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AFE539-E731-4BAA-983C-756F95C9FACA}" type="datetime1">
              <a:rPr lang="en-US" smtClean="0"/>
              <a:t>28-Feb-21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5118AD-07D8-4B21-9E21-FBBD3835EF7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88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3AB06E83-26C5-4EAB-91BD-16472A232F07}" type="datetime1">
              <a:rPr lang="en-US" smtClean="0"/>
              <a:t>28-Feb-21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55118AD-07D8-4B21-9E21-FBBD3835EF7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5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AB3355-04DC-486C-955E-5D927BA2EE91}" type="datetime1">
              <a:rPr lang="en-US" smtClean="0"/>
              <a:t>28-Feb-21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5118AD-07D8-4B21-9E21-FBBD3835EF7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965" y="6261304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8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1FB005-D006-4E13-901F-9D1EFF19748E}" type="datetime1">
              <a:rPr lang="en-US" smtClean="0"/>
              <a:t>28-Feb-21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5118AD-07D8-4B21-9E21-FBBD3835EF7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7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7A40C4-D46C-4336-B18C-86013968FC3E}" type="datetime1">
              <a:rPr lang="en-US" smtClean="0"/>
              <a:t>28-Feb-21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5118AD-07D8-4B21-9E21-FBBD3835EF7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9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BA531A-748C-4398-B155-4E08CF3D71F9}" type="datetime1">
              <a:rPr lang="en-US" smtClean="0"/>
              <a:t>28-Feb-21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5118AD-07D8-4B21-9E21-FBBD3835EF74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8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2C131B-F7AA-40AE-87A3-51E8B2AEC858}" type="datetime1">
              <a:rPr lang="en-US" smtClean="0"/>
              <a:t>28-Feb-21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5118AD-07D8-4B21-9E21-FBBD3835EF74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7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AF0F77-4AB7-43D2-B7FE-23DBF618662F}" type="datetime1">
              <a:rPr lang="en-US" smtClean="0"/>
              <a:t>28-Feb-21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5118AD-07D8-4B21-9E21-FBBD3835EF74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3A4ADA-EEF6-409A-A874-4DB476285893}" type="datetime1">
              <a:rPr lang="en-US" smtClean="0"/>
              <a:t>28-Feb-21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5118AD-07D8-4B21-9E21-FBBD3835EF7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6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828578-C968-428D-B1CD-C7A1ADA100AA}" type="datetime1">
              <a:rPr lang="en-US" smtClean="0"/>
              <a:t>28-Feb-21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5118AD-07D8-4B21-9E21-FBBD3835EF7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4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8001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CF5AAEB6-9392-4759-95C6-CF876BDFAAE8}" type="datetime1">
              <a:rPr lang="en-US" smtClean="0"/>
              <a:t>28-Feb-21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A55118AD-07D8-4B21-9E21-FBBD3835EF74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pring.i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1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MyApp.java</a:t>
            </a:r>
            <a:r>
              <a:rPr lang="en-US" dirty="0"/>
              <a:t>: main method</a:t>
            </a:r>
          </a:p>
          <a:p>
            <a:r>
              <a:rPr lang="en-US" b="1" dirty="0" smtClean="0"/>
              <a:t>BaseballCoach.java</a:t>
            </a:r>
            <a:endParaRPr lang="en-US" b="1" dirty="0"/>
          </a:p>
          <a:p>
            <a:r>
              <a:rPr lang="en-US" b="1" dirty="0" smtClean="0"/>
              <a:t>Coach.java</a:t>
            </a:r>
            <a:endParaRPr lang="en-US" dirty="0"/>
          </a:p>
          <a:p>
            <a:r>
              <a:rPr lang="en-US" b="1" dirty="0" smtClean="0"/>
              <a:t>TrackCoach.java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0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Inversion of Control (</a:t>
            </a:r>
            <a:r>
              <a:rPr lang="en-US" dirty="0" err="1"/>
              <a:t>IoC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approach of outsourcing the construction and management of objects.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96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Inversion of Control (</a:t>
            </a:r>
            <a:r>
              <a:rPr lang="en-US" dirty="0" err="1"/>
              <a:t>IoC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12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838200" y="1676400"/>
            <a:ext cx="2057400" cy="1066800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MyApp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990600" y="4264742"/>
            <a:ext cx="2057400" cy="1066800"/>
          </a:xfrm>
          <a:prstGeom prst="round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BaseballCoach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2895600" y="1981200"/>
            <a:ext cx="31242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2895600" y="2438400"/>
            <a:ext cx="310699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Rectangle 8"/>
          <p:cNvSpPr/>
          <p:nvPr/>
        </p:nvSpPr>
        <p:spPr bwMode="auto">
          <a:xfrm>
            <a:off x="2895600" y="1524000"/>
            <a:ext cx="2819400" cy="457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Obtain a Coach Object</a:t>
            </a:r>
          </a:p>
        </p:txBody>
      </p:sp>
      <p:sp>
        <p:nvSpPr>
          <p:cNvPr id="10" name="Folded Corner 9"/>
          <p:cNvSpPr/>
          <p:nvPr/>
        </p:nvSpPr>
        <p:spPr bwMode="auto">
          <a:xfrm>
            <a:off x="5992760" y="3276600"/>
            <a:ext cx="2236839" cy="685800"/>
          </a:xfrm>
          <a:prstGeom prst="foldedCorner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/>
              <a:t>configuration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7048500" y="2743200"/>
            <a:ext cx="0" cy="5334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Rounded Rectangle 12"/>
          <p:cNvSpPr/>
          <p:nvPr/>
        </p:nvSpPr>
        <p:spPr bwMode="auto">
          <a:xfrm>
            <a:off x="3657600" y="5181600"/>
            <a:ext cx="2057400" cy="1066800"/>
          </a:xfrm>
          <a:prstGeom prst="roundRect">
            <a:avLst/>
          </a:prstGeom>
          <a:solidFill>
            <a:srgbClr val="00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TrackCoach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6019800" y="1676400"/>
            <a:ext cx="2057400" cy="1066800"/>
          </a:xfrm>
          <a:prstGeom prst="roundRect">
            <a:avLst/>
          </a:prstGeom>
          <a:solidFill>
            <a:srgbClr val="FF00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Factory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6553200" y="5149645"/>
            <a:ext cx="2057400" cy="1066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TennisCoach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 flipH="1">
            <a:off x="3200400" y="3962400"/>
            <a:ext cx="3352800" cy="6858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/>
        </p:nvCxnSpPr>
        <p:spPr bwMode="auto">
          <a:xfrm flipH="1">
            <a:off x="4686300" y="3962400"/>
            <a:ext cx="2247900" cy="118724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/>
          <p:nvPr/>
        </p:nvCxnSpPr>
        <p:spPr bwMode="auto">
          <a:xfrm>
            <a:off x="7111179" y="3962400"/>
            <a:ext cx="204021" cy="118724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2290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Inversion of Control (</a:t>
            </a:r>
            <a:r>
              <a:rPr lang="en-US" dirty="0" err="1"/>
              <a:t>IoC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13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838200" y="1676400"/>
            <a:ext cx="2057400" cy="1066800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MyApp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990600" y="4264742"/>
            <a:ext cx="2057400" cy="1066800"/>
          </a:xfrm>
          <a:prstGeom prst="round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BaseballCoach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2895600" y="1981200"/>
            <a:ext cx="31242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2895600" y="2438400"/>
            <a:ext cx="310699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Rectangle 8"/>
          <p:cNvSpPr/>
          <p:nvPr/>
        </p:nvSpPr>
        <p:spPr bwMode="auto">
          <a:xfrm>
            <a:off x="2895600" y="1524000"/>
            <a:ext cx="2819400" cy="457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Obtain a Coach Object</a:t>
            </a:r>
          </a:p>
        </p:txBody>
      </p:sp>
      <p:sp>
        <p:nvSpPr>
          <p:cNvPr id="10" name="Folded Corner 9"/>
          <p:cNvSpPr/>
          <p:nvPr/>
        </p:nvSpPr>
        <p:spPr bwMode="auto">
          <a:xfrm>
            <a:off x="5992760" y="3276600"/>
            <a:ext cx="2236839" cy="685800"/>
          </a:xfrm>
          <a:prstGeom prst="foldedCorner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/>
              <a:t>configuration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7048500" y="2743200"/>
            <a:ext cx="0" cy="5334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Rounded Rectangle 12"/>
          <p:cNvSpPr/>
          <p:nvPr/>
        </p:nvSpPr>
        <p:spPr bwMode="auto">
          <a:xfrm>
            <a:off x="3657600" y="5181600"/>
            <a:ext cx="2057400" cy="1066800"/>
          </a:xfrm>
          <a:prstGeom prst="roundRect">
            <a:avLst/>
          </a:prstGeom>
          <a:solidFill>
            <a:srgbClr val="00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TrackCoach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6019800" y="1676400"/>
            <a:ext cx="2057400" cy="1066800"/>
          </a:xfrm>
          <a:prstGeom prst="roundRect">
            <a:avLst/>
          </a:prstGeom>
          <a:solidFill>
            <a:srgbClr val="FF00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Spring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Factory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6553200" y="5149645"/>
            <a:ext cx="2057400" cy="1066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TennisCoach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 flipH="1">
            <a:off x="3200400" y="3962400"/>
            <a:ext cx="3352800" cy="6858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/>
        </p:nvCxnSpPr>
        <p:spPr bwMode="auto">
          <a:xfrm flipH="1">
            <a:off x="4686300" y="3962400"/>
            <a:ext cx="2247900" cy="118724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/>
          <p:nvPr/>
        </p:nvCxnSpPr>
        <p:spPr bwMode="auto">
          <a:xfrm>
            <a:off x="7111179" y="3962400"/>
            <a:ext cx="204021" cy="118724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2003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functions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and manage objects </a:t>
            </a:r>
            <a:r>
              <a:rPr lang="en-US" i="1" dirty="0"/>
              <a:t>(Inversion of Control)</a:t>
            </a:r>
          </a:p>
          <a:p>
            <a:pPr lvl="1"/>
            <a:r>
              <a:rPr lang="en-US" dirty="0" smtClean="0"/>
              <a:t>Inject </a:t>
            </a:r>
            <a:r>
              <a:rPr lang="en-US" dirty="0"/>
              <a:t>object’s dependencies </a:t>
            </a:r>
            <a:r>
              <a:rPr lang="en-US" i="1" dirty="0"/>
              <a:t>(Dependency Injection)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14</a:t>
            </a:fld>
            <a:endParaRPr lang="en-US"/>
          </a:p>
        </p:txBody>
      </p:sp>
      <p:sp>
        <p:nvSpPr>
          <p:cNvPr id="5" name="32-Point Star 4"/>
          <p:cNvSpPr/>
          <p:nvPr/>
        </p:nvSpPr>
        <p:spPr bwMode="auto">
          <a:xfrm>
            <a:off x="4495800" y="3429000"/>
            <a:ext cx="3810000" cy="2971800"/>
          </a:xfrm>
          <a:prstGeom prst="star32">
            <a:avLst/>
          </a:prstGeom>
          <a:solidFill>
            <a:srgbClr val="FF00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Spring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Factory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57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Spring 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XML configuration file </a:t>
            </a:r>
            <a:r>
              <a:rPr lang="en-US" i="1" dirty="0"/>
              <a:t>(legacy, but most legacy apps still use this)</a:t>
            </a:r>
          </a:p>
          <a:p>
            <a:r>
              <a:rPr lang="en-US" dirty="0" smtClean="0"/>
              <a:t>Java </a:t>
            </a:r>
            <a:r>
              <a:rPr lang="en-US" dirty="0"/>
              <a:t>Annotations </a:t>
            </a:r>
            <a:endParaRPr lang="en-US" dirty="0" smtClean="0"/>
          </a:p>
          <a:p>
            <a:r>
              <a:rPr lang="en-US" dirty="0" smtClean="0"/>
              <a:t>Java </a:t>
            </a:r>
            <a:r>
              <a:rPr lang="en-US" dirty="0"/>
              <a:t>Source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2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Configure </a:t>
            </a:r>
            <a:r>
              <a:rPr lang="en-US" dirty="0"/>
              <a:t>your Spring Beans</a:t>
            </a:r>
          </a:p>
          <a:p>
            <a:r>
              <a:rPr lang="en-US" dirty="0" smtClean="0"/>
              <a:t>Create </a:t>
            </a:r>
            <a:r>
              <a:rPr lang="en-US" dirty="0"/>
              <a:t>a Spring Container</a:t>
            </a:r>
          </a:p>
          <a:p>
            <a:r>
              <a:rPr lang="en-US" dirty="0" smtClean="0"/>
              <a:t>Retrieve </a:t>
            </a:r>
            <a:r>
              <a:rPr lang="en-US" dirty="0"/>
              <a:t>Beans from Spring Container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8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your Spring Beans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&lt;beans …&gt;</a:t>
            </a:r>
          </a:p>
          <a:p>
            <a:pPr marL="0" indent="0">
              <a:buNone/>
            </a:pPr>
            <a:r>
              <a:rPr lang="en-US" sz="2800" dirty="0" smtClean="0"/>
              <a:t>&lt;</a:t>
            </a:r>
            <a:r>
              <a:rPr lang="en-US" sz="2800" dirty="0"/>
              <a:t>bean id="</a:t>
            </a:r>
            <a:r>
              <a:rPr lang="en-US" sz="2800" dirty="0" err="1"/>
              <a:t>myCoach</a:t>
            </a:r>
            <a:r>
              <a:rPr lang="en-US" sz="2800" dirty="0"/>
              <a:t>"</a:t>
            </a:r>
            <a:br>
              <a:rPr lang="en-US" sz="2800" dirty="0"/>
            </a:br>
            <a:r>
              <a:rPr lang="en-US" sz="2800" dirty="0"/>
              <a:t>   </a:t>
            </a:r>
            <a:r>
              <a:rPr lang="en-US" sz="2800" dirty="0" smtClean="0"/>
              <a:t>class</a:t>
            </a:r>
            <a:r>
              <a:rPr lang="en-US" sz="2800" dirty="0"/>
              <a:t>="</a:t>
            </a:r>
            <a:r>
              <a:rPr lang="en-US" sz="2800" dirty="0" err="1"/>
              <a:t>com.jasdhir.springdemo.BaseballCoach</a:t>
            </a:r>
            <a:r>
              <a:rPr lang="en-US" sz="2800" dirty="0"/>
              <a:t>"&gt;</a:t>
            </a:r>
            <a:br>
              <a:rPr lang="en-US" sz="2800" dirty="0"/>
            </a:br>
            <a:r>
              <a:rPr lang="en-US" sz="2800" dirty="0" smtClean="0"/>
              <a:t>&lt;/</a:t>
            </a:r>
            <a:r>
              <a:rPr lang="en-US" sz="2800" dirty="0"/>
              <a:t>bean</a:t>
            </a:r>
            <a:r>
              <a:rPr lang="en-US" sz="2800" dirty="0" smtClean="0"/>
              <a:t>&gt;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&lt;/beans&gt;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8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Spring 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container is generically known as </a:t>
            </a:r>
            <a:r>
              <a:rPr lang="en-US" b="1" dirty="0" err="1"/>
              <a:t>ApplicationContext</a:t>
            </a:r>
            <a:endParaRPr lang="en-US" b="1" dirty="0"/>
          </a:p>
          <a:p>
            <a:r>
              <a:rPr lang="en-US" dirty="0" smtClean="0"/>
              <a:t>Specialized </a:t>
            </a:r>
            <a:r>
              <a:rPr lang="en-US" dirty="0"/>
              <a:t>implementations</a:t>
            </a:r>
          </a:p>
          <a:p>
            <a:pPr lvl="1"/>
            <a:r>
              <a:rPr lang="en-US" dirty="0" err="1" smtClean="0"/>
              <a:t>ClassPathXmlApplicationContext</a:t>
            </a:r>
            <a:endParaRPr lang="en-US" dirty="0"/>
          </a:p>
          <a:p>
            <a:pPr lvl="1"/>
            <a:r>
              <a:rPr lang="en-US" dirty="0" err="1" smtClean="0"/>
              <a:t>AnnotationConfigApplicationContext</a:t>
            </a:r>
            <a:endParaRPr lang="en-US" dirty="0"/>
          </a:p>
          <a:p>
            <a:pPr lvl="1"/>
            <a:r>
              <a:rPr lang="en-US" dirty="0" err="1" smtClean="0"/>
              <a:t>GenericWebApplicationContext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0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Spring 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400" dirty="0" err="1"/>
              <a:t>ClassPathXmlApplicationContext</a:t>
            </a:r>
            <a:r>
              <a:rPr lang="fr-FR" sz="2400" dirty="0"/>
              <a:t> </a:t>
            </a:r>
            <a:r>
              <a:rPr lang="fr-FR" sz="2400" dirty="0" err="1"/>
              <a:t>context</a:t>
            </a:r>
            <a:r>
              <a:rPr lang="fr-FR" sz="2400" dirty="0"/>
              <a:t> = </a:t>
            </a:r>
            <a:br>
              <a:rPr lang="fr-FR" sz="2400" dirty="0"/>
            </a:br>
            <a:r>
              <a:rPr lang="fr-FR" sz="2400" dirty="0"/>
              <a:t>      new </a:t>
            </a:r>
            <a:r>
              <a:rPr lang="fr-FR" sz="2400" dirty="0" err="1"/>
              <a:t>ClassPathXmlApplicationContext</a:t>
            </a:r>
            <a:r>
              <a:rPr lang="fr-FR" sz="2400" dirty="0"/>
              <a:t>("applicationContext.xml");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5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popular framework for building Java </a:t>
            </a:r>
            <a:r>
              <a:rPr lang="en-US" dirty="0" smtClean="0"/>
              <a:t>applications.</a:t>
            </a:r>
          </a:p>
          <a:p>
            <a:r>
              <a:rPr lang="en-US" dirty="0"/>
              <a:t>Initially a simpler and lightweight alternative to </a:t>
            </a:r>
            <a:r>
              <a:rPr lang="en-US" dirty="0" smtClean="0"/>
              <a:t>J2EE.</a:t>
            </a:r>
          </a:p>
          <a:p>
            <a:r>
              <a:rPr lang="en-US" dirty="0"/>
              <a:t>Provides a large number of helper classes … makes things easier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1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Beans from 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// retrieve bean from spring </a:t>
            </a:r>
            <a:r>
              <a:rPr lang="en-US" dirty="0" smtClean="0"/>
              <a:t>container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Coach </a:t>
            </a:r>
            <a:r>
              <a:rPr lang="en-US" dirty="0" err="1"/>
              <a:t>theCoach</a:t>
            </a:r>
            <a:r>
              <a:rPr lang="en-US" dirty="0"/>
              <a:t> = </a:t>
            </a:r>
            <a:r>
              <a:rPr lang="en-US" dirty="0" err="1"/>
              <a:t>context.getBean</a:t>
            </a:r>
            <a:r>
              <a:rPr lang="en-US" dirty="0"/>
              <a:t>("</a:t>
            </a:r>
            <a:r>
              <a:rPr lang="en-US" dirty="0" err="1"/>
              <a:t>myCoach</a:t>
            </a:r>
            <a:r>
              <a:rPr lang="en-US" dirty="0"/>
              <a:t>", </a:t>
            </a:r>
            <a:r>
              <a:rPr lang="en-US" dirty="0" err="1"/>
              <a:t>Coach.class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&lt;bean id="</a:t>
            </a:r>
            <a:r>
              <a:rPr lang="en-US" sz="2400" dirty="0" err="1">
                <a:solidFill>
                  <a:srgbClr val="FF0000"/>
                </a:solidFill>
              </a:rPr>
              <a:t>myCoach</a:t>
            </a:r>
            <a:r>
              <a:rPr lang="en-US" sz="2400" dirty="0">
                <a:solidFill>
                  <a:srgbClr val="FF0000"/>
                </a:solidFill>
              </a:rPr>
              <a:t>"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   class="</a:t>
            </a:r>
            <a:r>
              <a:rPr lang="en-US" sz="2400" dirty="0" err="1">
                <a:solidFill>
                  <a:srgbClr val="FF0000"/>
                </a:solidFill>
              </a:rPr>
              <a:t>com.jasdhir.springdemo.BaseballCoach</a:t>
            </a:r>
            <a:r>
              <a:rPr lang="en-US" sz="2400" dirty="0">
                <a:solidFill>
                  <a:srgbClr val="FF0000"/>
                </a:solidFill>
              </a:rPr>
              <a:t>"&gt;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&lt;/bean&gt;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4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Dependency </a:t>
            </a:r>
            <a:r>
              <a:rPr lang="en-US" dirty="0"/>
              <a:t>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The dependency inversion principle</a:t>
            </a:r>
            <a:r>
              <a:rPr lang="en-US" b="1" dirty="0" smtClean="0"/>
              <a:t>.</a:t>
            </a:r>
          </a:p>
          <a:p>
            <a:pPr marL="0" indent="0">
              <a:buNone/>
            </a:pPr>
            <a:endParaRPr lang="en-US" b="1" dirty="0"/>
          </a:p>
          <a:p>
            <a:pPr marL="0" indent="0" algn="just">
              <a:buNone/>
            </a:pPr>
            <a:r>
              <a:rPr lang="en-US" b="1" dirty="0">
                <a:solidFill>
                  <a:srgbClr val="FF0000"/>
                </a:solidFill>
              </a:rPr>
              <a:t>The client delegates to calls to another </a:t>
            </a:r>
            <a:r>
              <a:rPr lang="en-US" b="1" dirty="0" smtClean="0">
                <a:solidFill>
                  <a:srgbClr val="FF0000"/>
                </a:solidFill>
              </a:rPr>
              <a:t>object the </a:t>
            </a:r>
            <a:r>
              <a:rPr lang="en-US" b="1" dirty="0">
                <a:solidFill>
                  <a:srgbClr val="FF0000"/>
                </a:solidFill>
              </a:rPr>
              <a:t>responsibility of providing its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FF0000"/>
                </a:solidFill>
              </a:rPr>
              <a:t>dependencies.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7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Dependency </a:t>
            </a:r>
            <a:r>
              <a:rPr lang="en-US" dirty="0" smtClean="0"/>
              <a:t>Injection</a:t>
            </a:r>
            <a:br>
              <a:rPr lang="en-US" dirty="0" smtClean="0"/>
            </a:br>
            <a:r>
              <a:rPr lang="en-US" dirty="0" smtClean="0"/>
              <a:t>(Car Factory)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22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706880"/>
            <a:ext cx="1295400" cy="1722120"/>
          </a:xfrm>
        </p:spPr>
      </p:pic>
      <p:cxnSp>
        <p:nvCxnSpPr>
          <p:cNvPr id="10" name="Straight Arrow Connector 9"/>
          <p:cNvCxnSpPr/>
          <p:nvPr/>
        </p:nvCxnSpPr>
        <p:spPr bwMode="auto">
          <a:xfrm>
            <a:off x="1866900" y="2514600"/>
            <a:ext cx="31242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/>
          <p:nvPr/>
        </p:nvCxnSpPr>
        <p:spPr bwMode="auto">
          <a:xfrm flipH="1">
            <a:off x="1866900" y="2971800"/>
            <a:ext cx="310699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tangle 11"/>
          <p:cNvSpPr/>
          <p:nvPr/>
        </p:nvSpPr>
        <p:spPr bwMode="auto">
          <a:xfrm>
            <a:off x="1866900" y="2057400"/>
            <a:ext cx="2819400" cy="457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Obtain a Car Object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4991100" y="2209800"/>
            <a:ext cx="2057400" cy="1066800"/>
          </a:xfrm>
          <a:prstGeom prst="roundRect">
            <a:avLst/>
          </a:prstGeom>
          <a:solidFill>
            <a:srgbClr val="FF00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Spring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 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Factory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6019800" y="3276600"/>
            <a:ext cx="0" cy="11049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932" y="4457700"/>
            <a:ext cx="3143735" cy="20955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457" y="3124295"/>
            <a:ext cx="1714286" cy="761905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 bwMode="auto">
          <a:xfrm rot="20324227">
            <a:off x="1047857" y="5111334"/>
            <a:ext cx="2743200" cy="1066800"/>
          </a:xfrm>
          <a:prstGeom prst="round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Dependencies</a:t>
            </a:r>
          </a:p>
        </p:txBody>
      </p:sp>
    </p:spTree>
    <p:extLst>
      <p:ext uri="{BB962C8B-B14F-4D97-AF65-F5344CB8AC3E}">
        <p14:creationId xmlns:p14="http://schemas.microsoft.com/office/powerpoint/2010/main" val="35426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functions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and manage objects </a:t>
            </a:r>
            <a:r>
              <a:rPr lang="en-US" i="1" dirty="0"/>
              <a:t>(Inversion of Control)</a:t>
            </a:r>
          </a:p>
          <a:p>
            <a:pPr lvl="1"/>
            <a:r>
              <a:rPr lang="en-US" dirty="0" smtClean="0"/>
              <a:t>Inject </a:t>
            </a:r>
            <a:r>
              <a:rPr lang="en-US" dirty="0"/>
              <a:t>object’s dependencies </a:t>
            </a:r>
            <a:r>
              <a:rPr lang="en-US" i="1" dirty="0"/>
              <a:t>(Dependency Injection)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4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</a:t>
            </a:r>
            <a:r>
              <a:rPr lang="en-US" b="1" dirty="0"/>
              <a:t>Coach </a:t>
            </a:r>
            <a:r>
              <a:rPr lang="en-US" dirty="0"/>
              <a:t>already provides daily workouts</a:t>
            </a:r>
          </a:p>
          <a:p>
            <a:r>
              <a:rPr lang="en-US" dirty="0" smtClean="0"/>
              <a:t>Now </a:t>
            </a:r>
            <a:r>
              <a:rPr lang="en-US" dirty="0"/>
              <a:t>will also provide daily fortunes</a:t>
            </a:r>
          </a:p>
          <a:p>
            <a:pPr lvl="1"/>
            <a:r>
              <a:rPr lang="en-US" dirty="0" smtClean="0"/>
              <a:t>New </a:t>
            </a:r>
            <a:r>
              <a:rPr lang="en-US" dirty="0"/>
              <a:t>helper: </a:t>
            </a:r>
            <a:r>
              <a:rPr lang="en-US" b="1" dirty="0" err="1"/>
              <a:t>FortuneService</a:t>
            </a:r>
            <a:endParaRPr lang="en-US" b="1" dirty="0"/>
          </a:p>
          <a:p>
            <a:pPr lvl="1"/>
            <a:r>
              <a:rPr lang="en-US" dirty="0" smtClean="0"/>
              <a:t>This </a:t>
            </a:r>
            <a:r>
              <a:rPr lang="en-US" dirty="0"/>
              <a:t>is a </a:t>
            </a:r>
            <a:r>
              <a:rPr lang="en-US" b="1" i="1" dirty="0"/>
              <a:t>dependency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24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914400" y="3962400"/>
            <a:ext cx="2743200" cy="762000"/>
          </a:xfrm>
          <a:prstGeom prst="roundRect">
            <a:avLst/>
          </a:prstGeom>
          <a:solidFill>
            <a:srgbClr val="FF00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Coach</a:t>
            </a:r>
          </a:p>
        </p:txBody>
      </p:sp>
      <p:cxnSp>
        <p:nvCxnSpPr>
          <p:cNvPr id="7" name="Elbow Connector 6"/>
          <p:cNvCxnSpPr>
            <a:stCxn id="5" idx="3"/>
          </p:cNvCxnSpPr>
          <p:nvPr/>
        </p:nvCxnSpPr>
        <p:spPr bwMode="auto">
          <a:xfrm>
            <a:off x="3657600" y="4343400"/>
            <a:ext cx="2133600" cy="533400"/>
          </a:xfrm>
          <a:prstGeom prst="bentConnector3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ounded Rectangle 7"/>
          <p:cNvSpPr/>
          <p:nvPr/>
        </p:nvSpPr>
        <p:spPr bwMode="auto">
          <a:xfrm>
            <a:off x="5791200" y="4495800"/>
            <a:ext cx="2743200" cy="762000"/>
          </a:xfrm>
          <a:prstGeom prst="roundRect">
            <a:avLst/>
          </a:prstGeom>
          <a:solidFill>
            <a:srgbClr val="00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err="1"/>
              <a:t>FortuneService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09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types of injection with Spring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two most common</a:t>
            </a:r>
          </a:p>
          <a:p>
            <a:pPr lvl="1"/>
            <a:r>
              <a:rPr lang="en-US" dirty="0" smtClean="0"/>
              <a:t>Constructor </a:t>
            </a:r>
            <a:r>
              <a:rPr lang="en-US" dirty="0"/>
              <a:t>Injection</a:t>
            </a:r>
          </a:p>
          <a:p>
            <a:pPr lvl="1"/>
            <a:r>
              <a:rPr lang="en-US" dirty="0" smtClean="0"/>
              <a:t>Setter </a:t>
            </a:r>
            <a:r>
              <a:rPr lang="en-US" dirty="0"/>
              <a:t>Injection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3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/>
              <a:t>Constructor </a:t>
            </a:r>
            <a:r>
              <a:rPr lang="en-US" dirty="0" smtClean="0"/>
              <a:t>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9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/>
              <a:t>Setter </a:t>
            </a:r>
            <a:r>
              <a:rPr lang="en-US" smtClean="0"/>
              <a:t>Injection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0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Injecting Literal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3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Injecting Values from Properties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79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 in Spring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Updated minimum requirements for Java 8 or higher</a:t>
            </a:r>
          </a:p>
          <a:p>
            <a:r>
              <a:rPr lang="en-US" dirty="0" smtClean="0"/>
              <a:t>Deprecated </a:t>
            </a:r>
            <a:r>
              <a:rPr lang="en-US" dirty="0"/>
              <a:t>legacy integration for: Tiles, Velocity, </a:t>
            </a:r>
            <a:r>
              <a:rPr lang="en-US" dirty="0" err="1"/>
              <a:t>Portlet</a:t>
            </a:r>
            <a:r>
              <a:rPr lang="en-US" dirty="0"/>
              <a:t>, Guava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 smtClean="0"/>
              <a:t>Upgraded </a:t>
            </a:r>
            <a:r>
              <a:rPr lang="en-US" dirty="0"/>
              <a:t>Spring MVC to use new versions of Servlet API 4.0</a:t>
            </a:r>
          </a:p>
          <a:p>
            <a:r>
              <a:rPr lang="en-US" dirty="0" smtClean="0"/>
              <a:t>Added </a:t>
            </a:r>
            <a:r>
              <a:rPr lang="en-US" dirty="0"/>
              <a:t>new reactive programming framework: Spring </a:t>
            </a:r>
            <a:r>
              <a:rPr lang="en-US" dirty="0" err="1"/>
              <a:t>WebFlux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Scopes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Scope </a:t>
            </a:r>
            <a:r>
              <a:rPr lang="en-US" dirty="0"/>
              <a:t>refers to the lifecycle of a bean</a:t>
            </a:r>
          </a:p>
          <a:p>
            <a:r>
              <a:rPr lang="en-US" dirty="0" smtClean="0"/>
              <a:t>How </a:t>
            </a:r>
            <a:r>
              <a:rPr lang="en-US" dirty="0"/>
              <a:t>long does the bean live?</a:t>
            </a:r>
          </a:p>
          <a:p>
            <a:r>
              <a:rPr lang="en-US" dirty="0" smtClean="0"/>
              <a:t>How </a:t>
            </a:r>
            <a:r>
              <a:rPr lang="en-US" dirty="0"/>
              <a:t>many instances are created?</a:t>
            </a:r>
          </a:p>
          <a:p>
            <a:r>
              <a:rPr lang="en-US" dirty="0" smtClean="0"/>
              <a:t>How </a:t>
            </a:r>
            <a:r>
              <a:rPr lang="en-US" dirty="0"/>
              <a:t>is the bean shared?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9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Scope: Singleton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Container creates only one instance of the bean, by default</a:t>
            </a:r>
          </a:p>
          <a:p>
            <a:r>
              <a:rPr lang="en-US" dirty="0" smtClean="0"/>
              <a:t>It </a:t>
            </a:r>
            <a:r>
              <a:rPr lang="en-US" dirty="0"/>
              <a:t>is cached in memory</a:t>
            </a:r>
          </a:p>
          <a:p>
            <a:r>
              <a:rPr lang="en-US" dirty="0" smtClean="0"/>
              <a:t>All </a:t>
            </a:r>
            <a:r>
              <a:rPr lang="en-US" dirty="0"/>
              <a:t>requests for the bean</a:t>
            </a:r>
          </a:p>
          <a:p>
            <a:pPr lvl="1"/>
            <a:r>
              <a:rPr lang="en-US" dirty="0" smtClean="0"/>
              <a:t>will </a:t>
            </a:r>
            <a:r>
              <a:rPr lang="en-US" dirty="0"/>
              <a:t>return a SHARED reference to the SAME </a:t>
            </a:r>
            <a:r>
              <a:rPr lang="en-US" dirty="0" smtClean="0"/>
              <a:t>bean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3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Scope: Singleton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&lt;beans … &gt;</a:t>
            </a:r>
          </a:p>
          <a:p>
            <a:pPr marL="0" indent="0">
              <a:buNone/>
            </a:pPr>
            <a:r>
              <a:rPr lang="en-US" sz="3200" dirty="0"/>
              <a:t>&lt;bean id=</a:t>
            </a:r>
            <a:r>
              <a:rPr lang="en-US" sz="3200" i="1" dirty="0"/>
              <a:t>"</a:t>
            </a:r>
            <a:r>
              <a:rPr lang="en-US" sz="3200" i="1" dirty="0" err="1"/>
              <a:t>myCoach</a:t>
            </a:r>
            <a:r>
              <a:rPr lang="en-US" sz="3200" i="1" dirty="0"/>
              <a:t>"</a:t>
            </a:r>
          </a:p>
          <a:p>
            <a:pPr marL="0" indent="0">
              <a:buNone/>
            </a:pPr>
            <a:r>
              <a:rPr lang="en-US" sz="2800" dirty="0"/>
              <a:t>class=</a:t>
            </a:r>
            <a:r>
              <a:rPr lang="en-US" sz="2800" i="1" dirty="0"/>
              <a:t>"</a:t>
            </a:r>
            <a:r>
              <a:rPr lang="en-US" sz="2800" i="1" dirty="0" err="1" smtClean="0"/>
              <a:t>com.jasdhir.springdemo.TrackCoach</a:t>
            </a:r>
            <a:r>
              <a:rPr lang="en-US" sz="2800" i="1" dirty="0"/>
              <a:t>"</a:t>
            </a:r>
            <a:r>
              <a:rPr lang="en-US" sz="2800" dirty="0"/>
              <a:t>&gt;</a:t>
            </a:r>
          </a:p>
          <a:p>
            <a:pPr marL="0" indent="0">
              <a:buNone/>
            </a:pPr>
            <a:r>
              <a:rPr lang="en-US" sz="3200" dirty="0"/>
              <a:t>…</a:t>
            </a:r>
          </a:p>
          <a:p>
            <a:pPr marL="0" indent="0">
              <a:buNone/>
            </a:pPr>
            <a:r>
              <a:rPr lang="en-US" sz="3200" dirty="0"/>
              <a:t>&lt;/bean&gt;</a:t>
            </a:r>
          </a:p>
          <a:p>
            <a:pPr marL="0" indent="0">
              <a:buNone/>
            </a:pPr>
            <a:r>
              <a:rPr lang="en-US" sz="3200" dirty="0"/>
              <a:t>&lt;/beans&gt;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5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Scope: Singleton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743200"/>
            <a:ext cx="4419600" cy="2700337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Coach </a:t>
            </a:r>
            <a:r>
              <a:rPr lang="en-US" sz="2000" b="1" dirty="0" err="1"/>
              <a:t>theCoach</a:t>
            </a:r>
            <a:r>
              <a:rPr lang="en-US" sz="2000" b="1" dirty="0"/>
              <a:t> = </a:t>
            </a:r>
            <a:r>
              <a:rPr lang="en-US" sz="2000" b="1" dirty="0" err="1"/>
              <a:t>context.getBean</a:t>
            </a:r>
            <a:r>
              <a:rPr lang="en-US" sz="2000" b="1" dirty="0"/>
              <a:t>("</a:t>
            </a:r>
            <a:r>
              <a:rPr lang="en-US" sz="2000" b="1" dirty="0" err="1"/>
              <a:t>myCoach</a:t>
            </a:r>
            <a:r>
              <a:rPr lang="en-US" sz="2000" b="1" dirty="0"/>
              <a:t>", </a:t>
            </a:r>
            <a:r>
              <a:rPr lang="en-US" sz="2000" b="1" dirty="0" err="1"/>
              <a:t>Coach.class</a:t>
            </a:r>
            <a:r>
              <a:rPr lang="en-US" sz="2000" b="1" dirty="0"/>
              <a:t>);</a:t>
            </a:r>
          </a:p>
          <a:p>
            <a:pPr marL="0" indent="0">
              <a:buNone/>
            </a:pPr>
            <a:r>
              <a:rPr lang="en-US" sz="2000" b="1" dirty="0"/>
              <a:t>...</a:t>
            </a:r>
          </a:p>
          <a:p>
            <a:pPr marL="0" indent="0">
              <a:buNone/>
            </a:pPr>
            <a:r>
              <a:rPr lang="en-US" sz="2000" b="1" dirty="0"/>
              <a:t>Coach </a:t>
            </a:r>
            <a:r>
              <a:rPr lang="en-US" sz="2000" b="1" dirty="0" err="1" smtClean="0"/>
              <a:t>alphaCoach</a:t>
            </a:r>
            <a:r>
              <a:rPr lang="en-US" sz="2000" b="1" dirty="0" smtClean="0"/>
              <a:t> </a:t>
            </a:r>
            <a:r>
              <a:rPr lang="en-US" sz="2000" b="1" dirty="0"/>
              <a:t>= </a:t>
            </a:r>
            <a:r>
              <a:rPr lang="en-US" sz="2000" b="1" dirty="0" err="1"/>
              <a:t>context.getBean</a:t>
            </a:r>
            <a:r>
              <a:rPr lang="en-US" sz="2000" b="1" dirty="0"/>
              <a:t>("</a:t>
            </a:r>
            <a:r>
              <a:rPr lang="en-US" sz="2000" b="1" dirty="0" err="1" smtClean="0"/>
              <a:t>myCoach</a:t>
            </a:r>
            <a:r>
              <a:rPr lang="en-US" sz="2000" b="1" dirty="0" smtClean="0"/>
              <a:t>", </a:t>
            </a:r>
            <a:r>
              <a:rPr lang="en-US" sz="2000" b="1" dirty="0" err="1"/>
              <a:t>Coach.class</a:t>
            </a:r>
            <a:r>
              <a:rPr lang="en-US" sz="2000" b="1" dirty="0" smtClean="0"/>
              <a:t>);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33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5432323" y="2743200"/>
            <a:ext cx="3200400" cy="28956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791200" y="2057400"/>
            <a:ext cx="2590800" cy="533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Spring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756787" y="3048000"/>
            <a:ext cx="2438400" cy="2057400"/>
          </a:xfrm>
          <a:prstGeom prst="ellipse">
            <a:avLst/>
          </a:prstGeom>
          <a:solidFill>
            <a:srgbClr val="FF00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TrackCoach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 flipV="1">
            <a:off x="4114800" y="3276600"/>
            <a:ext cx="1905000" cy="152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/>
          <p:nvPr/>
        </p:nvCxnSpPr>
        <p:spPr bwMode="auto">
          <a:xfrm flipH="1">
            <a:off x="4114800" y="4191000"/>
            <a:ext cx="1676400" cy="304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3538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Explicitly Specify Bean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&lt;beans … &gt;</a:t>
            </a:r>
          </a:p>
          <a:p>
            <a:pPr marL="0" indent="0">
              <a:buNone/>
            </a:pPr>
            <a:r>
              <a:rPr lang="en-US" sz="2400" b="1" dirty="0"/>
              <a:t>&lt;bean id=</a:t>
            </a:r>
            <a:r>
              <a:rPr lang="en-US" sz="2400" b="1" i="1" dirty="0"/>
              <a:t>"</a:t>
            </a:r>
            <a:r>
              <a:rPr lang="en-US" sz="2400" b="1" i="1" dirty="0" err="1"/>
              <a:t>myCoach</a:t>
            </a:r>
            <a:r>
              <a:rPr lang="en-US" sz="2400" b="1" i="1" dirty="0"/>
              <a:t>"</a:t>
            </a:r>
          </a:p>
          <a:p>
            <a:pPr marL="0" indent="0">
              <a:buNone/>
            </a:pPr>
            <a:r>
              <a:rPr lang="en-US" sz="2400" b="1" dirty="0"/>
              <a:t>class=</a:t>
            </a:r>
            <a:r>
              <a:rPr lang="en-US" sz="2400" b="1" i="1" dirty="0"/>
              <a:t>"</a:t>
            </a:r>
            <a:r>
              <a:rPr lang="en-US" sz="2400" b="1" i="1" dirty="0" err="1" smtClean="0"/>
              <a:t>com.jasdhir.springdemo.TrackCoach</a:t>
            </a:r>
            <a:r>
              <a:rPr lang="en-US" sz="2400" b="1" i="1" dirty="0"/>
              <a:t>"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scope=</a:t>
            </a:r>
            <a:r>
              <a:rPr lang="en-US" sz="2400" b="1" i="1" dirty="0">
                <a:solidFill>
                  <a:srgbClr val="FF0000"/>
                </a:solidFill>
              </a:rPr>
              <a:t>"singleton"</a:t>
            </a:r>
            <a:r>
              <a:rPr lang="en-US" sz="2400" b="1" dirty="0"/>
              <a:t>&gt;</a:t>
            </a:r>
          </a:p>
          <a:p>
            <a:pPr marL="0" indent="0">
              <a:buNone/>
            </a:pPr>
            <a:r>
              <a:rPr lang="en-US" sz="2400" b="1" dirty="0"/>
              <a:t>…</a:t>
            </a:r>
          </a:p>
          <a:p>
            <a:pPr marL="0" indent="0">
              <a:buNone/>
            </a:pPr>
            <a:r>
              <a:rPr lang="en-US" sz="2400" b="1" dirty="0"/>
              <a:t>&lt;/bean&gt;</a:t>
            </a:r>
          </a:p>
          <a:p>
            <a:pPr marL="0" indent="0">
              <a:buNone/>
            </a:pPr>
            <a:r>
              <a:rPr lang="en-US" sz="2400" b="1" dirty="0"/>
              <a:t>&lt;/beans&gt;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4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Bean Scopes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225243"/>
              </p:ext>
            </p:extLst>
          </p:nvPr>
        </p:nvGraphicFramePr>
        <p:xfrm>
          <a:off x="457200" y="1719263"/>
          <a:ext cx="8229600" cy="421132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752600"/>
                <a:gridCol w="6477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Scope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Description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1" u="none" strike="noStrike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singleton</a:t>
                      </a:r>
                      <a:endParaRPr lang="en-US" b="1" dirty="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(Default) Scopes a single bean definition to a single object instance for each Spring IoC container.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1" u="none" strike="noStrike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prototype</a:t>
                      </a:r>
                      <a:endParaRPr lang="en-US" b="1" dirty="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Scopes a single bean definition to any number of object instances.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1" u="none" strike="noStrike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request</a:t>
                      </a:r>
                      <a:endParaRPr lang="en-US" b="1" dirty="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Scopes a single bean definition to the lifecycle of a single HTTP request. That is, each HTTP request has its own instance of a bean created off the back of a single bean definition. Only valid in the context of a web-aware Spring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ApplicationContext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1" u="none" strike="noStrike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session</a:t>
                      </a:r>
                      <a:endParaRPr lang="en-US" b="1" dirty="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Scopes a single bean definition to the lifecycle of an HTTP Session. Only valid in the context of a web-aware Spring ApplicationContext.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1" u="none" strike="noStrike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application</a:t>
                      </a:r>
                      <a:endParaRPr lang="en-US" b="1" dirty="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Scopes a single bean definition to the lifecycle of a ServletContext. Only valid in the context of a web-aware Spring ApplicationContext.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1" u="none" strike="noStrike" dirty="0" err="1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websocket</a:t>
                      </a:r>
                      <a:endParaRPr lang="en-US" b="1" dirty="0">
                        <a:solidFill>
                          <a:schemeClr val="tx1"/>
                        </a:solidFill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Scopes a single bean definition to the lifecycle of a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WebSocket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. Only valid in the context of a web-aware Spring 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ApplicationContext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9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</a:t>
            </a:r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&lt;beans … &gt;</a:t>
            </a:r>
          </a:p>
          <a:p>
            <a:pPr marL="0" indent="0">
              <a:buNone/>
            </a:pPr>
            <a:r>
              <a:rPr lang="en-US" sz="2400" b="1" dirty="0"/>
              <a:t>&lt;bean id=</a:t>
            </a:r>
            <a:r>
              <a:rPr lang="en-US" sz="2400" b="1" i="1" dirty="0"/>
              <a:t>"</a:t>
            </a:r>
            <a:r>
              <a:rPr lang="en-US" sz="2400" b="1" i="1" dirty="0" err="1"/>
              <a:t>myCoach</a:t>
            </a:r>
            <a:r>
              <a:rPr lang="en-US" sz="2400" b="1" i="1" dirty="0"/>
              <a:t>"</a:t>
            </a:r>
          </a:p>
          <a:p>
            <a:pPr marL="0" indent="0">
              <a:buNone/>
            </a:pPr>
            <a:r>
              <a:rPr lang="en-US" sz="2400" b="1" dirty="0"/>
              <a:t>class=</a:t>
            </a:r>
            <a:r>
              <a:rPr lang="en-US" sz="2400" b="1" i="1" dirty="0"/>
              <a:t>"</a:t>
            </a:r>
            <a:r>
              <a:rPr lang="en-US" sz="2400" b="1" i="1" dirty="0" err="1" smtClean="0"/>
              <a:t>com.jasdhir.springdemo.TrackCoach</a:t>
            </a:r>
            <a:r>
              <a:rPr lang="en-US" sz="2400" b="1" i="1" dirty="0"/>
              <a:t>"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scope=</a:t>
            </a:r>
            <a:r>
              <a:rPr lang="en-US" sz="2400" b="1" i="1" dirty="0">
                <a:solidFill>
                  <a:srgbClr val="FF0000"/>
                </a:solidFill>
              </a:rPr>
              <a:t>"prototype"</a:t>
            </a:r>
            <a:r>
              <a:rPr lang="en-US" sz="2400" b="1" dirty="0"/>
              <a:t>&gt;</a:t>
            </a:r>
          </a:p>
          <a:p>
            <a:pPr marL="0" indent="0">
              <a:buNone/>
            </a:pPr>
            <a:r>
              <a:rPr lang="en-US" sz="2400" b="1" dirty="0"/>
              <a:t>…</a:t>
            </a:r>
          </a:p>
          <a:p>
            <a:pPr marL="0" indent="0">
              <a:buNone/>
            </a:pPr>
            <a:r>
              <a:rPr lang="en-US" sz="2400" b="1" dirty="0"/>
              <a:t>&lt;/bean&gt;</a:t>
            </a:r>
          </a:p>
          <a:p>
            <a:pPr marL="0" indent="0">
              <a:buNone/>
            </a:pPr>
            <a:r>
              <a:rPr lang="en-US" sz="2400" b="1" dirty="0"/>
              <a:t>&lt;/beans&gt;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9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743200"/>
            <a:ext cx="4419600" cy="2700337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Coach </a:t>
            </a:r>
            <a:r>
              <a:rPr lang="en-US" sz="2000" b="1" dirty="0" err="1"/>
              <a:t>theCoach</a:t>
            </a:r>
            <a:r>
              <a:rPr lang="en-US" sz="2000" b="1" dirty="0"/>
              <a:t> = </a:t>
            </a:r>
            <a:r>
              <a:rPr lang="en-US" sz="2000" b="1" dirty="0" err="1"/>
              <a:t>context.getBean</a:t>
            </a:r>
            <a:r>
              <a:rPr lang="en-US" sz="2000" b="1" dirty="0"/>
              <a:t>("</a:t>
            </a:r>
            <a:r>
              <a:rPr lang="en-US" sz="2000" b="1" dirty="0" err="1"/>
              <a:t>myCoach</a:t>
            </a:r>
            <a:r>
              <a:rPr lang="en-US" sz="2000" b="1" dirty="0"/>
              <a:t>", </a:t>
            </a:r>
            <a:r>
              <a:rPr lang="en-US" sz="2000" b="1" dirty="0" err="1"/>
              <a:t>Coach.class</a:t>
            </a:r>
            <a:r>
              <a:rPr lang="en-US" sz="2000" b="1" dirty="0"/>
              <a:t>);</a:t>
            </a:r>
          </a:p>
          <a:p>
            <a:pPr marL="0" indent="0">
              <a:buNone/>
            </a:pPr>
            <a:r>
              <a:rPr lang="en-US" sz="2000" b="1" dirty="0"/>
              <a:t>...</a:t>
            </a:r>
          </a:p>
          <a:p>
            <a:pPr marL="0" indent="0">
              <a:buNone/>
            </a:pPr>
            <a:r>
              <a:rPr lang="en-US" sz="2000" b="1" dirty="0"/>
              <a:t>Coach </a:t>
            </a:r>
            <a:r>
              <a:rPr lang="en-US" sz="2000" b="1" dirty="0" err="1" smtClean="0"/>
              <a:t>alphaCoach</a:t>
            </a:r>
            <a:r>
              <a:rPr lang="en-US" sz="2000" b="1" dirty="0" smtClean="0"/>
              <a:t> </a:t>
            </a:r>
            <a:r>
              <a:rPr lang="en-US" sz="2000" b="1" dirty="0"/>
              <a:t>= </a:t>
            </a:r>
            <a:r>
              <a:rPr lang="en-US" sz="2000" b="1" dirty="0" err="1"/>
              <a:t>context.getBean</a:t>
            </a:r>
            <a:r>
              <a:rPr lang="en-US" sz="2000" b="1" dirty="0"/>
              <a:t>("</a:t>
            </a:r>
            <a:r>
              <a:rPr lang="en-US" sz="2000" b="1" dirty="0" err="1" smtClean="0"/>
              <a:t>myCoach</a:t>
            </a:r>
            <a:r>
              <a:rPr lang="en-US" sz="2000" b="1" dirty="0" smtClean="0"/>
              <a:t>", </a:t>
            </a:r>
            <a:r>
              <a:rPr lang="en-US" sz="2000" b="1" dirty="0" err="1"/>
              <a:t>Coach.class</a:t>
            </a:r>
            <a:r>
              <a:rPr lang="en-US" sz="2000" b="1" dirty="0" smtClean="0"/>
              <a:t>);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37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5432323" y="2743200"/>
            <a:ext cx="3200400" cy="28956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791200" y="2057400"/>
            <a:ext cx="2590800" cy="533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Spring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756787" y="3048000"/>
            <a:ext cx="2438400" cy="533400"/>
          </a:xfrm>
          <a:prstGeom prst="rect">
            <a:avLst/>
          </a:prstGeom>
          <a:solidFill>
            <a:srgbClr val="FF00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TrackCoach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 bwMode="auto">
          <a:xfrm flipH="1" flipV="1">
            <a:off x="4114800" y="3276600"/>
            <a:ext cx="1641987" cy="381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/>
          <p:nvPr/>
        </p:nvCxnSpPr>
        <p:spPr bwMode="auto">
          <a:xfrm flipH="1">
            <a:off x="4149213" y="4574458"/>
            <a:ext cx="1676400" cy="5039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5909187" y="4358148"/>
            <a:ext cx="2438400" cy="533400"/>
          </a:xfrm>
          <a:prstGeom prst="rect">
            <a:avLst/>
          </a:prstGeom>
          <a:solidFill>
            <a:srgbClr val="00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TrackCoach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21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19263"/>
            <a:ext cx="8229600" cy="44116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324600" y="6248400"/>
            <a:ext cx="2133600" cy="457200"/>
          </a:xfrm>
        </p:spPr>
        <p:txBody>
          <a:bodyPr/>
          <a:lstStyle/>
          <a:p>
            <a:fld id="{A55118AD-07D8-4B21-9E21-FBBD3835EF74}" type="slidenum">
              <a:rPr lang="en-US" smtClean="0"/>
              <a:t>38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228600" y="1676400"/>
            <a:ext cx="1600200" cy="685800"/>
          </a:xfrm>
          <a:prstGeom prst="roundRect">
            <a:avLst/>
          </a:prstGeom>
          <a:solidFill>
            <a:srgbClr val="00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Container Started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1828800" y="2019300"/>
            <a:ext cx="685800" cy="147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ounded Rectangle 7"/>
          <p:cNvSpPr/>
          <p:nvPr/>
        </p:nvSpPr>
        <p:spPr bwMode="auto">
          <a:xfrm>
            <a:off x="2514600" y="1676400"/>
            <a:ext cx="1600200" cy="685800"/>
          </a:xfrm>
          <a:prstGeom prst="roundRect">
            <a:avLst/>
          </a:prstGeom>
          <a:solidFill>
            <a:srgbClr val="00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/>
              <a:t>Bean</a:t>
            </a:r>
          </a:p>
          <a:p>
            <a:pPr algn="ctr"/>
            <a:r>
              <a:rPr lang="en-US" b="1" dirty="0"/>
              <a:t>Instantiated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4114800" y="2019300"/>
            <a:ext cx="60222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ounded Rectangle 9"/>
          <p:cNvSpPr/>
          <p:nvPr/>
        </p:nvSpPr>
        <p:spPr bwMode="auto">
          <a:xfrm>
            <a:off x="4731774" y="1676400"/>
            <a:ext cx="1821426" cy="685800"/>
          </a:xfrm>
          <a:prstGeom prst="roundRect">
            <a:avLst/>
          </a:prstGeom>
          <a:solidFill>
            <a:srgbClr val="00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/>
              <a:t>Dependencies</a:t>
            </a:r>
          </a:p>
          <a:p>
            <a:pPr algn="ctr"/>
            <a:r>
              <a:rPr lang="en-US" b="1" dirty="0"/>
              <a:t>Injected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6553200" y="2003322"/>
            <a:ext cx="4572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ounded Rectangle 14"/>
          <p:cNvSpPr/>
          <p:nvPr/>
        </p:nvSpPr>
        <p:spPr bwMode="auto">
          <a:xfrm>
            <a:off x="7010400" y="1691148"/>
            <a:ext cx="1828800" cy="823452"/>
          </a:xfrm>
          <a:prstGeom prst="roundRect">
            <a:avLst/>
          </a:prstGeom>
          <a:solidFill>
            <a:srgbClr val="00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i="1" dirty="0"/>
              <a:t>Internal Spring</a:t>
            </a:r>
          </a:p>
          <a:p>
            <a:pPr algn="ctr"/>
            <a:r>
              <a:rPr lang="en-US" b="1" i="1" dirty="0"/>
              <a:t>Processing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8007145" y="2514600"/>
            <a:ext cx="0" cy="66367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Rounded Rectangle 18"/>
          <p:cNvSpPr/>
          <p:nvPr/>
        </p:nvSpPr>
        <p:spPr bwMode="auto">
          <a:xfrm>
            <a:off x="6781800" y="3188725"/>
            <a:ext cx="2133600" cy="685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/>
              <a:t>Your Custom</a:t>
            </a:r>
          </a:p>
          <a:p>
            <a:pPr algn="ctr"/>
            <a:r>
              <a:rPr lang="en-US" b="1" dirty="0" err="1"/>
              <a:t>Init</a:t>
            </a:r>
            <a:r>
              <a:rPr lang="en-US" b="1" dirty="0"/>
              <a:t> Method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flipH="1">
            <a:off x="4709037" y="3531625"/>
            <a:ext cx="2072763" cy="3429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Rounded Rectangle 21"/>
          <p:cNvSpPr/>
          <p:nvPr/>
        </p:nvSpPr>
        <p:spPr bwMode="auto">
          <a:xfrm>
            <a:off x="838200" y="3025878"/>
            <a:ext cx="3893574" cy="1546122"/>
          </a:xfrm>
          <a:prstGeom prst="roundRect">
            <a:avLst/>
          </a:prstGeom>
          <a:solidFill>
            <a:srgbClr val="00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Bean Is Ready For </a:t>
            </a:r>
            <a:r>
              <a:rPr lang="en-US" b="1" dirty="0" smtClean="0"/>
              <a:t>Use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 smtClean="0"/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Container Is Shutdown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4" name="Straight Connector 23"/>
          <p:cNvCxnSpPr>
            <a:stCxn id="22" idx="1"/>
          </p:cNvCxnSpPr>
          <p:nvPr/>
        </p:nvCxnSpPr>
        <p:spPr bwMode="auto">
          <a:xfrm>
            <a:off x="838200" y="3798939"/>
            <a:ext cx="3893574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2781300" y="4594122"/>
            <a:ext cx="0" cy="66367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Rounded Rectangle 25"/>
          <p:cNvSpPr/>
          <p:nvPr/>
        </p:nvSpPr>
        <p:spPr bwMode="auto">
          <a:xfrm>
            <a:off x="1752600" y="5257800"/>
            <a:ext cx="2133600" cy="685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/>
              <a:t>Your Custom</a:t>
            </a:r>
          </a:p>
          <a:p>
            <a:pPr algn="ctr"/>
            <a:r>
              <a:rPr lang="en-US" b="1" dirty="0"/>
              <a:t>Destroy Method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3886200" y="5600700"/>
            <a:ext cx="164567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Dodecagon 28"/>
          <p:cNvSpPr/>
          <p:nvPr/>
        </p:nvSpPr>
        <p:spPr bwMode="auto">
          <a:xfrm>
            <a:off x="5531874" y="4925961"/>
            <a:ext cx="1295400" cy="1295400"/>
          </a:xfrm>
          <a:prstGeom prst="dodecagon">
            <a:avLst/>
          </a:prstGeom>
          <a:solidFill>
            <a:srgbClr val="FF33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2360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Instantiate</a:t>
            </a:r>
          </a:p>
          <a:p>
            <a:r>
              <a:rPr lang="en-US" sz="2000" dirty="0" smtClean="0"/>
              <a:t>Populate properties</a:t>
            </a:r>
          </a:p>
          <a:p>
            <a:r>
              <a:rPr lang="en-US" sz="2000" dirty="0" err="1" smtClean="0"/>
              <a:t>setBeanName</a:t>
            </a:r>
            <a:endParaRPr lang="en-US" sz="2000" dirty="0" smtClean="0"/>
          </a:p>
          <a:p>
            <a:r>
              <a:rPr lang="en-US" sz="2000" dirty="0" err="1" smtClean="0"/>
              <a:t>setBeanFactory</a:t>
            </a:r>
            <a:endParaRPr lang="en-US" sz="2000" dirty="0" smtClean="0"/>
          </a:p>
          <a:p>
            <a:r>
              <a:rPr lang="en-US" sz="2000" dirty="0" smtClean="0"/>
              <a:t>pre-</a:t>
            </a:r>
            <a:r>
              <a:rPr lang="en-US" sz="2000" dirty="0" err="1" smtClean="0"/>
              <a:t>init</a:t>
            </a:r>
            <a:r>
              <a:rPr lang="en-US" sz="2000" dirty="0" smtClean="0"/>
              <a:t> </a:t>
            </a:r>
            <a:r>
              <a:rPr lang="en-US" sz="2000" dirty="0" err="1" smtClean="0"/>
              <a:t>PostProcessor</a:t>
            </a:r>
            <a:endParaRPr lang="en-US" sz="2000" dirty="0" smtClean="0"/>
          </a:p>
          <a:p>
            <a:r>
              <a:rPr lang="en-US" sz="2000" dirty="0" err="1" smtClean="0"/>
              <a:t>afterPropertiesSet</a:t>
            </a:r>
            <a:endParaRPr lang="en-US" sz="2000" dirty="0" smtClean="0"/>
          </a:p>
          <a:p>
            <a:r>
              <a:rPr lang="en-US" sz="2000" dirty="0" smtClean="0"/>
              <a:t>custom </a:t>
            </a:r>
            <a:r>
              <a:rPr lang="en-US" sz="2000" dirty="0" err="1" smtClean="0"/>
              <a:t>init</a:t>
            </a:r>
            <a:endParaRPr lang="en-US" sz="2000" dirty="0" smtClean="0"/>
          </a:p>
          <a:p>
            <a:r>
              <a:rPr lang="en-US" sz="2000" dirty="0" smtClean="0"/>
              <a:t>post-</a:t>
            </a:r>
            <a:r>
              <a:rPr lang="en-US" sz="2000" dirty="0" err="1" smtClean="0"/>
              <a:t>init</a:t>
            </a:r>
            <a:r>
              <a:rPr lang="en-US" sz="2000" dirty="0" smtClean="0"/>
              <a:t> </a:t>
            </a:r>
            <a:r>
              <a:rPr lang="en-US" sz="2000" dirty="0" err="1" smtClean="0"/>
              <a:t>PostProcessor</a:t>
            </a:r>
            <a:endParaRPr lang="en-US" sz="2000" dirty="0" smtClean="0"/>
          </a:p>
          <a:p>
            <a:r>
              <a:rPr lang="en-US" sz="2000" dirty="0" smtClean="0"/>
              <a:t>in use</a:t>
            </a:r>
          </a:p>
          <a:p>
            <a:r>
              <a:rPr lang="en-US" sz="2000" dirty="0" smtClean="0"/>
              <a:t>Destroy</a:t>
            </a:r>
          </a:p>
          <a:p>
            <a:r>
              <a:rPr lang="en-US" sz="2000" dirty="0" smtClean="0"/>
              <a:t>custom </a:t>
            </a:r>
            <a:r>
              <a:rPr lang="en-US" sz="2000" dirty="0"/>
              <a:t>destroy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39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676400"/>
            <a:ext cx="4535424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099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Spring 4 ???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of you may have projects at your job that are still using </a:t>
            </a:r>
            <a:r>
              <a:rPr lang="en-US" b="1" dirty="0"/>
              <a:t>Spring 4</a:t>
            </a:r>
          </a:p>
          <a:p>
            <a:r>
              <a:rPr lang="en-US" dirty="0" smtClean="0"/>
              <a:t>No </a:t>
            </a:r>
            <a:r>
              <a:rPr lang="en-US" dirty="0"/>
              <a:t>worries, </a:t>
            </a:r>
            <a:endParaRPr lang="en-US" dirty="0" smtClean="0"/>
          </a:p>
          <a:p>
            <a:r>
              <a:rPr lang="en-US" dirty="0" smtClean="0"/>
              <a:t>Spring </a:t>
            </a:r>
            <a:r>
              <a:rPr lang="en-US" dirty="0"/>
              <a:t>5 just added new features …</a:t>
            </a:r>
          </a:p>
          <a:p>
            <a:r>
              <a:rPr lang="en-US" dirty="0" smtClean="0"/>
              <a:t>But </a:t>
            </a:r>
            <a:r>
              <a:rPr lang="en-US" b="1" dirty="0"/>
              <a:t>core Spring 4 features are still the same :-)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9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Creation Phases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7526986"/>
              </p:ext>
            </p:extLst>
          </p:nvPr>
        </p:nvGraphicFramePr>
        <p:xfrm>
          <a:off x="457200" y="1719263"/>
          <a:ext cx="8382000" cy="44500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438400"/>
                <a:gridCol w="59436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effectLst/>
                        </a:rPr>
                        <a:t>Instantiation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effectLst/>
                        </a:rPr>
                        <a:t>This is where everything starts for a bean. Spring instantiates bean objects just like we would manually create a Java object instance.</a:t>
                      </a:r>
                      <a:endParaRPr lang="en-US" sz="16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Populating Properties</a:t>
                      </a:r>
                      <a:endParaRPr lang="en-US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effectLst/>
                        </a:rPr>
                        <a:t>After instantiating objects, Spring scans the beans that implement </a:t>
                      </a:r>
                      <a:r>
                        <a:rPr lang="en-US" sz="1600" dirty="0" smtClean="0"/>
                        <a:t>Aware</a:t>
                      </a:r>
                      <a:r>
                        <a:rPr lang="en-US" sz="1600" kern="1200" dirty="0" smtClean="0">
                          <a:effectLst/>
                        </a:rPr>
                        <a:t> interfaces and starts setting relevant properties.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Pre-Initialization</a:t>
                      </a:r>
                      <a:endParaRPr lang="en-US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effectLst/>
                        </a:rPr>
                        <a:t>Spring’s </a:t>
                      </a:r>
                      <a:r>
                        <a:rPr lang="en-US" sz="1600" dirty="0" err="1" smtClean="0"/>
                        <a:t>BeanPostProcessor</a:t>
                      </a:r>
                      <a:r>
                        <a:rPr lang="en-US" sz="1600" kern="1200" dirty="0" err="1" smtClean="0">
                          <a:effectLst/>
                        </a:rPr>
                        <a:t>s</a:t>
                      </a:r>
                      <a:r>
                        <a:rPr lang="en-US" sz="1600" kern="1200" dirty="0" smtClean="0">
                          <a:effectLst/>
                        </a:rPr>
                        <a:t> get into action in this phase. The </a:t>
                      </a:r>
                      <a:r>
                        <a:rPr lang="en-US" sz="1600" dirty="0" err="1" smtClean="0"/>
                        <a:t>postProcessBeforeInitialization</a:t>
                      </a:r>
                      <a:r>
                        <a:rPr lang="en-US" sz="1600" dirty="0" smtClean="0"/>
                        <a:t>()</a:t>
                      </a:r>
                      <a:r>
                        <a:rPr lang="en-US" sz="1600" kern="1200" dirty="0" smtClean="0">
                          <a:effectLst/>
                        </a:rPr>
                        <a:t> methods do their job. Also, </a:t>
                      </a:r>
                      <a:r>
                        <a:rPr lang="en-US" sz="1600" dirty="0" smtClean="0"/>
                        <a:t>@</a:t>
                      </a:r>
                      <a:r>
                        <a:rPr lang="en-US" sz="1600" dirty="0" err="1" smtClean="0"/>
                        <a:t>PostConstruct</a:t>
                      </a:r>
                      <a:r>
                        <a:rPr lang="en-US" sz="1600" kern="1200" dirty="0" smtClean="0">
                          <a:effectLst/>
                        </a:rPr>
                        <a:t> annotated methods run right after them.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AfterPropertiesSet</a:t>
                      </a:r>
                      <a:endParaRPr lang="en-US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effectLst/>
                        </a:rPr>
                        <a:t>Spring executes the </a:t>
                      </a:r>
                      <a:r>
                        <a:rPr lang="en-US" sz="1600" dirty="0" err="1" smtClean="0"/>
                        <a:t>afterPropertiesSet</a:t>
                      </a:r>
                      <a:r>
                        <a:rPr lang="en-US" sz="1600" dirty="0" smtClean="0"/>
                        <a:t>()</a:t>
                      </a:r>
                      <a:r>
                        <a:rPr lang="en-US" sz="1600" kern="1200" dirty="0" smtClean="0">
                          <a:effectLst/>
                        </a:rPr>
                        <a:t> methods of the beans which implement </a:t>
                      </a:r>
                      <a:r>
                        <a:rPr lang="en-US" sz="1600" dirty="0" err="1" smtClean="0"/>
                        <a:t>InitializingBean</a:t>
                      </a:r>
                      <a:r>
                        <a:rPr lang="en-US" sz="1600" kern="1200" dirty="0" smtClean="0">
                          <a:effectLst/>
                        </a:rPr>
                        <a:t>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 Initialization</a:t>
                      </a:r>
                      <a:endParaRPr lang="en-US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effectLst/>
                        </a:rPr>
                        <a:t>Spring triggers the initialization methods that we defined in the </a:t>
                      </a:r>
                      <a:r>
                        <a:rPr lang="en-US" sz="1600" dirty="0" err="1" smtClean="0"/>
                        <a:t>initMethod</a:t>
                      </a:r>
                      <a:r>
                        <a:rPr lang="en-US" sz="1600" kern="1200" dirty="0" smtClean="0">
                          <a:effectLst/>
                        </a:rPr>
                        <a:t> attribute of our </a:t>
                      </a:r>
                      <a:r>
                        <a:rPr lang="en-US" sz="1600" dirty="0" smtClean="0"/>
                        <a:t>@</a:t>
                      </a:r>
                      <a:r>
                        <a:rPr lang="en-US" sz="1600" dirty="0" err="1" smtClean="0"/>
                        <a:t>Bean</a:t>
                      </a:r>
                      <a:r>
                        <a:rPr lang="en-US" sz="1600" kern="1200" dirty="0" err="1" smtClean="0">
                          <a:effectLst/>
                        </a:rPr>
                        <a:t>annotations</a:t>
                      </a:r>
                      <a:r>
                        <a:rPr lang="en-US" sz="1600" kern="1200" dirty="0" smtClean="0">
                          <a:effectLst/>
                        </a:rPr>
                        <a:t>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Post-Initialization</a:t>
                      </a:r>
                      <a:endParaRPr lang="en-US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effectLst/>
                        </a:rPr>
                        <a:t>Spring’s </a:t>
                      </a:r>
                      <a:r>
                        <a:rPr lang="en-US" sz="1600" dirty="0" err="1" smtClean="0"/>
                        <a:t>BeanPostProcessor</a:t>
                      </a:r>
                      <a:r>
                        <a:rPr lang="en-US" sz="1600" kern="1200" dirty="0" err="1" smtClean="0">
                          <a:effectLst/>
                        </a:rPr>
                        <a:t>s</a:t>
                      </a:r>
                      <a:r>
                        <a:rPr lang="en-US" sz="1600" kern="1200" dirty="0" smtClean="0">
                          <a:effectLst/>
                        </a:rPr>
                        <a:t> are in action for the second time. This phase triggers the </a:t>
                      </a:r>
                      <a:r>
                        <a:rPr lang="en-US" sz="1600" dirty="0" err="1" smtClean="0"/>
                        <a:t>postProcessAfterInitialization</a:t>
                      </a:r>
                      <a:r>
                        <a:rPr lang="en-US" sz="1600" dirty="0" smtClean="0"/>
                        <a:t>()</a:t>
                      </a:r>
                      <a:r>
                        <a:rPr lang="en-US" sz="1600" kern="1200" dirty="0" smtClean="0">
                          <a:effectLst/>
                        </a:rPr>
                        <a:t> methods.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9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Destruction </a:t>
            </a:r>
            <a:r>
              <a:rPr lang="en-US" dirty="0" smtClean="0"/>
              <a:t>Phases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41</a:t>
            </a:fld>
            <a:endParaRPr lang="en-US"/>
          </a:p>
        </p:txBody>
      </p:sp>
      <p:graphicFrame>
        <p:nvGraphicFramePr>
          <p:cNvPr id="6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3807719"/>
              </p:ext>
            </p:extLst>
          </p:nvPr>
        </p:nvGraphicFramePr>
        <p:xfrm>
          <a:off x="457200" y="1719263"/>
          <a:ext cx="8382000" cy="21945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438400"/>
                <a:gridCol w="59436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Pre-Destroy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Spring </a:t>
                      </a:r>
                      <a:r>
                        <a:rPr lang="en-US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triggers</a:t>
                      </a:r>
                      <a:r>
                        <a:rPr lang="en-US" sz="1600" dirty="0" err="1" smtClean="0"/>
                        <a:t>@PreDestroy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annotated methods in this phase.</a:t>
                      </a:r>
                      <a:endParaRPr lang="en-US" sz="16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Destroy</a:t>
                      </a:r>
                      <a:endParaRPr lang="en-US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Spring executes the </a:t>
                      </a:r>
                      <a:r>
                        <a:rPr lang="en-US" sz="1600" dirty="0" smtClean="0"/>
                        <a:t>destroy()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methods of </a:t>
                      </a:r>
                      <a:r>
                        <a:rPr lang="en-US" sz="1600" dirty="0" err="1" smtClean="0"/>
                        <a:t>DisposableBean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implementations.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 Destruction</a:t>
                      </a:r>
                      <a:endParaRPr lang="en-US" sz="1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can define custom destruction hooks with the </a:t>
                      </a:r>
                      <a:r>
                        <a:rPr lang="en-US" sz="1600" dirty="0" err="1" smtClean="0"/>
                        <a:t>destroyMethod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attribute in the </a:t>
                      </a:r>
                      <a:r>
                        <a:rPr lang="en-US" sz="1600" dirty="0" smtClean="0"/>
                        <a:t>@Bean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annotation and Spring runs them in the last phase.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032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Lifecycle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add custom code during </a:t>
            </a:r>
            <a:r>
              <a:rPr lang="en-US" b="1" dirty="0"/>
              <a:t>bean initialization</a:t>
            </a:r>
          </a:p>
          <a:p>
            <a:pPr lvl="1"/>
            <a:r>
              <a:rPr lang="en-US" dirty="0" smtClean="0"/>
              <a:t>Calling </a:t>
            </a:r>
            <a:r>
              <a:rPr lang="en-US" dirty="0"/>
              <a:t>custom business logic methods</a:t>
            </a:r>
          </a:p>
          <a:p>
            <a:pPr lvl="1"/>
            <a:r>
              <a:rPr lang="en-US" dirty="0" smtClean="0"/>
              <a:t>Setting </a:t>
            </a:r>
            <a:r>
              <a:rPr lang="en-US" dirty="0"/>
              <a:t>up handles to resources (</a:t>
            </a:r>
            <a:r>
              <a:rPr lang="en-US" dirty="0" err="1"/>
              <a:t>db</a:t>
            </a:r>
            <a:r>
              <a:rPr lang="en-US" dirty="0"/>
              <a:t>, sockets, file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 smtClean="0"/>
              <a:t>You </a:t>
            </a:r>
            <a:r>
              <a:rPr lang="en-US" dirty="0"/>
              <a:t>can add custom code during </a:t>
            </a:r>
            <a:r>
              <a:rPr lang="en-US" b="1" dirty="0"/>
              <a:t>bean destruction</a:t>
            </a:r>
          </a:p>
          <a:p>
            <a:pPr lvl="1"/>
            <a:r>
              <a:rPr lang="en-US" dirty="0" smtClean="0"/>
              <a:t>Calling </a:t>
            </a:r>
            <a:r>
              <a:rPr lang="en-US" dirty="0"/>
              <a:t>custom business logic method</a:t>
            </a:r>
          </a:p>
          <a:p>
            <a:pPr lvl="1"/>
            <a:r>
              <a:rPr lang="en-US" dirty="0" smtClean="0"/>
              <a:t>Clean </a:t>
            </a:r>
            <a:r>
              <a:rPr lang="en-US" dirty="0"/>
              <a:t>up handles to resources (</a:t>
            </a:r>
            <a:r>
              <a:rPr lang="en-US" dirty="0" err="1"/>
              <a:t>db</a:t>
            </a:r>
            <a:r>
              <a:rPr lang="en-US" dirty="0"/>
              <a:t>, sockets, files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6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Init</a:t>
            </a:r>
            <a:r>
              <a:rPr lang="en-US" dirty="0"/>
              <a:t>: method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&lt;beans … &gt;</a:t>
            </a:r>
          </a:p>
          <a:p>
            <a:pPr marL="0" indent="0">
              <a:buNone/>
            </a:pPr>
            <a:r>
              <a:rPr lang="en-US" b="1" dirty="0"/>
              <a:t>&lt;bean </a:t>
            </a:r>
            <a:r>
              <a:rPr lang="en-US" dirty="0"/>
              <a:t>id=</a:t>
            </a:r>
            <a:r>
              <a:rPr lang="en-US" i="1" dirty="0"/>
              <a:t>"</a:t>
            </a:r>
            <a:r>
              <a:rPr lang="en-US" i="1" dirty="0" err="1"/>
              <a:t>myCoach</a:t>
            </a:r>
            <a:r>
              <a:rPr lang="en-US" i="1" dirty="0"/>
              <a:t>"</a:t>
            </a:r>
          </a:p>
          <a:p>
            <a:pPr marL="0" indent="0">
              <a:buNone/>
            </a:pPr>
            <a:r>
              <a:rPr lang="en-US" dirty="0"/>
              <a:t>class=</a:t>
            </a:r>
            <a:r>
              <a:rPr lang="en-US" i="1" dirty="0"/>
              <a:t>"</a:t>
            </a:r>
            <a:r>
              <a:rPr lang="en-US" i="1" dirty="0" err="1" smtClean="0"/>
              <a:t>com.jasdhir.springdemo.TrackCoach</a:t>
            </a:r>
            <a:r>
              <a:rPr lang="en-US" i="1" dirty="0"/>
              <a:t>"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init</a:t>
            </a:r>
            <a:r>
              <a:rPr lang="en-US" b="1" dirty="0">
                <a:solidFill>
                  <a:srgbClr val="FF0000"/>
                </a:solidFill>
              </a:rPr>
              <a:t>-method=</a:t>
            </a:r>
            <a:r>
              <a:rPr lang="en-US" b="1" i="1" dirty="0">
                <a:solidFill>
                  <a:srgbClr val="FF0000"/>
                </a:solidFill>
              </a:rPr>
              <a:t>"</a:t>
            </a:r>
            <a:r>
              <a:rPr lang="en-US" b="1" i="1" dirty="0" err="1">
                <a:solidFill>
                  <a:srgbClr val="FF0000"/>
                </a:solidFill>
              </a:rPr>
              <a:t>doMyStartupStuff</a:t>
            </a:r>
            <a:r>
              <a:rPr lang="en-US" b="1" i="1" dirty="0">
                <a:solidFill>
                  <a:srgbClr val="FF0000"/>
                </a:solidFill>
              </a:rPr>
              <a:t>"</a:t>
            </a:r>
            <a:r>
              <a:rPr lang="en-US" b="1" dirty="0"/>
              <a:t>&gt;</a:t>
            </a:r>
          </a:p>
          <a:p>
            <a:pPr marL="0" indent="0">
              <a:buNone/>
            </a:pPr>
            <a:r>
              <a:rPr lang="en-US" b="1" dirty="0"/>
              <a:t>…</a:t>
            </a:r>
          </a:p>
          <a:p>
            <a:pPr marL="0" indent="0">
              <a:buNone/>
            </a:pPr>
            <a:r>
              <a:rPr lang="en-US" b="1" dirty="0"/>
              <a:t>&lt;/bean&gt;</a:t>
            </a:r>
          </a:p>
          <a:p>
            <a:pPr marL="0" indent="0">
              <a:buNone/>
            </a:pPr>
            <a:r>
              <a:rPr lang="en-US" b="1" dirty="0"/>
              <a:t>&lt;/beans&gt;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9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Destroy: method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&lt;beans … &gt;</a:t>
            </a:r>
          </a:p>
          <a:p>
            <a:pPr marL="0" indent="0">
              <a:buNone/>
            </a:pPr>
            <a:r>
              <a:rPr lang="en-US" b="1" dirty="0"/>
              <a:t>&lt;bean </a:t>
            </a:r>
            <a:r>
              <a:rPr lang="en-US" dirty="0"/>
              <a:t>id=</a:t>
            </a:r>
            <a:r>
              <a:rPr lang="en-US" i="1" dirty="0"/>
              <a:t>"</a:t>
            </a:r>
            <a:r>
              <a:rPr lang="en-US" i="1" dirty="0" err="1"/>
              <a:t>myCoach</a:t>
            </a:r>
            <a:r>
              <a:rPr lang="en-US" i="1" dirty="0"/>
              <a:t>"</a:t>
            </a:r>
          </a:p>
          <a:p>
            <a:pPr marL="0" indent="0">
              <a:buNone/>
            </a:pPr>
            <a:r>
              <a:rPr lang="en-US" dirty="0"/>
              <a:t>class=</a:t>
            </a:r>
            <a:r>
              <a:rPr lang="en-US" i="1" dirty="0"/>
              <a:t>"</a:t>
            </a:r>
            <a:r>
              <a:rPr lang="en-US" i="1" dirty="0" err="1" smtClean="0"/>
              <a:t>com.jasdhir.springdemo.TrackCoach</a:t>
            </a:r>
            <a:r>
              <a:rPr lang="en-US" i="1" dirty="0"/>
              <a:t>"</a:t>
            </a:r>
          </a:p>
          <a:p>
            <a:pPr marL="0" indent="0">
              <a:buNone/>
            </a:pPr>
            <a:r>
              <a:rPr lang="en-US" dirty="0" err="1"/>
              <a:t>init</a:t>
            </a:r>
            <a:r>
              <a:rPr lang="en-US" dirty="0"/>
              <a:t>-method=</a:t>
            </a:r>
            <a:r>
              <a:rPr lang="en-US" i="1" dirty="0"/>
              <a:t>"</a:t>
            </a:r>
            <a:r>
              <a:rPr lang="en-US" i="1" dirty="0" err="1"/>
              <a:t>doMyStartupStuff</a:t>
            </a:r>
            <a:r>
              <a:rPr lang="en-US" i="1" dirty="0"/>
              <a:t>"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destroy-method=</a:t>
            </a:r>
            <a:r>
              <a:rPr lang="en-US" b="1" i="1" dirty="0">
                <a:solidFill>
                  <a:srgbClr val="FF0000"/>
                </a:solidFill>
              </a:rPr>
              <a:t>"</a:t>
            </a:r>
            <a:r>
              <a:rPr lang="en-US" b="1" i="1" dirty="0" err="1">
                <a:solidFill>
                  <a:srgbClr val="FF0000"/>
                </a:solidFill>
              </a:rPr>
              <a:t>doMyCleanupStuff</a:t>
            </a:r>
            <a:r>
              <a:rPr lang="en-US" b="1" i="1" dirty="0">
                <a:solidFill>
                  <a:srgbClr val="FF0000"/>
                </a:solidFill>
              </a:rPr>
              <a:t>"</a:t>
            </a:r>
            <a:r>
              <a:rPr lang="en-US" b="1" dirty="0"/>
              <a:t>&gt;</a:t>
            </a:r>
          </a:p>
          <a:p>
            <a:pPr marL="0" indent="0">
              <a:buNone/>
            </a:pPr>
            <a:r>
              <a:rPr lang="en-US" b="1" dirty="0"/>
              <a:t>…</a:t>
            </a:r>
          </a:p>
          <a:p>
            <a:pPr marL="0" indent="0">
              <a:buNone/>
            </a:pPr>
            <a:r>
              <a:rPr lang="en-US" b="1" dirty="0"/>
              <a:t>&lt;/bean&gt;</a:t>
            </a:r>
          </a:p>
          <a:p>
            <a:pPr marL="0" indent="0">
              <a:buNone/>
            </a:pPr>
            <a:r>
              <a:rPr lang="en-US" b="1" dirty="0"/>
              <a:t>&lt;/beans&gt;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1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Spring?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Simplify Java </a:t>
            </a:r>
            <a:r>
              <a:rPr lang="en-US" b="1" dirty="0" smtClean="0"/>
              <a:t>Enterprise Development</a:t>
            </a:r>
          </a:p>
          <a:p>
            <a:r>
              <a:rPr lang="en-US" b="1" dirty="0"/>
              <a:t>Spring Website </a:t>
            </a:r>
            <a:r>
              <a:rPr lang="en-US" b="1" dirty="0" smtClean="0"/>
              <a:t>– Official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://spring.io/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Spring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Lightweight development with Java POJOs (Plain-Old-Java-Objects)</a:t>
            </a:r>
          </a:p>
          <a:p>
            <a:r>
              <a:rPr lang="en-US" dirty="0" smtClean="0"/>
              <a:t>Dependency </a:t>
            </a:r>
            <a:r>
              <a:rPr lang="en-US" dirty="0"/>
              <a:t>injection to promote loose coupling</a:t>
            </a:r>
          </a:p>
          <a:p>
            <a:r>
              <a:rPr lang="en-US" dirty="0" smtClean="0"/>
              <a:t>Declarative </a:t>
            </a:r>
            <a:r>
              <a:rPr lang="en-US" dirty="0"/>
              <a:t>programming with Aspect-Oriented-Programming (AOP)</a:t>
            </a:r>
          </a:p>
          <a:p>
            <a:r>
              <a:rPr lang="en-US" dirty="0" smtClean="0"/>
              <a:t>Minimize </a:t>
            </a:r>
            <a:r>
              <a:rPr lang="en-US" dirty="0"/>
              <a:t>boilerplate Java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9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Spring Framework consists of features organized into about 20 modules.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modules are grouped into </a:t>
            </a:r>
            <a:endParaRPr lang="en-US" dirty="0" smtClean="0"/>
          </a:p>
          <a:p>
            <a:pPr lvl="1"/>
            <a:r>
              <a:rPr lang="en-US" dirty="0" smtClean="0"/>
              <a:t>Core Container</a:t>
            </a:r>
          </a:p>
          <a:p>
            <a:pPr lvl="1"/>
            <a:r>
              <a:rPr lang="en-US" dirty="0" smtClean="0"/>
              <a:t>Data Access/Integration</a:t>
            </a:r>
          </a:p>
          <a:p>
            <a:pPr lvl="1"/>
            <a:r>
              <a:rPr lang="en-US" dirty="0" smtClean="0"/>
              <a:t>Web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AOP (Aspect Oriented Programming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Instrumentation</a:t>
            </a:r>
          </a:p>
          <a:p>
            <a:pPr lvl="1"/>
            <a:r>
              <a:rPr lang="en-US" dirty="0" smtClean="0"/>
              <a:t>Test.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2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Architecture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856" y="1600200"/>
            <a:ext cx="6110288" cy="471726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5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App should be configurable</a:t>
            </a:r>
          </a:p>
          <a:p>
            <a:r>
              <a:rPr lang="en-US" dirty="0" smtClean="0"/>
              <a:t>Easily </a:t>
            </a:r>
            <a:r>
              <a:rPr lang="en-US" dirty="0"/>
              <a:t>change the coach for another sport</a:t>
            </a:r>
          </a:p>
          <a:p>
            <a:pPr lvl="1"/>
            <a:r>
              <a:rPr lang="en-US" dirty="0" smtClean="0"/>
              <a:t>Track and Field, Hockey</a:t>
            </a:r>
            <a:r>
              <a:rPr lang="en-US" dirty="0"/>
              <a:t>, Cricket, Tennis, Gymnastics </a:t>
            </a:r>
            <a:r>
              <a:rPr lang="en-US" dirty="0" err="1"/>
              <a:t>etc</a:t>
            </a:r>
            <a:r>
              <a:rPr lang="en-US" dirty="0"/>
              <a:t>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118AD-07D8-4B21-9E21-FBBD3835EF74}" type="slidenum">
              <a:rPr lang="en-US" smtClean="0"/>
              <a:t>9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 bwMode="auto">
          <a:xfrm>
            <a:off x="838200" y="2362200"/>
            <a:ext cx="2057400" cy="1066800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MyApp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6019800" y="2362200"/>
            <a:ext cx="2057400" cy="1066800"/>
          </a:xfrm>
          <a:prstGeom prst="roundRect">
            <a:avLst/>
          </a:prstGeom>
          <a:solidFill>
            <a:srgbClr val="FF00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BaseballCoach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2895600" y="2667000"/>
            <a:ext cx="31242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 flipH="1">
            <a:off x="2895600" y="3124200"/>
            <a:ext cx="310699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tangle 11"/>
          <p:cNvSpPr/>
          <p:nvPr/>
        </p:nvSpPr>
        <p:spPr bwMode="auto">
          <a:xfrm>
            <a:off x="3124200" y="2209800"/>
            <a:ext cx="2590800" cy="457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getDailyWorkout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0500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1073</TotalTime>
  <Words>1104</Words>
  <Application>Microsoft Office PowerPoint</Application>
  <PresentationFormat>On-screen Show (4:3)</PresentationFormat>
  <Paragraphs>308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Learner Template</vt:lpstr>
      <vt:lpstr>Spring Overview</vt:lpstr>
      <vt:lpstr>Spring in a Nutshell</vt:lpstr>
      <vt:lpstr>What’s New in Spring 5</vt:lpstr>
      <vt:lpstr>What about Spring 4 ???</vt:lpstr>
      <vt:lpstr>Why Spring?</vt:lpstr>
      <vt:lpstr>Goals of Spring</vt:lpstr>
      <vt:lpstr>Spring Architecture</vt:lpstr>
      <vt:lpstr>Spring Architecture</vt:lpstr>
      <vt:lpstr>Coding Scenario</vt:lpstr>
      <vt:lpstr>Coding Scenario</vt:lpstr>
      <vt:lpstr>Inversion of Control (IoC)</vt:lpstr>
      <vt:lpstr>Inversion of Control (IoC)</vt:lpstr>
      <vt:lpstr>Inversion of Control (IoC)</vt:lpstr>
      <vt:lpstr>Spring Container</vt:lpstr>
      <vt:lpstr>Configuring Spring Container</vt:lpstr>
      <vt:lpstr>Spring Development Process</vt:lpstr>
      <vt:lpstr>Configure your Spring Beans</vt:lpstr>
      <vt:lpstr>Create a Spring Container</vt:lpstr>
      <vt:lpstr>Create a Spring Container</vt:lpstr>
      <vt:lpstr>Retrieve Beans from Container</vt:lpstr>
      <vt:lpstr>Spring Dependency Injection</vt:lpstr>
      <vt:lpstr>Spring Dependency Injection (Car Factory)</vt:lpstr>
      <vt:lpstr>Spring Container</vt:lpstr>
      <vt:lpstr>Example</vt:lpstr>
      <vt:lpstr>Injection Types</vt:lpstr>
      <vt:lpstr>Constructor Injection</vt:lpstr>
      <vt:lpstr>Setter Injection</vt:lpstr>
      <vt:lpstr>Injecting Literal Values</vt:lpstr>
      <vt:lpstr>Injecting Values from Properties File</vt:lpstr>
      <vt:lpstr>Bean Scopes</vt:lpstr>
      <vt:lpstr>Default Scope: Singleton</vt:lpstr>
      <vt:lpstr>Default Scope: Singleton</vt:lpstr>
      <vt:lpstr>Default Scope: Singleton</vt:lpstr>
      <vt:lpstr>Explicitly Specify Bean Scope</vt:lpstr>
      <vt:lpstr>Spring Bean Scopes</vt:lpstr>
      <vt:lpstr>Prototype Scope</vt:lpstr>
      <vt:lpstr>Prototype Scope</vt:lpstr>
      <vt:lpstr>Bean Lifecycle</vt:lpstr>
      <vt:lpstr>Bean Lifecycle</vt:lpstr>
      <vt:lpstr>Bean Creation Phases</vt:lpstr>
      <vt:lpstr>Bean Destruction Phases</vt:lpstr>
      <vt:lpstr>Bean Lifecycle Methods</vt:lpstr>
      <vt:lpstr>Init: method configuration</vt:lpstr>
      <vt:lpstr>Destroy: method configuration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Overview</dc:title>
  <dc:creator>Windows User</dc:creator>
  <cp:lastModifiedBy>Windows User</cp:lastModifiedBy>
  <cp:revision>241</cp:revision>
  <dcterms:created xsi:type="dcterms:W3CDTF">2019-11-10T07:31:47Z</dcterms:created>
  <dcterms:modified xsi:type="dcterms:W3CDTF">2021-02-28T15:11:45Z</dcterms:modified>
</cp:coreProperties>
</file>