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2EF13-44C4-416E-923E-01C110A1CD40}" type="datetimeFigureOut">
              <a:rPr lang="en-US" smtClean="0"/>
              <a:t>15-Apr-21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AE5C6-89B2-46FE-A4D5-D5138A5DA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2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1023067-1DDB-43D1-B64A-80AEE82A3582}" type="datetime1">
              <a:rPr lang="en-US" smtClean="0"/>
              <a:t>15-Apr-21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6807A3-52F6-4D53-A9F5-E86CC27CDB6F}" type="datetime1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39E6B0-3E47-441C-96A8-A4E4359B9609}" type="datetime1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C514C8B-E5E4-449F-A66C-31D13906C031}" type="datetime1">
              <a:rPr lang="en-US" smtClean="0"/>
              <a:t>15-Apr-21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FA7CD0-C1FD-44A8-8655-F0F1F6F979A3}" type="datetime1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AAE5EC-4292-47B8-AF25-AC1CF2DEEC66}" type="datetime1">
              <a:rPr lang="en-US" smtClean="0"/>
              <a:t>15-Apr-21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8B25F-E31C-4F20-9280-28AB9BE83686}" type="datetime1">
              <a:rPr lang="en-US" smtClean="0"/>
              <a:t>15-Apr-21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A2F392-66C8-4172-9020-5A322182B243}" type="datetime1">
              <a:rPr lang="en-US" smtClean="0"/>
              <a:t>15-Apr-21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BE8A8-4D5A-4AD2-B758-733037D06F7E}" type="datetime1">
              <a:rPr lang="en-US" smtClean="0"/>
              <a:t>15-Apr-21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415A1B-CEB4-4F77-9C98-527EEEE5779B}" type="datetime1">
              <a:rPr lang="en-US" smtClean="0"/>
              <a:t>15-Apr-21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3C2D3-23D8-467E-A1B9-5CFFB9BD370C}" type="datetime1">
              <a:rPr lang="en-US" smtClean="0"/>
              <a:t>15-Apr-21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47410-334C-4BAA-9330-39E85790A312}" type="datetime1">
              <a:rPr lang="en-US" smtClean="0"/>
              <a:t>15-Apr-21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940BBBB4-A5E5-4CBD-94EF-91B93D0757B0}" type="datetime1">
              <a:rPr lang="en-US" smtClean="0"/>
              <a:t>15-Apr-21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CC64FC8-6385-4F5D-9289-40979E86DB5B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6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Circuit </a:t>
            </a:r>
            <a:r>
              <a:rPr lang="en-US" b="0" dirty="0" smtClean="0"/>
              <a:t>breakers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Distributed systems can be unreliable. Requests might encounter timeouts or fail completely. </a:t>
            </a:r>
            <a:endParaRPr lang="en-US" sz="2600" dirty="0" smtClean="0"/>
          </a:p>
          <a:p>
            <a:r>
              <a:rPr lang="en-US" sz="2600" dirty="0" smtClean="0"/>
              <a:t>A </a:t>
            </a:r>
            <a:r>
              <a:rPr lang="en-US" sz="2600" dirty="0"/>
              <a:t>circuit breaker can help mitigate these issues, and Spring Cloud Circuit Breaker gives you the choice of three popular options: Resilience4J, Sentinel, or Hystrix.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5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Debugging distributed applications can be complex and take a long time. </a:t>
            </a:r>
            <a:endParaRPr lang="en-US" sz="2600" dirty="0" smtClean="0"/>
          </a:p>
          <a:p>
            <a:r>
              <a:rPr lang="en-US" sz="2600" dirty="0" smtClean="0"/>
              <a:t>For </a:t>
            </a:r>
            <a:r>
              <a:rPr lang="en-US" sz="2600" dirty="0"/>
              <a:t>any given failure, you might need to piece together traces of information from several independent services. </a:t>
            </a:r>
            <a:endParaRPr lang="en-US" sz="2600" dirty="0" smtClean="0"/>
          </a:p>
          <a:p>
            <a:r>
              <a:rPr lang="en-US" sz="2600" dirty="0" smtClean="0"/>
              <a:t>Spring </a:t>
            </a:r>
            <a:r>
              <a:rPr lang="en-US" sz="2600" dirty="0"/>
              <a:t>Cloud Sleuth can instrument your applications in a predictable and repeatable way. </a:t>
            </a:r>
            <a:endParaRPr lang="en-US" sz="2600" dirty="0" smtClean="0"/>
          </a:p>
          <a:p>
            <a:r>
              <a:rPr lang="en-US" sz="2600" dirty="0" smtClean="0"/>
              <a:t>And </a:t>
            </a:r>
            <a:r>
              <a:rPr lang="en-US" sz="2600" dirty="0"/>
              <a:t>when used in conjunction with Zipkin, you can zero in on any latency problems you might have.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2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 the cloud, you get extra points for having reliable, trustworthy, stable APIs—but getting there can be a journey. </a:t>
            </a:r>
            <a:endParaRPr lang="en-US" sz="2600" dirty="0" smtClean="0"/>
          </a:p>
          <a:p>
            <a:r>
              <a:rPr lang="en-US" sz="2600" dirty="0" smtClean="0"/>
              <a:t>Contract-based </a:t>
            </a:r>
            <a:r>
              <a:rPr lang="en-US" sz="2600" dirty="0"/>
              <a:t>testing is one technique that high-performing teams often use to stay on track. </a:t>
            </a:r>
            <a:endParaRPr lang="en-US" sz="2600" dirty="0" smtClean="0"/>
          </a:p>
          <a:p>
            <a:r>
              <a:rPr lang="en-US" sz="2600" dirty="0" smtClean="0"/>
              <a:t>It </a:t>
            </a:r>
            <a:r>
              <a:rPr lang="en-US" sz="2600" dirty="0"/>
              <a:t>helps by formalizing the content of APIs and building tests around them to ensure code remains in check.</a:t>
            </a:r>
          </a:p>
          <a:p>
            <a:r>
              <a:rPr lang="en-US" sz="2600" dirty="0"/>
              <a:t>Spring Cloud Contract provides contract-based testing support for REST and messaging-based APIs with contracts written in Groovy, Java, or </a:t>
            </a:r>
            <a:r>
              <a:rPr lang="en-US" sz="2600" dirty="0" err="1"/>
              <a:t>Kotlin</a:t>
            </a:r>
            <a:r>
              <a:rPr lang="en-US" sz="2600" dirty="0"/>
              <a:t>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Microservice</a:t>
            </a:r>
            <a:r>
              <a:rPr lang="en-US" sz="2400" dirty="0"/>
              <a:t> architectures are the ‘new normal’. </a:t>
            </a:r>
            <a:endParaRPr lang="en-US" sz="2400" dirty="0" smtClean="0"/>
          </a:p>
          <a:p>
            <a:r>
              <a:rPr lang="en-US" sz="2400" dirty="0" smtClean="0"/>
              <a:t>Building </a:t>
            </a:r>
            <a:r>
              <a:rPr lang="en-US" sz="2400" dirty="0"/>
              <a:t>small, self-contained, ready to run applications can bring great flexibility and added resilience to your code. </a:t>
            </a:r>
            <a:endParaRPr lang="en-US" sz="2400" dirty="0" smtClean="0"/>
          </a:p>
          <a:p>
            <a:r>
              <a:rPr lang="en-US" sz="2400" dirty="0" smtClean="0"/>
              <a:t>Spring </a:t>
            </a:r>
            <a:r>
              <a:rPr lang="en-US" sz="2400" dirty="0"/>
              <a:t>Boot’s many purpose-built features make it easy to build and run your </a:t>
            </a:r>
            <a:r>
              <a:rPr lang="en-US" sz="2400" dirty="0" err="1"/>
              <a:t>microservices</a:t>
            </a:r>
            <a:r>
              <a:rPr lang="en-US" sz="2400" dirty="0"/>
              <a:t> in production at scale. </a:t>
            </a:r>
            <a:endParaRPr lang="en-US" sz="2400" dirty="0" smtClean="0"/>
          </a:p>
          <a:p>
            <a:r>
              <a:rPr lang="en-US" sz="2400" dirty="0" smtClean="0"/>
              <a:t>And </a:t>
            </a:r>
            <a:r>
              <a:rPr lang="en-US" sz="2400" dirty="0"/>
              <a:t>don’t forget, no </a:t>
            </a:r>
            <a:r>
              <a:rPr lang="en-US" sz="2400" dirty="0" err="1"/>
              <a:t>microservice</a:t>
            </a:r>
            <a:r>
              <a:rPr lang="en-US" sz="2400" dirty="0"/>
              <a:t> architecture is complete without Spring Cloud ‒ easing administration and boosting your fault-tolerance.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Spring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Developing distributed systems can be challenging. </a:t>
            </a:r>
            <a:endParaRPr lang="en-US" sz="2400" dirty="0" smtClean="0"/>
          </a:p>
          <a:p>
            <a:r>
              <a:rPr lang="en-US" sz="2400" dirty="0" smtClean="0"/>
              <a:t>Complexity </a:t>
            </a:r>
            <a:r>
              <a:rPr lang="en-US" sz="2400" dirty="0"/>
              <a:t>is moved from the application layer to the network layer and demands greater interaction between services. </a:t>
            </a:r>
            <a:endParaRPr lang="en-US" sz="2400" dirty="0" smtClean="0"/>
          </a:p>
          <a:p>
            <a:r>
              <a:rPr lang="en-US" sz="2400" dirty="0" smtClean="0"/>
              <a:t>Making </a:t>
            </a:r>
            <a:r>
              <a:rPr lang="en-US" sz="2400" dirty="0"/>
              <a:t>your code ‘cloud-native’ means dealing with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12-factor</a:t>
            </a:r>
            <a:r>
              <a:rPr lang="en-US" sz="2400" dirty="0"/>
              <a:t> issues such as external configuration, statelessness, logging, and connecting to backing services.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Spring Cloud suite of projects contains many of the services you need to make your applications run in the cloud.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Twelve </a:t>
            </a:r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Codebase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One codebase tracked in revision control, many deploys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Dependencies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Explicitly declare and isolate dependencies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Config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Store </a:t>
            </a:r>
            <a:r>
              <a:rPr lang="en-US" sz="1800" dirty="0" err="1"/>
              <a:t>config</a:t>
            </a:r>
            <a:r>
              <a:rPr lang="en-US" sz="1800" dirty="0"/>
              <a:t> in the environment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Backing </a:t>
            </a:r>
            <a:r>
              <a:rPr lang="en-US" sz="1800" b="1" dirty="0">
                <a:solidFill>
                  <a:srgbClr val="FF0000"/>
                </a:solidFill>
              </a:rPr>
              <a:t>services</a:t>
            </a:r>
          </a:p>
          <a:p>
            <a:pPr marL="0" indent="0">
              <a:buNone/>
            </a:pPr>
            <a:r>
              <a:rPr lang="en-US" sz="1800" dirty="0"/>
              <a:t>Treat backing services as attached resources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Build</a:t>
            </a:r>
            <a:r>
              <a:rPr lang="en-US" sz="1800" b="1" dirty="0">
                <a:solidFill>
                  <a:srgbClr val="FF0000"/>
                </a:solidFill>
              </a:rPr>
              <a:t>, release, run</a:t>
            </a:r>
          </a:p>
          <a:p>
            <a:pPr marL="0" indent="0">
              <a:buNone/>
            </a:pPr>
            <a:r>
              <a:rPr lang="en-US" sz="1800" dirty="0"/>
              <a:t>Strictly separate build and run stages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Processes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Execute the app as one or more stateless processes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Port </a:t>
            </a:r>
            <a:r>
              <a:rPr lang="en-US" sz="1800" b="1" dirty="0">
                <a:solidFill>
                  <a:srgbClr val="FF0000"/>
                </a:solidFill>
              </a:rPr>
              <a:t>binding</a:t>
            </a:r>
          </a:p>
          <a:p>
            <a:pPr marL="0" indent="0">
              <a:buNone/>
            </a:pPr>
            <a:r>
              <a:rPr lang="en-US" sz="1800" dirty="0"/>
              <a:t>Export services via port binding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Concurrency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Scale out via the process model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Disposability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Maximize robustness with fast startup and graceful shutdown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Dev/prod </a:t>
            </a:r>
            <a:r>
              <a:rPr lang="en-US" sz="1800" b="1" dirty="0">
                <a:solidFill>
                  <a:srgbClr val="FF0000"/>
                </a:solidFill>
              </a:rPr>
              <a:t>parity</a:t>
            </a:r>
          </a:p>
          <a:p>
            <a:pPr marL="0" indent="0">
              <a:buNone/>
            </a:pPr>
            <a:r>
              <a:rPr lang="en-US" sz="1800" dirty="0"/>
              <a:t>Keep development, staging, and production as similar as possible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Logs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Treat logs as event streams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Admin </a:t>
            </a:r>
            <a:r>
              <a:rPr lang="en-US" sz="1800" b="1" dirty="0">
                <a:solidFill>
                  <a:srgbClr val="FF0000"/>
                </a:solidFill>
              </a:rPr>
              <a:t>processes</a:t>
            </a:r>
          </a:p>
          <a:p>
            <a:pPr marL="0" indent="0">
              <a:buNone/>
            </a:pPr>
            <a:r>
              <a:rPr lang="en-US" sz="1800" dirty="0"/>
              <a:t>Run admin/management tasks as one-off processes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Cloud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distributed nature of </a:t>
            </a:r>
            <a:r>
              <a:rPr lang="en-US" sz="2400" dirty="0" err="1"/>
              <a:t>microservices</a:t>
            </a:r>
            <a:r>
              <a:rPr lang="en-US" sz="2400" dirty="0"/>
              <a:t> brings challenges. </a:t>
            </a:r>
            <a:endParaRPr lang="en-US" sz="2400" dirty="0" smtClean="0"/>
          </a:p>
          <a:p>
            <a:r>
              <a:rPr lang="en-US" sz="2400" dirty="0" smtClean="0"/>
              <a:t>Spring </a:t>
            </a:r>
            <a:r>
              <a:rPr lang="en-US" sz="2400" dirty="0"/>
              <a:t>helps you mitigate these. 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/>
              <a:t>several ready-to-run cloud patterns, Spring Cloud can help with service discovery, load-balancing, circuit-breaking, distributed tracing, and monitoring.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can even act as an API gateway.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1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134394"/>
            <a:ext cx="6781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12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Service </a:t>
            </a:r>
            <a:r>
              <a:rPr lang="en-US" b="0" dirty="0" smtClean="0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the cloud, applications can’t always know the exact location of other services.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service registry, such as Netflix Eureka, or a sidecar solution, such as </a:t>
            </a:r>
            <a:r>
              <a:rPr lang="en-US" sz="2400" dirty="0" err="1"/>
              <a:t>HashiCorp</a:t>
            </a:r>
            <a:r>
              <a:rPr lang="en-US" sz="2400" dirty="0"/>
              <a:t> Consul, can help. </a:t>
            </a:r>
            <a:endParaRPr lang="en-US" sz="2400" dirty="0" smtClean="0"/>
          </a:p>
          <a:p>
            <a:r>
              <a:rPr lang="en-US" sz="2400" dirty="0" smtClean="0"/>
              <a:t>Spring </a:t>
            </a:r>
            <a:r>
              <a:rPr lang="en-US" sz="2400" dirty="0"/>
              <a:t>Cloud provides </a:t>
            </a:r>
            <a:r>
              <a:rPr lang="en-US" sz="2400" dirty="0" err="1"/>
              <a:t>DiscoveryClient</a:t>
            </a:r>
            <a:r>
              <a:rPr lang="en-US" sz="2400" dirty="0"/>
              <a:t> implementations for popular registries such as Eureka, Consul, Zookeeper, and even Kubernetes' built-in system. </a:t>
            </a:r>
            <a:endParaRPr lang="en-US" sz="2400" dirty="0" smtClean="0"/>
          </a:p>
          <a:p>
            <a:r>
              <a:rPr lang="en-US" sz="2400" dirty="0" smtClean="0"/>
              <a:t>There’s </a:t>
            </a:r>
            <a:r>
              <a:rPr lang="en-US" sz="2400" dirty="0"/>
              <a:t>also a Spring Cloud Load Balancer to help you distribute the load carefully among your service instances.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9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API </a:t>
            </a:r>
            <a:r>
              <a:rPr lang="en-US" b="0" dirty="0" smtClean="0"/>
              <a:t>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With so many clients and servers in play, it’s often helpful to include an API gateway in your cloud architecture. </a:t>
            </a:r>
            <a:endParaRPr lang="en-US" sz="2600" dirty="0" smtClean="0"/>
          </a:p>
          <a:p>
            <a:r>
              <a:rPr lang="en-US" sz="2600" dirty="0" smtClean="0"/>
              <a:t>A </a:t>
            </a:r>
            <a:r>
              <a:rPr lang="en-US" sz="2600" dirty="0"/>
              <a:t>gateway can take care of securing and routing messages, hiding services, throttling load, and many other useful things. </a:t>
            </a:r>
            <a:endParaRPr lang="en-US" sz="2600" dirty="0" smtClean="0"/>
          </a:p>
          <a:p>
            <a:r>
              <a:rPr lang="en-US" sz="2600" dirty="0" smtClean="0"/>
              <a:t>Spring </a:t>
            </a:r>
            <a:r>
              <a:rPr lang="en-US" sz="2600" dirty="0"/>
              <a:t>Cloud Gateway gives you precise control of your API layer, integrating Spring Cloud service discovery and client-side load-balancing solutions to simplify configuration and maintenance.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5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Cloud </a:t>
            </a:r>
            <a:r>
              <a:rPr lang="en-US" b="0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 the cloud, configuration can’t simply be embedded inside the application. 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dirty="0"/>
              <a:t>configuration has to be flexible enough to cope with multiple applications, environments, and service instances, as well as deal with dynamic changes without downtime. </a:t>
            </a:r>
            <a:endParaRPr lang="en-US" sz="2600" dirty="0" smtClean="0"/>
          </a:p>
          <a:p>
            <a:r>
              <a:rPr lang="en-US" sz="2600" dirty="0" smtClean="0"/>
              <a:t>Spring </a:t>
            </a:r>
            <a:r>
              <a:rPr lang="en-US" sz="2600" dirty="0"/>
              <a:t>Cloud Config is designed to ease these burdens and offers integration with version control systems like </a:t>
            </a:r>
            <a:r>
              <a:rPr lang="en-US" sz="2600" dirty="0" err="1"/>
              <a:t>Git</a:t>
            </a:r>
            <a:r>
              <a:rPr lang="en-US" sz="2600" dirty="0"/>
              <a:t> to help you keep your configuration safe.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64FC8-6385-4F5D-9289-40979E86DB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90940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18</TotalTime>
  <Words>470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Learner Template</vt:lpstr>
      <vt:lpstr>Spring Cloud</vt:lpstr>
      <vt:lpstr>Microservices</vt:lpstr>
      <vt:lpstr>Spring Cloud</vt:lpstr>
      <vt:lpstr>The Twelve Factors</vt:lpstr>
      <vt:lpstr>Spring Cloud</vt:lpstr>
      <vt:lpstr>Spring Cloud</vt:lpstr>
      <vt:lpstr>Service discovery</vt:lpstr>
      <vt:lpstr>API gateway</vt:lpstr>
      <vt:lpstr>Cloud configuration</vt:lpstr>
      <vt:lpstr>Circuit breakers</vt:lpstr>
      <vt:lpstr>Tracing</vt:lpstr>
      <vt:lpstr>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</dc:title>
  <dc:creator>Windows User</dc:creator>
  <cp:lastModifiedBy>Windows User</cp:lastModifiedBy>
  <cp:revision>31</cp:revision>
  <dcterms:created xsi:type="dcterms:W3CDTF">2021-04-15T10:50:50Z</dcterms:created>
  <dcterms:modified xsi:type="dcterms:W3CDTF">2021-04-15T11:10:40Z</dcterms:modified>
</cp:coreProperties>
</file>